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8.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9.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0.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1.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2.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3.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4.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5.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16.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7.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18.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19.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0.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21.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22.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3.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 id="2147483909" r:id="rId2"/>
    <p:sldMasterId id="2147483945" r:id="rId3"/>
    <p:sldMasterId id="2147483963" r:id="rId4"/>
    <p:sldMasterId id="2147484017" r:id="rId5"/>
    <p:sldMasterId id="2147484035" r:id="rId6"/>
    <p:sldMasterId id="2147484053" r:id="rId7"/>
    <p:sldMasterId id="2147484071" r:id="rId8"/>
    <p:sldMasterId id="2147484089" r:id="rId9"/>
    <p:sldMasterId id="2147484107" r:id="rId10"/>
    <p:sldMasterId id="2147484125" r:id="rId11"/>
    <p:sldMasterId id="2147484161" r:id="rId12"/>
    <p:sldMasterId id="2147484179" r:id="rId13"/>
    <p:sldMasterId id="2147484197" r:id="rId14"/>
    <p:sldMasterId id="2147484233" r:id="rId15"/>
    <p:sldMasterId id="2147484251" r:id="rId16"/>
    <p:sldMasterId id="2147484269" r:id="rId17"/>
    <p:sldMasterId id="2147484287" r:id="rId18"/>
    <p:sldMasterId id="2147484305" r:id="rId19"/>
    <p:sldMasterId id="2147484323" r:id="rId20"/>
    <p:sldMasterId id="2147484341" r:id="rId21"/>
    <p:sldMasterId id="2147484359" r:id="rId22"/>
    <p:sldMasterId id="2147484377" r:id="rId23"/>
    <p:sldMasterId id="2147484413" r:id="rId24"/>
  </p:sldMasterIdLst>
  <p:notesMasterIdLst>
    <p:notesMasterId r:id="rId75"/>
  </p:notesMasterIdLst>
  <p:sldIdLst>
    <p:sldId id="452" r:id="rId25"/>
    <p:sldId id="526" r:id="rId26"/>
    <p:sldId id="528" r:id="rId27"/>
    <p:sldId id="529" r:id="rId28"/>
    <p:sldId id="567" r:id="rId29"/>
    <p:sldId id="568" r:id="rId30"/>
    <p:sldId id="569" r:id="rId31"/>
    <p:sldId id="530" r:id="rId32"/>
    <p:sldId id="571" r:id="rId33"/>
    <p:sldId id="534" r:id="rId34"/>
    <p:sldId id="576" r:id="rId35"/>
    <p:sldId id="535" r:id="rId36"/>
    <p:sldId id="575" r:id="rId37"/>
    <p:sldId id="538" r:id="rId38"/>
    <p:sldId id="539" r:id="rId39"/>
    <p:sldId id="579" r:id="rId40"/>
    <p:sldId id="540" r:id="rId41"/>
    <p:sldId id="578" r:id="rId42"/>
    <p:sldId id="541" r:id="rId43"/>
    <p:sldId id="542" r:id="rId44"/>
    <p:sldId id="584" r:id="rId45"/>
    <p:sldId id="543" r:id="rId46"/>
    <p:sldId id="581" r:id="rId47"/>
    <p:sldId id="544" r:id="rId48"/>
    <p:sldId id="582" r:id="rId49"/>
    <p:sldId id="546" r:id="rId50"/>
    <p:sldId id="547" r:id="rId51"/>
    <p:sldId id="548" r:id="rId52"/>
    <p:sldId id="549" r:id="rId53"/>
    <p:sldId id="580" r:id="rId54"/>
    <p:sldId id="550" r:id="rId55"/>
    <p:sldId id="551" r:id="rId56"/>
    <p:sldId id="552" r:id="rId57"/>
    <p:sldId id="554" r:id="rId58"/>
    <p:sldId id="555" r:id="rId59"/>
    <p:sldId id="587" r:id="rId60"/>
    <p:sldId id="556" r:id="rId61"/>
    <p:sldId id="557" r:id="rId62"/>
    <p:sldId id="588" r:id="rId63"/>
    <p:sldId id="559" r:id="rId64"/>
    <p:sldId id="560" r:id="rId65"/>
    <p:sldId id="561" r:id="rId66"/>
    <p:sldId id="562" r:id="rId67"/>
    <p:sldId id="585" r:id="rId68"/>
    <p:sldId id="563" r:id="rId69"/>
    <p:sldId id="564" r:id="rId70"/>
    <p:sldId id="586" r:id="rId71"/>
    <p:sldId id="590" r:id="rId72"/>
    <p:sldId id="591" r:id="rId73"/>
    <p:sldId id="503" r:id="rId74"/>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F6623A"/>
    <a:srgbClr val="FB6B31"/>
    <a:srgbClr val="D18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0533" autoAdjust="0"/>
  </p:normalViewPr>
  <p:slideViewPr>
    <p:cSldViewPr snapToGrid="0">
      <p:cViewPr varScale="1">
        <p:scale>
          <a:sx n="93" d="100"/>
          <a:sy n="93" d="100"/>
        </p:scale>
        <p:origin x="12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F9A0941-9484-40C4-AFE3-3AC8C635885A}" type="datetimeFigureOut">
              <a:rPr lang="ru-RU" smtClean="0"/>
              <a:t>11.09.2017</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AD6CE72C-51F5-4528-B3B4-E694C63D9614}" type="slidenum">
              <a:rPr lang="ru-RU" smtClean="0"/>
              <a:t>‹#›</a:t>
            </a:fld>
            <a:endParaRPr lang="ru-RU"/>
          </a:p>
        </p:txBody>
      </p:sp>
    </p:spTree>
    <p:extLst>
      <p:ext uri="{BB962C8B-B14F-4D97-AF65-F5344CB8AC3E}">
        <p14:creationId xmlns:p14="http://schemas.microsoft.com/office/powerpoint/2010/main" val="217407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andia.ru/text/category/plani_razvitiy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pandia.ru/text/category/bumazhnie_denmzgi/"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pandia.ru/text/categ/nauka/265.php"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pandia.ru/text/category/vremya_svobodnoe/" TargetMode="External"/><Relationship Id="rId3" Type="http://schemas.openxmlformats.org/officeDocument/2006/relationships/hyperlink" Target="http://pandia.ru/text/categ/nauka/124.php" TargetMode="External"/><Relationship Id="rId7" Type="http://schemas.openxmlformats.org/officeDocument/2006/relationships/hyperlink" Target="http://pandia.ru/text/categ/nauka/205.php"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pandia.ru/text/categ/nauka/109.php" TargetMode="External"/><Relationship Id="rId5" Type="http://schemas.openxmlformats.org/officeDocument/2006/relationships/hyperlink" Target="http://pandia.ru/text/category/astronomiya/" TargetMode="External"/><Relationship Id="rId4" Type="http://schemas.openxmlformats.org/officeDocument/2006/relationships/hyperlink" Target="http://pandia.ru/text/categ/nauka/190.php" TargetMode="External"/><Relationship Id="rId9" Type="http://schemas.openxmlformats.org/officeDocument/2006/relationships/hyperlink" Target="http://pandia.ru/text/categ/nauka/467.ph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indent="-342900">
              <a:buAutoNum type="arabicParenR"/>
            </a:pPr>
            <a:endParaRPr lang="ru-RU" sz="1400" baseline="0" dirty="0" smtClean="0">
              <a:latin typeface="Times New Roman" panose="02020603050405020304" pitchFamily="18" charset="0"/>
            </a:endParaRPr>
          </a:p>
          <a:p>
            <a:pPr marL="342900" indent="-342900">
              <a:buAutoNum type="arabicParenR"/>
            </a:pPr>
            <a:endParaRPr lang="ru-RU" sz="1400" baseline="0"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459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Российский психолог и педагог, специалист в области диагностики и развития детской одарённости, обучения одарённых детей, доктор психологических  и педагогических наук, профессор  </a:t>
            </a:r>
            <a:r>
              <a:rPr lang="ru-RU" sz="1200" b="1" kern="1200" dirty="0" smtClean="0">
                <a:solidFill>
                  <a:schemeClr val="tx1"/>
                </a:solidFill>
                <a:effectLst/>
                <a:latin typeface="+mn-lt"/>
                <a:ea typeface="+mn-ea"/>
                <a:cs typeface="+mn-cs"/>
              </a:rPr>
              <a:t>Александр</a:t>
            </a:r>
            <a:r>
              <a:rPr lang="ru-RU" sz="1200" b="1" kern="1200" baseline="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Ильич Савенков </a:t>
            </a:r>
            <a:r>
              <a:rPr lang="ru-RU" sz="1200" kern="1200" dirty="0" smtClean="0">
                <a:solidFill>
                  <a:schemeClr val="tx1"/>
                </a:solidFill>
                <a:effectLst/>
                <a:latin typeface="+mn-lt"/>
                <a:ea typeface="+mn-ea"/>
                <a:cs typeface="+mn-cs"/>
              </a:rPr>
              <a:t>уделял большое внимание </a:t>
            </a:r>
            <a:r>
              <a:rPr lang="ru-RU" sz="1200" b="0" i="0" kern="1200" dirty="0" smtClean="0">
                <a:solidFill>
                  <a:schemeClr val="tx1"/>
                </a:solidFill>
                <a:effectLst/>
                <a:latin typeface="+mn-lt"/>
                <a:ea typeface="+mn-ea"/>
                <a:cs typeface="+mn-cs"/>
              </a:rPr>
              <a:t>психологии исследовательского обучения.</a:t>
            </a:r>
            <a:r>
              <a:rPr lang="ru-RU" sz="1200" b="0" i="0" kern="1200" baseline="0" dirty="0" smtClean="0">
                <a:solidFill>
                  <a:schemeClr val="tx1"/>
                </a:solidFill>
                <a:effectLst/>
                <a:latin typeface="+mn-lt"/>
                <a:ea typeface="+mn-ea"/>
                <a:cs typeface="+mn-cs"/>
              </a:rPr>
              <a:t> </a:t>
            </a:r>
            <a:endParaRPr lang="ru-RU" sz="1200" b="0" i="0" kern="1200" dirty="0" smtClean="0">
              <a:solidFill>
                <a:schemeClr val="tx1"/>
              </a:solidFill>
              <a:effectLst/>
              <a:latin typeface="+mn-lt"/>
              <a:ea typeface="+mn-ea"/>
              <a:cs typeface="+mn-cs"/>
            </a:endParaRP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Согласно его классификации, все возможные темы можно условно распределить на </a:t>
            </a:r>
            <a:r>
              <a:rPr lang="ru-RU" sz="1200" b="1" kern="1200" dirty="0" smtClean="0">
                <a:solidFill>
                  <a:schemeClr val="tx1"/>
                </a:solidFill>
                <a:effectLst/>
                <a:latin typeface="+mn-lt"/>
                <a:ea typeface="+mn-ea"/>
                <a:cs typeface="+mn-cs"/>
              </a:rPr>
              <a:t>три группы по преобладающему способу получения данных</a:t>
            </a:r>
            <a:r>
              <a:rPr lang="ru-RU" sz="1200" kern="1200" dirty="0" smtClean="0">
                <a:solidFill>
                  <a:schemeClr val="tx1"/>
                </a:solidFill>
                <a:effectLst/>
                <a:latin typeface="+mn-lt"/>
                <a:ea typeface="+mn-ea"/>
                <a:cs typeface="+mn-cs"/>
              </a:rPr>
              <a:t>:</a:t>
            </a:r>
          </a:p>
          <a:p>
            <a:pPr fontAlgn="base"/>
            <a:r>
              <a:rPr lang="ru-RU" sz="1200" kern="1200" dirty="0" smtClean="0">
                <a:solidFill>
                  <a:schemeClr val="tx1"/>
                </a:solidFill>
                <a:effectLst/>
                <a:latin typeface="+mn-lt"/>
                <a:ea typeface="+mn-ea"/>
                <a:cs typeface="+mn-cs"/>
              </a:rPr>
              <a:t>1.  </a:t>
            </a:r>
            <a:r>
              <a:rPr lang="ru-RU" sz="1200" b="1" kern="1200" dirty="0" smtClean="0">
                <a:solidFill>
                  <a:schemeClr val="tx1"/>
                </a:solidFill>
                <a:effectLst/>
                <a:latin typeface="+mn-lt"/>
                <a:ea typeface="+mn-ea"/>
                <a:cs typeface="+mn-cs"/>
              </a:rPr>
              <a:t>Фантастические</a:t>
            </a:r>
            <a:r>
              <a:rPr lang="ru-RU" sz="1200" kern="1200" dirty="0" smtClean="0">
                <a:solidFill>
                  <a:schemeClr val="tx1"/>
                </a:solidFill>
                <a:effectLst/>
                <a:latin typeface="+mn-lt"/>
                <a:ea typeface="+mn-ea"/>
                <a:cs typeface="+mn-cs"/>
              </a:rPr>
              <a:t> – темы о несуществующих, фантастических объектах и явлениях (проект космического корабля, волшебная машина или прибор, парк фантастических растений, сценарий фантастического фильма и т. д.).</a:t>
            </a:r>
          </a:p>
          <a:p>
            <a:pPr fontAlgn="base"/>
            <a:r>
              <a:rPr lang="ru-RU" sz="1200" kern="1200" dirty="0" smtClean="0">
                <a:solidFill>
                  <a:schemeClr val="tx1"/>
                </a:solidFill>
                <a:effectLst/>
                <a:latin typeface="+mn-lt"/>
                <a:ea typeface="+mn-ea"/>
                <a:cs typeface="+mn-cs"/>
              </a:rPr>
              <a:t>2.  </a:t>
            </a:r>
            <a:r>
              <a:rPr lang="ru-RU" sz="1200" b="1" kern="1200" dirty="0" smtClean="0">
                <a:solidFill>
                  <a:schemeClr val="tx1"/>
                </a:solidFill>
                <a:effectLst/>
                <a:latin typeface="+mn-lt"/>
                <a:ea typeface="+mn-ea"/>
                <a:cs typeface="+mn-cs"/>
              </a:rPr>
              <a:t>Эмпирические</a:t>
            </a:r>
            <a:r>
              <a:rPr lang="ru-RU" sz="1200" kern="1200" dirty="0" smtClean="0">
                <a:solidFill>
                  <a:schemeClr val="tx1"/>
                </a:solidFill>
                <a:effectLst/>
                <a:latin typeface="+mn-lt"/>
                <a:ea typeface="+mn-ea"/>
                <a:cs typeface="+mn-cs"/>
              </a:rPr>
              <a:t> (экспериментальные) – темы, предполагающие проведение собственных наблюдений, опытов и экспериментов. Это наиболее интересное и перспективное направление исследовательской деятельности детей. Проведение исследований, включающих собственные наблюдения и эксперименты, очень ценно в </a:t>
            </a:r>
            <a:r>
              <a:rPr lang="ru-RU" sz="1200" u="none" strike="noStrike" kern="1200" dirty="0" smtClean="0">
                <a:solidFill>
                  <a:schemeClr val="tx1"/>
                </a:solidFill>
                <a:effectLst/>
                <a:latin typeface="+mn-lt"/>
                <a:ea typeface="+mn-ea"/>
                <a:cs typeface="+mn-cs"/>
                <a:hlinkClick r:id="rId3" tooltip="Планы развития"/>
              </a:rPr>
              <a:t>плане развития</a:t>
            </a:r>
            <a:r>
              <a:rPr lang="ru-RU" sz="1200" kern="1200" dirty="0" smtClean="0">
                <a:solidFill>
                  <a:schemeClr val="tx1"/>
                </a:solidFill>
                <a:effectLst/>
                <a:latin typeface="+mn-lt"/>
                <a:ea typeface="+mn-ea"/>
                <a:cs typeface="+mn-cs"/>
              </a:rPr>
              <a:t> самого исследовательского поведения и в плане приобретения новых сведений о мире. Например, при исследовании живой и неживой природы кроме изучения книг могут быть разработаны и проведены наблюдения, эксперименты, на основе которых делаются умозаключения и выводы.</a:t>
            </a:r>
          </a:p>
          <a:p>
            <a:pPr fontAlgn="base"/>
            <a:r>
              <a:rPr lang="ru-RU" sz="1200" kern="1200" dirty="0" smtClean="0">
                <a:solidFill>
                  <a:schemeClr val="tx1"/>
                </a:solidFill>
                <a:effectLst/>
                <a:latin typeface="+mn-lt"/>
                <a:ea typeface="+mn-ea"/>
                <a:cs typeface="+mn-cs"/>
              </a:rPr>
              <a:t>3.  </a:t>
            </a:r>
            <a:r>
              <a:rPr lang="ru-RU" sz="1200" b="1" kern="1200" dirty="0" smtClean="0">
                <a:solidFill>
                  <a:schemeClr val="tx1"/>
                </a:solidFill>
                <a:effectLst/>
                <a:latin typeface="+mn-lt"/>
                <a:ea typeface="+mn-ea"/>
                <a:cs typeface="+mn-cs"/>
              </a:rPr>
              <a:t>Теоретические</a:t>
            </a:r>
            <a:r>
              <a:rPr lang="ru-RU" sz="1200" kern="1200" dirty="0" smtClean="0">
                <a:solidFill>
                  <a:schemeClr val="tx1"/>
                </a:solidFill>
                <a:effectLst/>
                <a:latin typeface="+mn-lt"/>
                <a:ea typeface="+mn-ea"/>
                <a:cs typeface="+mn-cs"/>
              </a:rPr>
              <a:t> – темы по изучению и обобщению сведений, фактов, материалов, содержащихся в разных книгах, фильмах и других подобных источниках. Это то, что можно спросить у других людей, увидеть в фильмах или прочитать в книгах и др. Здесь от ребёнка требуется интерес к анализу и синтезу, способность к классифицированию и категоризации, любовь к суждениям и умозаключениям, для успеха в этой работе необходимо хорошо развитое ассоциативное мышление и интуиция.</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723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ПРЕДСТАВЛЯЮ СРАЗУ 2 СЛАЙДА.</a:t>
            </a:r>
          </a:p>
          <a:p>
            <a:endParaRPr lang="ru-RU" b="1" dirty="0" smtClean="0"/>
          </a:p>
          <a:p>
            <a:r>
              <a:rPr lang="ru-RU" b="1" dirty="0" smtClean="0"/>
              <a:t>Секции «Робототехника» и «Физика и познание мира». Темы 2015 г. В 2014 г. данные секции не были сформированы.</a:t>
            </a:r>
          </a:p>
          <a:p>
            <a:endParaRPr lang="ru-RU" b="1" dirty="0" smtClean="0"/>
          </a:p>
          <a:p>
            <a:r>
              <a:rPr lang="ru-RU" b="1" dirty="0" smtClean="0"/>
              <a:t>ОБРАЩАЕМ ВНИМАНИЕ:</a:t>
            </a:r>
          </a:p>
          <a:p>
            <a:endParaRPr lang="ru-RU" b="1" dirty="0" smtClean="0"/>
          </a:p>
          <a:p>
            <a:pPr fontAlgn="base"/>
            <a:r>
              <a:rPr lang="ru-RU" sz="1200" b="1" kern="1200" dirty="0" smtClean="0">
                <a:solidFill>
                  <a:schemeClr val="tx1"/>
                </a:solidFill>
                <a:effectLst/>
                <a:latin typeface="+mn-lt"/>
                <a:ea typeface="+mn-ea"/>
                <a:cs typeface="+mn-cs"/>
              </a:rPr>
              <a:t>1.  </a:t>
            </a:r>
            <a:r>
              <a:rPr lang="ru-RU" sz="1200" kern="1200" dirty="0" smtClean="0">
                <a:solidFill>
                  <a:schemeClr val="tx1"/>
                </a:solidFill>
                <a:effectLst/>
                <a:latin typeface="+mn-lt"/>
                <a:ea typeface="+mn-ea"/>
                <a:cs typeface="+mn-cs"/>
              </a:rPr>
              <a:t>Темы безусловно интересны. Я сказала бы: не только автору, но и нам, сторонним людям. </a:t>
            </a:r>
          </a:p>
          <a:p>
            <a:pPr fontAlgn="base"/>
            <a:r>
              <a:rPr lang="ru-RU" sz="1200" b="1" kern="1200" dirty="0" smtClean="0">
                <a:solidFill>
                  <a:schemeClr val="tx1"/>
                </a:solidFill>
                <a:effectLst/>
                <a:latin typeface="+mn-lt"/>
                <a:ea typeface="+mn-ea"/>
                <a:cs typeface="+mn-cs"/>
              </a:rPr>
              <a:t>2.  </a:t>
            </a:r>
            <a:r>
              <a:rPr lang="ru-RU" sz="1200" kern="1200" dirty="0" smtClean="0">
                <a:solidFill>
                  <a:schemeClr val="tx1"/>
                </a:solidFill>
                <a:effectLst/>
                <a:latin typeface="+mn-lt"/>
                <a:ea typeface="+mn-ea"/>
                <a:cs typeface="+mn-cs"/>
              </a:rPr>
              <a:t>Темы выполнимы и найденные  решения </a:t>
            </a:r>
            <a:r>
              <a:rPr lang="ru-RU" sz="1200" kern="1200" dirty="0" err="1" smtClean="0">
                <a:solidFill>
                  <a:schemeClr val="tx1"/>
                </a:solidFill>
                <a:effectLst/>
                <a:latin typeface="+mn-lt"/>
                <a:ea typeface="+mn-ea"/>
                <a:cs typeface="+mn-cs"/>
              </a:rPr>
              <a:t>принесути</a:t>
            </a:r>
            <a:r>
              <a:rPr lang="ru-RU" sz="1200" kern="1200" dirty="0" smtClean="0">
                <a:solidFill>
                  <a:schemeClr val="tx1"/>
                </a:solidFill>
                <a:effectLst/>
                <a:latin typeface="+mn-lt"/>
                <a:ea typeface="+mn-ea"/>
                <a:cs typeface="+mn-cs"/>
              </a:rPr>
              <a:t> реальную пользу людям.</a:t>
            </a:r>
            <a:endParaRPr lang="ru-RU" sz="1200" b="1" kern="1200" dirty="0" smtClean="0">
              <a:solidFill>
                <a:schemeClr val="tx1"/>
              </a:solidFill>
              <a:effectLst/>
              <a:latin typeface="+mn-lt"/>
              <a:ea typeface="+mn-ea"/>
              <a:cs typeface="+mn-cs"/>
            </a:endParaRPr>
          </a:p>
          <a:p>
            <a:pPr fontAlgn="base"/>
            <a:r>
              <a:rPr lang="ru-RU" sz="1200" b="1" kern="1200" dirty="0" smtClean="0">
                <a:solidFill>
                  <a:schemeClr val="tx1"/>
                </a:solidFill>
                <a:effectLst/>
                <a:latin typeface="+mn-lt"/>
                <a:ea typeface="+mn-ea"/>
                <a:cs typeface="+mn-cs"/>
              </a:rPr>
              <a:t>3.  </a:t>
            </a:r>
            <a:r>
              <a:rPr lang="ru-RU" sz="1200" kern="1200" dirty="0" smtClean="0">
                <a:solidFill>
                  <a:schemeClr val="tx1"/>
                </a:solidFill>
                <a:effectLst/>
                <a:latin typeface="+mn-lt"/>
                <a:ea typeface="+mn-ea"/>
                <a:cs typeface="+mn-cs"/>
              </a:rPr>
              <a:t>Темы конкретны.</a:t>
            </a:r>
            <a:endParaRPr lang="ru-RU" b="1" dirty="0" smtClean="0"/>
          </a:p>
          <a:p>
            <a:endParaRPr lang="ru-RU" b="1" dirty="0" smtClean="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0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ПРЕДСТАВЛЯЮ СРАЗУ 2 СЛАЙДА.</a:t>
            </a:r>
          </a:p>
          <a:p>
            <a:endParaRPr lang="ru-RU" b="1" dirty="0" smtClean="0"/>
          </a:p>
          <a:p>
            <a:r>
              <a:rPr lang="ru-RU" b="1" dirty="0" smtClean="0"/>
              <a:t>Секции «Робототехника» и «Физика и познание мира». Темы 2015 г. В 2014 г. данные секции не были сформированы.</a:t>
            </a:r>
          </a:p>
          <a:p>
            <a:endParaRPr lang="ru-RU" b="1" dirty="0" smtClean="0"/>
          </a:p>
          <a:p>
            <a:r>
              <a:rPr lang="ru-RU" b="1" dirty="0" smtClean="0"/>
              <a:t>ОБРАЩАЕМ ВНИМАНИЕ:</a:t>
            </a:r>
          </a:p>
          <a:p>
            <a:endParaRPr lang="ru-RU" b="1" dirty="0" smtClean="0"/>
          </a:p>
          <a:p>
            <a:pPr fontAlgn="base"/>
            <a:r>
              <a:rPr lang="ru-RU" sz="1200" b="1" kern="1200" dirty="0" smtClean="0">
                <a:solidFill>
                  <a:schemeClr val="tx1"/>
                </a:solidFill>
                <a:effectLst/>
                <a:latin typeface="+mn-lt"/>
                <a:ea typeface="+mn-ea"/>
                <a:cs typeface="+mn-cs"/>
              </a:rPr>
              <a:t>1.  </a:t>
            </a:r>
            <a:r>
              <a:rPr lang="ru-RU" sz="1200" kern="1200" dirty="0" smtClean="0">
                <a:solidFill>
                  <a:schemeClr val="tx1"/>
                </a:solidFill>
                <a:effectLst/>
                <a:latin typeface="+mn-lt"/>
                <a:ea typeface="+mn-ea"/>
                <a:cs typeface="+mn-cs"/>
              </a:rPr>
              <a:t>Темы безусловно интересны. Я сказала бы: не только автору, но и нам, сторонним людям. </a:t>
            </a:r>
          </a:p>
          <a:p>
            <a:pPr fontAlgn="base"/>
            <a:r>
              <a:rPr lang="ru-RU" sz="1200" b="1" kern="1200" dirty="0" smtClean="0">
                <a:solidFill>
                  <a:schemeClr val="tx1"/>
                </a:solidFill>
                <a:effectLst/>
                <a:latin typeface="+mn-lt"/>
                <a:ea typeface="+mn-ea"/>
                <a:cs typeface="+mn-cs"/>
              </a:rPr>
              <a:t>2.  </a:t>
            </a:r>
            <a:r>
              <a:rPr lang="ru-RU" sz="1200" kern="1200" dirty="0" smtClean="0">
                <a:solidFill>
                  <a:schemeClr val="tx1"/>
                </a:solidFill>
                <a:effectLst/>
                <a:latin typeface="+mn-lt"/>
                <a:ea typeface="+mn-ea"/>
                <a:cs typeface="+mn-cs"/>
              </a:rPr>
              <a:t>Темы выполнимы и найденные  решения </a:t>
            </a:r>
            <a:r>
              <a:rPr lang="ru-RU" sz="1200" kern="1200" dirty="0" err="1" smtClean="0">
                <a:solidFill>
                  <a:schemeClr val="tx1"/>
                </a:solidFill>
                <a:effectLst/>
                <a:latin typeface="+mn-lt"/>
                <a:ea typeface="+mn-ea"/>
                <a:cs typeface="+mn-cs"/>
              </a:rPr>
              <a:t>принесути</a:t>
            </a:r>
            <a:r>
              <a:rPr lang="ru-RU" sz="1200" kern="1200" dirty="0" smtClean="0">
                <a:solidFill>
                  <a:schemeClr val="tx1"/>
                </a:solidFill>
                <a:effectLst/>
                <a:latin typeface="+mn-lt"/>
                <a:ea typeface="+mn-ea"/>
                <a:cs typeface="+mn-cs"/>
              </a:rPr>
              <a:t> реальную пользу людям.</a:t>
            </a:r>
            <a:endParaRPr lang="ru-RU" sz="1200" b="1" kern="1200" dirty="0" smtClean="0">
              <a:solidFill>
                <a:schemeClr val="tx1"/>
              </a:solidFill>
              <a:effectLst/>
              <a:latin typeface="+mn-lt"/>
              <a:ea typeface="+mn-ea"/>
              <a:cs typeface="+mn-cs"/>
            </a:endParaRPr>
          </a:p>
          <a:p>
            <a:pPr fontAlgn="base"/>
            <a:r>
              <a:rPr lang="ru-RU" sz="1200" b="1" kern="1200" dirty="0" smtClean="0">
                <a:solidFill>
                  <a:schemeClr val="tx1"/>
                </a:solidFill>
                <a:effectLst/>
                <a:latin typeface="+mn-lt"/>
                <a:ea typeface="+mn-ea"/>
                <a:cs typeface="+mn-cs"/>
              </a:rPr>
              <a:t>3.  </a:t>
            </a:r>
            <a:r>
              <a:rPr lang="ru-RU" sz="1200" kern="1200" dirty="0" smtClean="0">
                <a:solidFill>
                  <a:schemeClr val="tx1"/>
                </a:solidFill>
                <a:effectLst/>
                <a:latin typeface="+mn-lt"/>
                <a:ea typeface="+mn-ea"/>
                <a:cs typeface="+mn-cs"/>
              </a:rPr>
              <a:t>Темы конкретны.</a:t>
            </a:r>
            <a:endParaRPr lang="ru-RU" b="1" dirty="0" smtClean="0"/>
          </a:p>
          <a:p>
            <a:endParaRPr lang="ru-RU" b="1" dirty="0" smtClean="0"/>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16</a:t>
            </a:fld>
            <a:endParaRPr lang="ru-RU">
              <a:solidFill>
                <a:prstClr val="black"/>
              </a:solidFill>
            </a:endParaRPr>
          </a:p>
        </p:txBody>
      </p:sp>
    </p:spTree>
    <p:extLst>
      <p:ext uri="{BB962C8B-B14F-4D97-AF65-F5344CB8AC3E}">
        <p14:creationId xmlns:p14="http://schemas.microsoft.com/office/powerpoint/2010/main" val="216184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08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18</a:t>
            </a:fld>
            <a:endParaRPr lang="ru-RU">
              <a:solidFill>
                <a:prstClr val="black"/>
              </a:solidFill>
            </a:endParaRPr>
          </a:p>
        </p:txBody>
      </p:sp>
    </p:spTree>
    <p:extLst>
      <p:ext uri="{BB962C8B-B14F-4D97-AF65-F5344CB8AC3E}">
        <p14:creationId xmlns:p14="http://schemas.microsoft.com/office/powerpoint/2010/main" val="75910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58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2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21</a:t>
            </a:fld>
            <a:endParaRPr lang="ru-RU">
              <a:solidFill>
                <a:prstClr val="black"/>
              </a:solidFill>
            </a:endParaRPr>
          </a:p>
        </p:txBody>
      </p:sp>
    </p:spTree>
    <p:extLst>
      <p:ext uri="{BB962C8B-B14F-4D97-AF65-F5344CB8AC3E}">
        <p14:creationId xmlns:p14="http://schemas.microsoft.com/office/powerpoint/2010/main" val="227318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80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23</a:t>
            </a:fld>
            <a:endParaRPr lang="ru-RU">
              <a:solidFill>
                <a:prstClr val="black"/>
              </a:solidFill>
            </a:endParaRPr>
          </a:p>
        </p:txBody>
      </p:sp>
    </p:spTree>
    <p:extLst>
      <p:ext uri="{BB962C8B-B14F-4D97-AF65-F5344CB8AC3E}">
        <p14:creationId xmlns:p14="http://schemas.microsoft.com/office/powerpoint/2010/main" val="370277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088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04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25</a:t>
            </a:fld>
            <a:endParaRPr lang="ru-RU">
              <a:solidFill>
                <a:prstClr val="black"/>
              </a:solidFill>
            </a:endParaRPr>
          </a:p>
        </p:txBody>
      </p:sp>
    </p:spTree>
    <p:extLst>
      <p:ext uri="{BB962C8B-B14F-4D97-AF65-F5344CB8AC3E}">
        <p14:creationId xmlns:p14="http://schemas.microsoft.com/office/powerpoint/2010/main" val="262529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ru-RU" sz="1200" b="1" kern="1200" dirty="0" smtClean="0">
                <a:solidFill>
                  <a:schemeClr val="tx1"/>
                </a:solidFill>
                <a:effectLst/>
                <a:latin typeface="+mn-lt"/>
                <a:ea typeface="+mn-ea"/>
                <a:cs typeface="+mn-cs"/>
              </a:rPr>
              <a:t>Я</a:t>
            </a:r>
            <a:r>
              <a:rPr lang="ru-RU" sz="1200" b="1" kern="1200" baseline="0" dirty="0" smtClean="0">
                <a:solidFill>
                  <a:schemeClr val="tx1"/>
                </a:solidFill>
                <a:effectLst/>
                <a:latin typeface="+mn-lt"/>
                <a:ea typeface="+mn-ea"/>
                <a:cs typeface="+mn-cs"/>
              </a:rPr>
              <a:t> озвучила </a:t>
            </a:r>
            <a:r>
              <a:rPr lang="ru-RU" sz="1200" b="1" dirty="0" smtClean="0">
                <a:solidFill>
                  <a:srgbClr val="002060"/>
                </a:solidFill>
              </a:rPr>
              <a:t>темы и направления работ, отмеченных наградами и поощрениями экспертных комиссий и жюри регионального и всероссийского этапа. Это лучшие работы</a:t>
            </a:r>
            <a:r>
              <a:rPr lang="ru-RU" sz="1200" b="1" baseline="0" dirty="0" smtClean="0">
                <a:solidFill>
                  <a:srgbClr val="002060"/>
                </a:solidFill>
              </a:rPr>
              <a:t> по направлению «Естественные науки и современный мир».</a:t>
            </a:r>
          </a:p>
          <a:p>
            <a:pPr fontAlgn="base"/>
            <a:endParaRPr lang="ru-RU" sz="1200" b="1" kern="1200" baseline="0" dirty="0" smtClean="0">
              <a:solidFill>
                <a:srgbClr val="002060"/>
              </a:solidFill>
              <a:effectLst/>
              <a:latin typeface="+mn-lt"/>
              <a:ea typeface="+mn-ea"/>
              <a:cs typeface="+mn-cs"/>
            </a:endParaRPr>
          </a:p>
          <a:p>
            <a:pPr fontAlgn="base"/>
            <a:r>
              <a:rPr lang="ru-RU" sz="1200" b="1" kern="1200" baseline="0" dirty="0" smtClean="0">
                <a:solidFill>
                  <a:srgbClr val="002060"/>
                </a:solidFill>
                <a:effectLst/>
                <a:latin typeface="+mn-lt"/>
                <a:ea typeface="+mn-ea"/>
                <a:cs typeface="+mn-cs"/>
              </a:rPr>
              <a:t>В дальнейшем, на наш взгляд, нам предстоит поработать по каждому предмету отдельно, пригласив экспертов или даже председателей </a:t>
            </a:r>
            <a:r>
              <a:rPr lang="ru-RU" sz="1200" b="1" dirty="0" smtClean="0">
                <a:solidFill>
                  <a:srgbClr val="002060"/>
                </a:solidFill>
              </a:rPr>
              <a:t>экспертных комиссий к разговору, обсудить уже нюансы самих работ.</a:t>
            </a:r>
          </a:p>
          <a:p>
            <a:pPr fontAlgn="base"/>
            <a:endParaRPr lang="ru-RU" sz="1200" b="1" dirty="0" smtClean="0">
              <a:solidFill>
                <a:srgbClr val="002060"/>
              </a:solidFill>
            </a:endParaRPr>
          </a:p>
          <a:p>
            <a:pPr fontAlgn="base"/>
            <a:r>
              <a:rPr lang="ru-RU" sz="1200" b="1" kern="1200" dirty="0" smtClean="0">
                <a:solidFill>
                  <a:srgbClr val="002060"/>
                </a:solidFill>
                <a:effectLst/>
                <a:latin typeface="+mn-lt"/>
                <a:ea typeface="+mn-ea"/>
                <a:cs typeface="+mn-cs"/>
              </a:rPr>
              <a:t>Но</a:t>
            </a:r>
            <a:r>
              <a:rPr lang="ru-RU" sz="1200" b="1" kern="1200" baseline="0" dirty="0" smtClean="0">
                <a:solidFill>
                  <a:srgbClr val="002060"/>
                </a:solidFill>
                <a:effectLst/>
                <a:latin typeface="+mn-lt"/>
                <a:ea typeface="+mn-ea"/>
                <a:cs typeface="+mn-cs"/>
              </a:rPr>
              <a:t> уже сегодня д</a:t>
            </a:r>
            <a:r>
              <a:rPr lang="ru-RU" sz="1200" kern="1200" dirty="0" smtClean="0">
                <a:solidFill>
                  <a:schemeClr val="tx1"/>
                </a:solidFill>
                <a:effectLst/>
                <a:latin typeface="+mn-lt"/>
                <a:ea typeface="+mn-ea"/>
                <a:cs typeface="+mn-cs"/>
              </a:rPr>
              <a:t>ля предупреждения неудачного выбора и формулировок тем исследования я хочу обратить ваше внимание на  некоторые </a:t>
            </a:r>
            <a:r>
              <a:rPr lang="ru-RU" sz="1200" b="1" kern="1200" dirty="0" smtClean="0">
                <a:solidFill>
                  <a:schemeClr val="tx1"/>
                </a:solidFill>
                <a:effectLst/>
                <a:latin typeface="+mn-lt"/>
                <a:ea typeface="+mn-ea"/>
                <a:cs typeface="+mn-cs"/>
              </a:rPr>
              <a:t>типичные ошибки</a:t>
            </a:r>
            <a:r>
              <a:rPr lang="ru-RU" sz="1200" kern="1200" dirty="0" smtClean="0">
                <a:solidFill>
                  <a:schemeClr val="tx1"/>
                </a:solidFill>
                <a:effectLst/>
                <a:latin typeface="+mn-lt"/>
                <a:ea typeface="+mn-ea"/>
                <a:cs typeface="+mn-cs"/>
              </a:rPr>
              <a:t> в работах:</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1.  Тема взята очень широко, в ней не отражается проблема либо отсутствует вообще. Чрезмерное увлечение теоретическими данными и, как следствие, отступление от темы. Все разделы исследования должны работать на раскрытие заявленной темы. Тему обязательно надо максимально конкретизировать.</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2.  Цель работы сформулирована неточно и не выражает то основное, что намеревается сделать исследователь. Не всегда поставленные цели и вытекающие из них задачи соответствуют теме и полученным выводам. Перечитывайте Вашу работу и постарайтесь согласовать эти два раздела работы.</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3.  Не определена актуальность данной темы для автора.</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4.  Задачи должны конкретизировать цель, а не представлять план действий. Часто первой задачей автор ставить прочтение литературы, что совсем не отражает цель.</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5.  Важным шагом в исследовательской работе является выдвижение гипотезы. Не каждое исследование требует гипотезы. Если же гипотеза определена, то нельзя пропустить следующий этап – разработку эксперимента для проверки гипотезы. К сожалению, во многих работах при наличии гипотезы отсутствует этап разработки эксперимента. Любая гипотеза бесполезна, если нет способа ее подтвердить.</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6.  Часто авторы не выделяют в своей работе проблемы. Работа выигрывает, если автор определяет возникающие противоречия. Проблемы возникают тогда, когда возникают и формулируются вопросы, которые направляют ход исследования.</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7.  Наиболее распространенная ошибка – отсутствие выводов в заключении или их несоответствие поставленным задачам. Рекомендуем после написания работы прочитайте отдельно сначала введение, а затем сразу заключение с выводами, и вы сами увидите возможные нестыковки и несоответствия. Это позволит Вам снять эту проблему.</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8.  Заметно, что на различных этапах работы автор и его научный руководитель не соотносят наработанное с заявленной темой. Не желают отказаться от лишнего – несоответствующего теме. Рефлексия наработанного материала – обязательное условие успешной работы. Надо уметь взглянуть на работу как бы «сверху» для того, чтобы не выходить за обозначенные целей и задачами рамки. Постоянное согласование проделанной работы с поставленными целями и задачами, гипотезой исследования и темой наиболее сложная работа. Она часто приводит к отказу от каких-то материалов.</a:t>
            </a:r>
          </a:p>
          <a:p>
            <a:pPr fontAlgn="base"/>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292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678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737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26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30</a:t>
            </a:fld>
            <a:endParaRPr lang="ru-RU">
              <a:solidFill>
                <a:prstClr val="black"/>
              </a:solidFill>
            </a:endParaRPr>
          </a:p>
        </p:txBody>
      </p:sp>
    </p:spTree>
    <p:extLst>
      <p:ext uri="{BB962C8B-B14F-4D97-AF65-F5344CB8AC3E}">
        <p14:creationId xmlns:p14="http://schemas.microsoft.com/office/powerpoint/2010/main" val="2933472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Следующие 2 слайда представляют темы Истории и исторического краеведения.</a:t>
            </a:r>
          </a:p>
          <a:p>
            <a:endParaRPr lang="ru-RU" dirty="0" smtClean="0"/>
          </a:p>
          <a:p>
            <a:pPr fontAlgn="base"/>
            <a:r>
              <a:rPr lang="ru-RU" sz="1200" kern="1200" dirty="0" smtClean="0">
                <a:solidFill>
                  <a:schemeClr val="tx1"/>
                </a:solidFill>
                <a:effectLst/>
                <a:latin typeface="+mn-lt"/>
                <a:ea typeface="+mn-ea"/>
                <a:cs typeface="+mn-cs"/>
              </a:rPr>
              <a:t>Если говорить не только о рейтинговых темах, которые мы сейчас назовем, то следует отметить, что </a:t>
            </a:r>
            <a:r>
              <a:rPr lang="ru-RU" sz="1200" b="1" kern="1200" dirty="0" smtClean="0">
                <a:solidFill>
                  <a:schemeClr val="tx1"/>
                </a:solidFill>
                <a:effectLst/>
                <a:latin typeface="+mn-lt"/>
                <a:ea typeface="+mn-ea"/>
                <a:cs typeface="+mn-cs"/>
              </a:rPr>
              <a:t>Исторические</a:t>
            </a:r>
            <a:r>
              <a:rPr lang="ru-RU" sz="1200" kern="1200" dirty="0" smtClean="0">
                <a:solidFill>
                  <a:schemeClr val="tx1"/>
                </a:solidFill>
                <a:effectLst/>
                <a:latin typeface="+mn-lt"/>
                <a:ea typeface="+mn-ea"/>
                <a:cs typeface="+mn-cs"/>
              </a:rPr>
              <a:t> темы, относящиеся к геральдике и </a:t>
            </a:r>
            <a:r>
              <a:rPr lang="ru-RU" sz="1200" kern="1200" dirty="0" err="1" smtClean="0">
                <a:solidFill>
                  <a:schemeClr val="tx1"/>
                </a:solidFill>
                <a:effectLst/>
                <a:latin typeface="+mn-lt"/>
                <a:ea typeface="+mn-ea"/>
                <a:cs typeface="+mn-cs"/>
              </a:rPr>
              <a:t>генеологии</a:t>
            </a:r>
            <a:r>
              <a:rPr lang="ru-RU" sz="1200" kern="1200" dirty="0" smtClean="0">
                <a:solidFill>
                  <a:schemeClr val="tx1"/>
                </a:solidFill>
                <a:effectLst/>
                <a:latin typeface="+mn-lt"/>
                <a:ea typeface="+mn-ea"/>
                <a:cs typeface="+mn-cs"/>
              </a:rPr>
              <a:t> представлены в малом количестве. </a:t>
            </a:r>
          </a:p>
          <a:p>
            <a:pPr fontAlgn="base"/>
            <a:r>
              <a:rPr lang="ru-RU" sz="1200" kern="1200" dirty="0" smtClean="0">
                <a:solidFill>
                  <a:schemeClr val="tx1"/>
                </a:solidFill>
                <a:effectLst/>
                <a:latin typeface="+mn-lt"/>
                <a:ea typeface="+mn-ea"/>
                <a:cs typeface="+mn-cs"/>
              </a:rPr>
              <a:t>Этот недостаток компенсируется большим разнообразием тем </a:t>
            </a:r>
            <a:r>
              <a:rPr lang="ru-RU" sz="1200" b="1" kern="1200" dirty="0" smtClean="0">
                <a:solidFill>
                  <a:schemeClr val="tx1"/>
                </a:solidFill>
                <a:effectLst/>
                <a:latin typeface="+mn-lt"/>
                <a:ea typeface="+mn-ea"/>
                <a:cs typeface="+mn-cs"/>
              </a:rPr>
              <a:t>краеведческой </a:t>
            </a:r>
            <a:r>
              <a:rPr lang="ru-RU" sz="1200" kern="1200" dirty="0" smtClean="0">
                <a:solidFill>
                  <a:schemeClr val="tx1"/>
                </a:solidFill>
                <a:effectLst/>
                <a:latin typeface="+mn-lt"/>
                <a:ea typeface="+mn-ea"/>
                <a:cs typeface="+mn-cs"/>
              </a:rPr>
              <a:t>направленности, а именно, история села или местного выдающегося жителя, история ВОВ через судьбы отдельных людей или семьи, изучение достопримечательностей местности (например, родники, храмы, улицы и т. д.).</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На наш взгляд сегодня необходимо напомнить о вспомогательных дисциплинах истории, которые помогут в определении объектной области. Современные ученые выделяют их порядка 60, но назовем лишь некоторые,</a:t>
            </a:r>
            <a:r>
              <a:rPr lang="ru-RU" sz="1200" kern="1200" baseline="0" dirty="0" smtClean="0">
                <a:solidFill>
                  <a:schemeClr val="tx1"/>
                </a:solidFill>
                <a:effectLst/>
                <a:latin typeface="+mn-lt"/>
                <a:ea typeface="+mn-ea"/>
                <a:cs typeface="+mn-cs"/>
              </a:rPr>
              <a:t> которые по какой-то  причине отсутствуют в детских исследованиях последних лет, а могли бы дать импульс мысли</a:t>
            </a:r>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 </a:t>
            </a:r>
          </a:p>
          <a:p>
            <a:pPr fontAlgn="base"/>
            <a:r>
              <a:rPr lang="ru-RU" sz="1200" b="1" kern="1200" dirty="0" smtClean="0">
                <a:solidFill>
                  <a:schemeClr val="tx1"/>
                </a:solidFill>
                <a:effectLst/>
                <a:latin typeface="+mn-lt"/>
                <a:ea typeface="+mn-ea"/>
                <a:cs typeface="+mn-cs"/>
              </a:rPr>
              <a:t>Палеография</a:t>
            </a:r>
            <a:r>
              <a:rPr lang="ru-RU" sz="1200" kern="1200" dirty="0" smtClean="0">
                <a:solidFill>
                  <a:schemeClr val="tx1"/>
                </a:solidFill>
                <a:effectLst/>
                <a:latin typeface="+mn-lt"/>
                <a:ea typeface="+mn-ea"/>
                <a:cs typeface="+mn-cs"/>
              </a:rPr>
              <a:t> изучает внешние признаки памятников письменности (графика букв, особенности написания, чтение и датировка текстов).</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Филиграноведение</a:t>
            </a:r>
            <a:r>
              <a:rPr lang="ru-RU" sz="1200" kern="1200" dirty="0" smtClean="0">
                <a:solidFill>
                  <a:schemeClr val="tx1"/>
                </a:solidFill>
                <a:effectLst/>
                <a:latin typeface="+mn-lt"/>
                <a:ea typeface="+mn-ea"/>
                <a:cs typeface="+mn-cs"/>
              </a:rPr>
              <a:t> изучает историю изготовления бумаги, а также приемы датировки рукописей по маркировочным знакам бумаги.</a:t>
            </a:r>
          </a:p>
          <a:p>
            <a:pPr fontAlgn="base"/>
            <a:endParaRPr lang="ru-RU" sz="1200" kern="1200" dirty="0" smtClean="0">
              <a:solidFill>
                <a:schemeClr val="tx1"/>
              </a:solidFill>
              <a:effectLst/>
              <a:latin typeface="+mn-lt"/>
              <a:ea typeface="+mn-ea"/>
              <a:cs typeface="+mn-cs"/>
            </a:endParaRPr>
          </a:p>
          <a:p>
            <a:pPr fontAlgn="base"/>
            <a:r>
              <a:rPr lang="ru-RU" sz="1200" b="1" kern="1200" dirty="0" smtClean="0">
                <a:solidFill>
                  <a:schemeClr val="tx1"/>
                </a:solidFill>
                <a:effectLst/>
                <a:latin typeface="+mn-lt"/>
                <a:ea typeface="+mn-ea"/>
                <a:cs typeface="+mn-cs"/>
              </a:rPr>
              <a:t>Сфрагистика</a:t>
            </a:r>
            <a:r>
              <a:rPr lang="ru-RU" sz="1200" kern="1200" dirty="0" smtClean="0">
                <a:solidFill>
                  <a:schemeClr val="tx1"/>
                </a:solidFill>
                <a:effectLst/>
                <a:latin typeface="+mn-lt"/>
                <a:ea typeface="+mn-ea"/>
                <a:cs typeface="+mn-cs"/>
              </a:rPr>
              <a:t> изучает печати, а также историю их возникновения.</a:t>
            </a:r>
          </a:p>
          <a:p>
            <a:pPr fontAlgn="base"/>
            <a:endParaRPr lang="ru-RU" sz="1200" kern="1200" dirty="0" smtClean="0">
              <a:solidFill>
                <a:schemeClr val="tx1"/>
              </a:solidFill>
              <a:effectLst/>
              <a:latin typeface="+mn-lt"/>
              <a:ea typeface="+mn-ea"/>
              <a:cs typeface="+mn-cs"/>
            </a:endParaRPr>
          </a:p>
          <a:p>
            <a:pPr fontAlgn="base"/>
            <a:r>
              <a:rPr lang="ru-RU" sz="1200" b="1" kern="1200" dirty="0" smtClean="0">
                <a:solidFill>
                  <a:schemeClr val="tx1"/>
                </a:solidFill>
                <a:effectLst/>
                <a:latin typeface="+mn-lt"/>
                <a:ea typeface="+mn-ea"/>
                <a:cs typeface="+mn-cs"/>
              </a:rPr>
              <a:t>Бонистика</a:t>
            </a:r>
            <a:r>
              <a:rPr lang="ru-RU" sz="1200" kern="1200" dirty="0" smtClean="0">
                <a:solidFill>
                  <a:schemeClr val="tx1"/>
                </a:solidFill>
                <a:effectLst/>
                <a:latin typeface="+mn-lt"/>
                <a:ea typeface="+mn-ea"/>
                <a:cs typeface="+mn-cs"/>
              </a:rPr>
              <a:t> изучает </a:t>
            </a:r>
            <a:r>
              <a:rPr lang="ru-RU" sz="1200" u="none" strike="noStrike" kern="1200" dirty="0" smtClean="0">
                <a:solidFill>
                  <a:schemeClr val="tx1"/>
                </a:solidFill>
                <a:effectLst/>
                <a:latin typeface="+mn-lt"/>
                <a:ea typeface="+mn-ea"/>
                <a:cs typeface="+mn-cs"/>
                <a:hlinkClick r:id="rId3" tooltip="Бумажные деньги"/>
              </a:rPr>
              <a:t>бумажные деньги</a:t>
            </a:r>
            <a:r>
              <a:rPr lang="ru-RU" sz="1200" kern="1200" dirty="0" smtClean="0">
                <a:solidFill>
                  <a:schemeClr val="tx1"/>
                </a:solidFill>
                <a:effectLst/>
                <a:latin typeface="+mn-lt"/>
                <a:ea typeface="+mn-ea"/>
                <a:cs typeface="+mn-cs"/>
              </a:rPr>
              <a:t> и ценные бумаги (акции, облигации).</a:t>
            </a:r>
          </a:p>
          <a:p>
            <a:pPr fontAlgn="base"/>
            <a:endParaRPr lang="ru-RU" sz="1200" b="1" kern="1200" dirty="0" smtClean="0">
              <a:solidFill>
                <a:schemeClr val="tx1"/>
              </a:solidFill>
              <a:effectLst/>
              <a:latin typeface="+mn-lt"/>
              <a:ea typeface="+mn-ea"/>
              <a:cs typeface="+mn-cs"/>
            </a:endParaRPr>
          </a:p>
          <a:p>
            <a:pPr fontAlgn="base"/>
            <a:r>
              <a:rPr lang="ru-RU" sz="1200" b="1" kern="1200" dirty="0" smtClean="0">
                <a:solidFill>
                  <a:schemeClr val="tx1"/>
                </a:solidFill>
                <a:effectLst/>
                <a:latin typeface="+mn-lt"/>
                <a:ea typeface="+mn-ea"/>
                <a:cs typeface="+mn-cs"/>
              </a:rPr>
              <a:t>Фалеристика</a:t>
            </a:r>
            <a:r>
              <a:rPr lang="ru-RU" sz="1200" kern="1200" dirty="0" smtClean="0">
                <a:solidFill>
                  <a:schemeClr val="tx1"/>
                </a:solidFill>
                <a:effectLst/>
                <a:latin typeface="+mn-lt"/>
                <a:ea typeface="+mn-ea"/>
                <a:cs typeface="+mn-cs"/>
              </a:rPr>
              <a:t> изучает эволюцию наградных систем в различных государствах, рассматривает принципы награждения и правила ношения наград, процесс изготовления знаков отличия (орденов, медалей).</a:t>
            </a:r>
          </a:p>
          <a:p>
            <a:pPr fontAlgn="base"/>
            <a:endParaRPr lang="ru-RU" sz="1200" kern="1200" dirty="0" smtClean="0">
              <a:solidFill>
                <a:schemeClr val="tx1"/>
              </a:solidFill>
              <a:effectLst/>
              <a:latin typeface="+mn-lt"/>
              <a:ea typeface="+mn-ea"/>
              <a:cs typeface="+mn-cs"/>
            </a:endParaRPr>
          </a:p>
          <a:p>
            <a:pPr fontAlgn="base"/>
            <a:r>
              <a:rPr lang="ru-RU" sz="1200" b="1" kern="1200" dirty="0" err="1" smtClean="0">
                <a:solidFill>
                  <a:schemeClr val="tx1"/>
                </a:solidFill>
                <a:effectLst/>
                <a:latin typeface="+mn-lt"/>
                <a:ea typeface="+mn-ea"/>
                <a:cs typeface="+mn-cs"/>
              </a:rPr>
              <a:t>Вексилология</a:t>
            </a:r>
            <a:r>
              <a:rPr lang="ru-RU" sz="1200" kern="1200" dirty="0" smtClean="0">
                <a:solidFill>
                  <a:schemeClr val="tx1"/>
                </a:solidFill>
                <a:effectLst/>
                <a:latin typeface="+mn-lt"/>
                <a:ea typeface="+mn-ea"/>
                <a:cs typeface="+mn-cs"/>
              </a:rPr>
              <a:t> изучает историю создания и развития флагов, хоругвей, вымпелов.</a:t>
            </a:r>
          </a:p>
          <a:p>
            <a:pPr fontAlgn="base"/>
            <a:endParaRPr lang="ru-RU" sz="1200" kern="1200" dirty="0" smtClean="0">
              <a:solidFill>
                <a:schemeClr val="tx1"/>
              </a:solidFill>
              <a:effectLst/>
              <a:latin typeface="+mn-lt"/>
              <a:ea typeface="+mn-ea"/>
              <a:cs typeface="+mn-cs"/>
            </a:endParaRPr>
          </a:p>
          <a:p>
            <a:pPr fontAlgn="base"/>
            <a:r>
              <a:rPr lang="ru-RU" sz="1200" b="1" kern="1200" dirty="0" err="1" smtClean="0">
                <a:solidFill>
                  <a:schemeClr val="tx1"/>
                </a:solidFill>
                <a:effectLst/>
                <a:latin typeface="+mn-lt"/>
                <a:ea typeface="+mn-ea"/>
                <a:cs typeface="+mn-cs"/>
              </a:rPr>
              <a:t>Униформоведение</a:t>
            </a:r>
            <a:r>
              <a:rPr lang="ru-RU" sz="1200" kern="1200" dirty="0" smtClean="0">
                <a:solidFill>
                  <a:schemeClr val="tx1"/>
                </a:solidFill>
                <a:effectLst/>
                <a:latin typeface="+mn-lt"/>
                <a:ea typeface="+mn-ea"/>
                <a:cs typeface="+mn-cs"/>
              </a:rPr>
              <a:t> изучает развитие обмундирования и снаряжения личного состава вооруженных сил, мундиры и сопутствующие им атрибуты гражданских чиновников.</a:t>
            </a:r>
          </a:p>
          <a:p>
            <a:pPr fontAlgn="base"/>
            <a:endParaRPr lang="ru-RU" sz="1200" kern="1200" dirty="0" smtClean="0">
              <a:solidFill>
                <a:schemeClr val="tx1"/>
              </a:solidFill>
              <a:effectLst/>
              <a:latin typeface="+mn-lt"/>
              <a:ea typeface="+mn-ea"/>
              <a:cs typeface="+mn-cs"/>
            </a:endParaRPr>
          </a:p>
          <a:p>
            <a:pPr fontAlgn="base"/>
            <a:r>
              <a:rPr lang="ru-RU" sz="1200" kern="1200" dirty="0" smtClean="0">
                <a:solidFill>
                  <a:schemeClr val="tx1"/>
                </a:solidFill>
                <a:effectLst/>
                <a:latin typeface="+mn-lt"/>
                <a:ea typeface="+mn-ea"/>
                <a:cs typeface="+mn-cs"/>
              </a:rPr>
              <a:t>Вспомогательные исторические дисциплины решают не только традиционные задачи источниковедческой критики, но и дают материалы для выводов в области истории.</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62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07F2FA0-3097-4C78-9684-7F4C23B3D9AD}" type="slidenum">
              <a:rPr lang="ru-RU" smtClean="0"/>
              <a:t>32</a:t>
            </a:fld>
            <a:endParaRPr lang="ru-RU"/>
          </a:p>
        </p:txBody>
      </p:sp>
    </p:spTree>
    <p:extLst>
      <p:ext uri="{BB962C8B-B14F-4D97-AF65-F5344CB8AC3E}">
        <p14:creationId xmlns:p14="http://schemas.microsoft.com/office/powerpoint/2010/main" val="4266310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07F2FA0-3097-4C78-9684-7F4C23B3D9AD}" type="slidenum">
              <a:rPr lang="ru-RU" smtClean="0"/>
              <a:t>33</a:t>
            </a:fld>
            <a:endParaRPr lang="ru-RU"/>
          </a:p>
        </p:txBody>
      </p:sp>
    </p:spTree>
    <p:extLst>
      <p:ext uri="{BB962C8B-B14F-4D97-AF65-F5344CB8AC3E}">
        <p14:creationId xmlns:p14="http://schemas.microsoft.com/office/powerpoint/2010/main" val="217442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184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757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286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36</a:t>
            </a:fld>
            <a:endParaRPr lang="ru-RU">
              <a:solidFill>
                <a:prstClr val="black"/>
              </a:solidFill>
            </a:endParaRPr>
          </a:p>
        </p:txBody>
      </p:sp>
    </p:spTree>
    <p:extLst>
      <p:ext uri="{BB962C8B-B14F-4D97-AF65-F5344CB8AC3E}">
        <p14:creationId xmlns:p14="http://schemas.microsoft.com/office/powerpoint/2010/main" val="999640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07F2FA0-3097-4C78-9684-7F4C23B3D9AD}" type="slidenum">
              <a:rPr lang="ru-RU" smtClean="0"/>
              <a:t>37</a:t>
            </a:fld>
            <a:endParaRPr lang="ru-RU"/>
          </a:p>
        </p:txBody>
      </p:sp>
    </p:spTree>
    <p:extLst>
      <p:ext uri="{BB962C8B-B14F-4D97-AF65-F5344CB8AC3E}">
        <p14:creationId xmlns:p14="http://schemas.microsoft.com/office/powerpoint/2010/main" val="1550397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049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39</a:t>
            </a:fld>
            <a:endParaRPr lang="ru-RU">
              <a:solidFill>
                <a:prstClr val="black"/>
              </a:solidFill>
            </a:endParaRPr>
          </a:p>
        </p:txBody>
      </p:sp>
    </p:spTree>
    <p:extLst>
      <p:ext uri="{BB962C8B-B14F-4D97-AF65-F5344CB8AC3E}">
        <p14:creationId xmlns:p14="http://schemas.microsoft.com/office/powerpoint/2010/main" val="2283392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724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212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Технологи также не заявились.</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48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97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b="1" dirty="0"/>
          </a:p>
        </p:txBody>
      </p:sp>
      <p:sp>
        <p:nvSpPr>
          <p:cNvPr id="4" name="Номер слайда 3"/>
          <p:cNvSpPr>
            <a:spLocks noGrp="1"/>
          </p:cNvSpPr>
          <p:nvPr>
            <p:ph type="sldNum" sz="quarter" idx="10"/>
          </p:nvPr>
        </p:nvSpPr>
        <p:spPr/>
        <p:txBody>
          <a:bodyPr/>
          <a:lstStyle/>
          <a:p>
            <a:fld id="{C07F2FA0-3097-4C78-9684-7F4C23B3D9AD}" type="slidenum">
              <a:rPr lang="ru-RU" smtClean="0"/>
              <a:t>8</a:t>
            </a:fld>
            <a:endParaRPr lang="ru-RU"/>
          </a:p>
        </p:txBody>
      </p:sp>
    </p:spTree>
    <p:extLst>
      <p:ext uri="{BB962C8B-B14F-4D97-AF65-F5344CB8AC3E}">
        <p14:creationId xmlns:p14="http://schemas.microsoft.com/office/powerpoint/2010/main" val="2197981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44</a:t>
            </a:fld>
            <a:endParaRPr lang="ru-RU">
              <a:solidFill>
                <a:prstClr val="black"/>
              </a:solidFill>
            </a:endParaRPr>
          </a:p>
        </p:txBody>
      </p:sp>
    </p:spTree>
    <p:extLst>
      <p:ext uri="{BB962C8B-B14F-4D97-AF65-F5344CB8AC3E}">
        <p14:creationId xmlns:p14="http://schemas.microsoft.com/office/powerpoint/2010/main" val="4038501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ru-RU" sz="1200" b="1" kern="1200" dirty="0" smtClean="0">
                <a:solidFill>
                  <a:schemeClr val="tx1"/>
                </a:solidFill>
                <a:effectLst/>
                <a:latin typeface="+mn-lt"/>
                <a:ea typeface="+mn-ea"/>
                <a:cs typeface="+mn-cs"/>
              </a:rPr>
              <a:t>Культурология</a:t>
            </a:r>
            <a:r>
              <a:rPr lang="ru-RU" sz="1200" kern="1200" dirty="0" smtClean="0">
                <a:solidFill>
                  <a:schemeClr val="tx1"/>
                </a:solidFill>
                <a:effectLst/>
                <a:latin typeface="+mn-lt"/>
                <a:ea typeface="+mn-ea"/>
                <a:cs typeface="+mn-cs"/>
              </a:rPr>
              <a:t> представлена изучением исторического развития источников социального опыта людей, запечатлённых в предметах. Также делаются попытки сопоставления различных культур или анализа предмета в контексте культуры (например, берёза как символ России). Отдельно можно выделить книговедение и библиотековедение.</a:t>
            </a:r>
          </a:p>
          <a:p>
            <a:pPr fontAlgn="base"/>
            <a:r>
              <a:rPr lang="ru-RU" sz="1200" kern="1200" dirty="0" smtClean="0">
                <a:solidFill>
                  <a:schemeClr val="tx1"/>
                </a:solidFill>
                <a:effectLst/>
                <a:latin typeface="+mn-lt"/>
                <a:ea typeface="+mn-ea"/>
                <a:cs typeface="+mn-cs"/>
              </a:rPr>
              <a:t>Для разработки тем исследования </a:t>
            </a:r>
            <a:r>
              <a:rPr lang="ru-RU" sz="1200" u="none" strike="noStrike" kern="1200" dirty="0" smtClean="0">
                <a:solidFill>
                  <a:schemeClr val="tx1"/>
                </a:solidFill>
                <a:effectLst/>
                <a:latin typeface="+mn-lt"/>
                <a:ea typeface="+mn-ea"/>
                <a:cs typeface="+mn-cs"/>
                <a:hlinkClick r:id="rId3" tooltip="Культурология"/>
              </a:rPr>
              <a:t>культурологической</a:t>
            </a:r>
            <a:r>
              <a:rPr lang="ru-RU" sz="1200" kern="1200" dirty="0" smtClean="0">
                <a:solidFill>
                  <a:schemeClr val="tx1"/>
                </a:solidFill>
                <a:effectLst/>
                <a:latin typeface="+mn-lt"/>
                <a:ea typeface="+mn-ea"/>
                <a:cs typeface="+mn-cs"/>
              </a:rPr>
              <a:t> направленности важно знание и понимание способы изучения культуры:</a:t>
            </a:r>
          </a:p>
          <a:p>
            <a:pPr fontAlgn="base"/>
            <a:r>
              <a:rPr lang="ru-RU" sz="1200" kern="1200" dirty="0" smtClean="0">
                <a:solidFill>
                  <a:schemeClr val="tx1"/>
                </a:solidFill>
                <a:effectLst/>
                <a:latin typeface="+mn-lt"/>
                <a:ea typeface="+mn-ea"/>
                <a:cs typeface="+mn-cs"/>
              </a:rPr>
              <a:t>1. </a:t>
            </a:r>
            <a:r>
              <a:rPr lang="ru-RU" sz="1200" b="1" kern="1200" dirty="0" smtClean="0">
                <a:solidFill>
                  <a:schemeClr val="tx1"/>
                </a:solidFill>
                <a:effectLst/>
                <a:latin typeface="+mn-lt"/>
                <a:ea typeface="+mn-ea"/>
                <a:cs typeface="+mn-cs"/>
              </a:rPr>
              <a:t>Сравнительно-исторический метод</a:t>
            </a:r>
            <a:r>
              <a:rPr lang="ru-RU" sz="1200" kern="1200" dirty="0" smtClean="0">
                <a:solidFill>
                  <a:schemeClr val="tx1"/>
                </a:solidFill>
                <a:effectLst/>
                <a:latin typeface="+mn-lt"/>
                <a:ea typeface="+mn-ea"/>
                <a:cs typeface="+mn-cs"/>
              </a:rPr>
              <a:t>. Он позволяет провести сущностное сравнение принципиально сопоставимых объектов, относящихся к разным культурам.</a:t>
            </a:r>
          </a:p>
          <a:p>
            <a:pPr fontAlgn="base"/>
            <a:r>
              <a:rPr lang="ru-RU" sz="1200" kern="1200" dirty="0" smtClean="0">
                <a:solidFill>
                  <a:schemeClr val="tx1"/>
                </a:solidFill>
                <a:effectLst/>
                <a:latin typeface="+mn-lt"/>
                <a:ea typeface="+mn-ea"/>
                <a:cs typeface="+mn-cs"/>
              </a:rPr>
              <a:t>2. </a:t>
            </a:r>
            <a:r>
              <a:rPr lang="ru-RU" sz="1200" b="1" kern="1200" dirty="0" smtClean="0">
                <a:solidFill>
                  <a:schemeClr val="tx1"/>
                </a:solidFill>
                <a:effectLst/>
                <a:latin typeface="+mn-lt"/>
                <a:ea typeface="+mn-ea"/>
                <a:cs typeface="+mn-cs"/>
              </a:rPr>
              <a:t>Структурно-функциональный метод</a:t>
            </a:r>
            <a:r>
              <a:rPr lang="ru-RU" sz="1200" kern="1200" dirty="0" smtClean="0">
                <a:solidFill>
                  <a:schemeClr val="tx1"/>
                </a:solidFill>
                <a:effectLst/>
                <a:latin typeface="+mn-lt"/>
                <a:ea typeface="+mn-ea"/>
                <a:cs typeface="+mn-cs"/>
              </a:rPr>
              <a:t> предполагает разделение исследуемого явления культуры на составные части и выявление соотношения между ними.</a:t>
            </a:r>
          </a:p>
          <a:p>
            <a:pPr fontAlgn="base"/>
            <a:r>
              <a:rPr lang="ru-RU" sz="1200" kern="1200" dirty="0" smtClean="0">
                <a:solidFill>
                  <a:schemeClr val="tx1"/>
                </a:solidFill>
                <a:effectLst/>
                <a:latin typeface="+mn-lt"/>
                <a:ea typeface="+mn-ea"/>
                <a:cs typeface="+mn-cs"/>
              </a:rPr>
              <a:t>3. </a:t>
            </a:r>
            <a:r>
              <a:rPr lang="ru-RU" sz="1200" b="1" kern="1200" dirty="0" smtClean="0">
                <a:solidFill>
                  <a:schemeClr val="tx1"/>
                </a:solidFill>
                <a:effectLst/>
                <a:latin typeface="+mn-lt"/>
                <a:ea typeface="+mn-ea"/>
                <a:cs typeface="+mn-cs"/>
              </a:rPr>
              <a:t>Семиотический метод</a:t>
            </a:r>
            <a:r>
              <a:rPr lang="ru-RU" sz="1200" kern="1200" dirty="0" smtClean="0">
                <a:solidFill>
                  <a:schemeClr val="tx1"/>
                </a:solidFill>
                <a:effectLst/>
                <a:latin typeface="+mn-lt"/>
                <a:ea typeface="+mn-ea"/>
                <a:cs typeface="+mn-cs"/>
              </a:rPr>
              <a:t> предполагает использование семиотики как науки о знаковых и символических системах и успешно применяется для понимания.</a:t>
            </a:r>
          </a:p>
          <a:p>
            <a:pPr fontAlgn="base"/>
            <a:r>
              <a:rPr lang="ru-RU" sz="1200" kern="1200" dirty="0" smtClean="0">
                <a:solidFill>
                  <a:schemeClr val="tx1"/>
                </a:solidFill>
                <a:effectLst/>
                <a:latin typeface="+mn-lt"/>
                <a:ea typeface="+mn-ea"/>
                <a:cs typeface="+mn-cs"/>
              </a:rPr>
              <a:t>4. </a:t>
            </a:r>
            <a:r>
              <a:rPr lang="ru-RU" sz="1200" b="1" kern="1200" dirty="0" smtClean="0">
                <a:solidFill>
                  <a:schemeClr val="tx1"/>
                </a:solidFill>
                <a:effectLst/>
                <a:latin typeface="+mn-lt"/>
                <a:ea typeface="+mn-ea"/>
                <a:cs typeface="+mn-cs"/>
              </a:rPr>
              <a:t>Биографический метод</a:t>
            </a:r>
            <a:r>
              <a:rPr lang="ru-RU" sz="1200" kern="1200" dirty="0" smtClean="0">
                <a:solidFill>
                  <a:schemeClr val="tx1"/>
                </a:solidFill>
                <a:effectLst/>
                <a:latin typeface="+mn-lt"/>
                <a:ea typeface="+mn-ea"/>
                <a:cs typeface="+mn-cs"/>
              </a:rPr>
              <a:t> предполагает анализ жизненного пути деятеля культуры для лучшего понимания его внутреннего мира, который отражает систему культурных ценностей его времени.</a:t>
            </a:r>
          </a:p>
          <a:p>
            <a:pPr fontAlgn="base"/>
            <a:r>
              <a:rPr lang="ru-RU" sz="1200" kern="1200" dirty="0" smtClean="0">
                <a:solidFill>
                  <a:schemeClr val="tx1"/>
                </a:solidFill>
                <a:effectLst/>
                <a:latin typeface="+mn-lt"/>
                <a:ea typeface="+mn-ea"/>
                <a:cs typeface="+mn-cs"/>
              </a:rPr>
              <a:t>5. </a:t>
            </a:r>
            <a:r>
              <a:rPr lang="ru-RU" sz="1200" b="1" kern="1200" dirty="0" smtClean="0">
                <a:solidFill>
                  <a:schemeClr val="tx1"/>
                </a:solidFill>
                <a:effectLst/>
                <a:latin typeface="+mn-lt"/>
                <a:ea typeface="+mn-ea"/>
                <a:cs typeface="+mn-cs"/>
              </a:rPr>
              <a:t>Диахронический метод</a:t>
            </a:r>
            <a:r>
              <a:rPr lang="ru-RU" sz="1200" kern="1200" dirty="0" smtClean="0">
                <a:solidFill>
                  <a:schemeClr val="tx1"/>
                </a:solidFill>
                <a:effectLst/>
                <a:latin typeface="+mn-lt"/>
                <a:ea typeface="+mn-ea"/>
                <a:cs typeface="+mn-cs"/>
              </a:rPr>
              <a:t> предполагает выяснение хронологической, то есть временной последовательности изменения, появления и протекания того или иного явления культуры.</a:t>
            </a:r>
          </a:p>
          <a:p>
            <a:pPr fontAlgn="base"/>
            <a:r>
              <a:rPr lang="ru-RU" sz="1200" kern="1200" dirty="0" smtClean="0">
                <a:solidFill>
                  <a:schemeClr val="tx1"/>
                </a:solidFill>
                <a:effectLst/>
                <a:latin typeface="+mn-lt"/>
                <a:ea typeface="+mn-ea"/>
                <a:cs typeface="+mn-cs"/>
              </a:rPr>
              <a:t>6. </a:t>
            </a:r>
            <a:r>
              <a:rPr lang="ru-RU" sz="1200" b="1" kern="1200" dirty="0" smtClean="0">
                <a:solidFill>
                  <a:schemeClr val="tx1"/>
                </a:solidFill>
                <a:effectLst/>
                <a:latin typeface="+mn-lt"/>
                <a:ea typeface="+mn-ea"/>
                <a:cs typeface="+mn-cs"/>
              </a:rPr>
              <a:t>Синхронический метод</a:t>
            </a:r>
            <a:r>
              <a:rPr lang="ru-RU" sz="1200" kern="1200" dirty="0" smtClean="0">
                <a:solidFill>
                  <a:schemeClr val="tx1"/>
                </a:solidFill>
                <a:effectLst/>
                <a:latin typeface="+mn-lt"/>
                <a:ea typeface="+mn-ea"/>
                <a:cs typeface="+mn-cs"/>
              </a:rPr>
              <a:t> состоит в анализе изменения одного и того же явления на разных этапах единого культурного процесса.</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223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433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47</a:t>
            </a:fld>
            <a:endParaRPr lang="ru-RU">
              <a:solidFill>
                <a:prstClr val="black"/>
              </a:solidFill>
            </a:endParaRPr>
          </a:p>
        </p:txBody>
      </p:sp>
    </p:spTree>
    <p:extLst>
      <p:ext uri="{BB962C8B-B14F-4D97-AF65-F5344CB8AC3E}">
        <p14:creationId xmlns:p14="http://schemas.microsoft.com/office/powerpoint/2010/main" val="3274868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158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Слайд по темам психологии – пролистываем. Психологи не заявлены в качестве слушателей </a:t>
            </a:r>
            <a:r>
              <a:rPr lang="ru-RU" dirty="0" err="1" smtClean="0"/>
              <a:t>вебинара</a:t>
            </a:r>
            <a:r>
              <a:rPr lang="ru-RU" dirty="0" smtClean="0"/>
              <a:t>.</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62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КОММЕНТИРУЕМ ТОЛЬКО 1 ТЕМУ.</a:t>
            </a:r>
          </a:p>
          <a:p>
            <a:endParaRPr lang="ru-RU" dirty="0" smtClean="0"/>
          </a:p>
          <a:p>
            <a:r>
              <a:rPr lang="ru-RU" dirty="0" smtClean="0"/>
              <a:t>Проблема не звучит явно, но вопрос содержит нюанс спора: действительно, чтобы  быть успешным, необходимо ли хорошо учиться?</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18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Пример – тема, занявшая 2 место на региональном этапе –</a:t>
            </a:r>
          </a:p>
          <a:p>
            <a:r>
              <a:rPr lang="ru-RU" dirty="0" smtClean="0"/>
              <a:t>И, конечно, автор конкретизирует ее в работе, но звучит </a:t>
            </a:r>
            <a:r>
              <a:rPr lang="ru-RU" dirty="0" err="1" smtClean="0"/>
              <a:t>оооочень</a:t>
            </a:r>
            <a:r>
              <a:rPr lang="ru-RU" dirty="0" smtClean="0"/>
              <a:t> широко.</a:t>
            </a:r>
          </a:p>
          <a:p>
            <a:endParaRPr lang="ru-RU" dirty="0" smtClean="0"/>
          </a:p>
          <a:p>
            <a:r>
              <a:rPr lang="ru-RU" dirty="0" smtClean="0"/>
              <a:t>1 и 3 темы….</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88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Пример – тема, занявшая 2 место на региональном этапе –</a:t>
            </a:r>
          </a:p>
          <a:p>
            <a:r>
              <a:rPr lang="ru-RU" dirty="0" smtClean="0"/>
              <a:t>И, конечно, автор конкретизирует ее в работе, но звучит </a:t>
            </a:r>
            <a:r>
              <a:rPr lang="ru-RU" dirty="0" err="1" smtClean="0"/>
              <a:t>оооочень</a:t>
            </a:r>
            <a:r>
              <a:rPr lang="ru-RU" dirty="0" smtClean="0"/>
              <a:t> широко.</a:t>
            </a:r>
          </a:p>
          <a:p>
            <a:endParaRPr lang="ru-RU" dirty="0" smtClean="0"/>
          </a:p>
          <a:p>
            <a:r>
              <a:rPr lang="ru-RU" dirty="0" smtClean="0"/>
              <a:t>1 и 3 темы….</a:t>
            </a:r>
            <a:endParaRPr lang="ru-RU" dirty="0"/>
          </a:p>
        </p:txBody>
      </p:sp>
      <p:sp>
        <p:nvSpPr>
          <p:cNvPr id="4" name="Номер слайда 3"/>
          <p:cNvSpPr>
            <a:spLocks noGrp="1"/>
          </p:cNvSpPr>
          <p:nvPr>
            <p:ph type="sldNum" sz="quarter" idx="10"/>
          </p:nvPr>
        </p:nvSpPr>
        <p:spPr/>
        <p:txBody>
          <a:bodyPr/>
          <a:lstStyle/>
          <a:p>
            <a:pPr>
              <a:defRPr/>
            </a:pPr>
            <a:fld id="{C07F2FA0-3097-4C78-9684-7F4C23B3D9AD}" type="slidenum">
              <a:rPr lang="ru-RU" smtClean="0">
                <a:solidFill>
                  <a:prstClr val="black"/>
                </a:solidFill>
              </a:rPr>
              <a:pPr>
                <a:defRPr/>
              </a:pPr>
              <a:t>11</a:t>
            </a:fld>
            <a:endParaRPr lang="ru-RU">
              <a:solidFill>
                <a:prstClr val="black"/>
              </a:solidFill>
            </a:endParaRPr>
          </a:p>
        </p:txBody>
      </p:sp>
    </p:spTree>
    <p:extLst>
      <p:ext uri="{BB962C8B-B14F-4D97-AF65-F5344CB8AC3E}">
        <p14:creationId xmlns:p14="http://schemas.microsoft.com/office/powerpoint/2010/main" val="345047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71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Михаил  Николаевич </a:t>
            </a:r>
            <a:r>
              <a:rPr lang="ru-RU" sz="1200" b="1" kern="1200" dirty="0" err="1" smtClean="0">
                <a:solidFill>
                  <a:schemeClr val="tx1"/>
                </a:solidFill>
                <a:effectLst/>
                <a:latin typeface="+mn-lt"/>
                <a:ea typeface="+mn-ea"/>
                <a:cs typeface="+mn-cs"/>
              </a:rPr>
              <a:t>Арцев</a:t>
            </a:r>
            <a:r>
              <a:rPr lang="ru-RU" sz="1200" b="1" kern="1200" dirty="0" smtClean="0">
                <a:solidFill>
                  <a:schemeClr val="tx1"/>
                </a:solidFill>
                <a:effectLst/>
                <a:latin typeface="+mn-lt"/>
                <a:ea typeface="+mn-ea"/>
                <a:cs typeface="+mn-cs"/>
              </a:rPr>
              <a:t>, д. психол. н.</a:t>
            </a:r>
          </a:p>
          <a:p>
            <a:pPr fontAlgn="base"/>
            <a:endParaRPr lang="ru-RU" sz="1200" b="1" kern="1200" dirty="0" smtClean="0">
              <a:solidFill>
                <a:schemeClr val="tx1"/>
              </a:solidFill>
              <a:effectLst/>
              <a:latin typeface="+mn-lt"/>
              <a:ea typeface="+mn-ea"/>
              <a:cs typeface="+mn-cs"/>
            </a:endParaRPr>
          </a:p>
          <a:p>
            <a:pPr fontAlgn="base"/>
            <a:r>
              <a:rPr lang="ru-RU" sz="1200" b="1" kern="1200" dirty="0" smtClean="0">
                <a:solidFill>
                  <a:schemeClr val="tx1"/>
                </a:solidFill>
                <a:effectLst/>
                <a:latin typeface="+mn-lt"/>
                <a:ea typeface="+mn-ea"/>
                <a:cs typeface="+mn-cs"/>
              </a:rPr>
              <a:t>Он выделил практические шаги-приемы для выбора темы</a:t>
            </a:r>
            <a:r>
              <a:rPr lang="ru-RU" sz="1200" kern="1200" dirty="0" smtClean="0">
                <a:solidFill>
                  <a:schemeClr val="tx1"/>
                </a:solidFill>
                <a:effectLst/>
                <a:latin typeface="+mn-lt"/>
                <a:ea typeface="+mn-ea"/>
                <a:cs typeface="+mn-cs"/>
              </a:rPr>
              <a:t>:</a:t>
            </a:r>
          </a:p>
          <a:p>
            <a:pPr fontAlgn="base"/>
            <a:r>
              <a:rPr lang="ru-RU" sz="1200" b="1" kern="1200" dirty="0" smtClean="0">
                <a:solidFill>
                  <a:schemeClr val="tx1"/>
                </a:solidFill>
                <a:effectLst/>
                <a:latin typeface="+mn-lt"/>
                <a:ea typeface="+mn-ea"/>
                <a:cs typeface="+mn-cs"/>
              </a:rPr>
              <a:t>1.  «Аналитический обзор достижений»</a:t>
            </a:r>
            <a:r>
              <a:rPr lang="ru-RU" sz="1200" kern="1200" dirty="0" smtClean="0">
                <a:solidFill>
                  <a:schemeClr val="tx1"/>
                </a:solidFill>
                <a:effectLst/>
                <a:latin typeface="+mn-lt"/>
                <a:ea typeface="+mn-ea"/>
                <a:cs typeface="+mn-cs"/>
              </a:rPr>
              <a:t> науки в области интересов учащегося под руководством педагога.</a:t>
            </a:r>
          </a:p>
          <a:p>
            <a:pPr fontAlgn="base"/>
            <a:r>
              <a:rPr lang="ru-RU" sz="1200" b="1" kern="1200" dirty="0" smtClean="0">
                <a:solidFill>
                  <a:schemeClr val="tx1"/>
                </a:solidFill>
                <a:effectLst/>
                <a:latin typeface="+mn-lt"/>
                <a:ea typeface="+mn-ea"/>
                <a:cs typeface="+mn-cs"/>
              </a:rPr>
              <a:t>2.  «Руководство принципом повторения»</a:t>
            </a:r>
            <a:r>
              <a:rPr lang="ru-RU" sz="1200" kern="1200" dirty="0" smtClean="0">
                <a:solidFill>
                  <a:schemeClr val="tx1"/>
                </a:solidFill>
                <a:effectLst/>
                <a:latin typeface="+mn-lt"/>
                <a:ea typeface="+mn-ea"/>
                <a:cs typeface="+mn-cs"/>
              </a:rPr>
              <a:t>. Обращение к теме, рассмотренной ранее (в том числе других авторов исследования), для более углубленного изучения, а также сравнения результатов исследования.</a:t>
            </a:r>
          </a:p>
          <a:p>
            <a:pPr fontAlgn="base"/>
            <a:r>
              <a:rPr lang="ru-RU" sz="1200" b="1" kern="1200" dirty="0" smtClean="0">
                <a:solidFill>
                  <a:schemeClr val="tx1"/>
                </a:solidFill>
                <a:effectLst/>
                <a:latin typeface="+mn-lt"/>
                <a:ea typeface="+mn-ea"/>
                <a:cs typeface="+mn-cs"/>
              </a:rPr>
              <a:t>3.  «Поисковый способ»</a:t>
            </a:r>
            <a:r>
              <a:rPr lang="ru-RU" sz="1200" kern="1200" dirty="0" smtClean="0">
                <a:solidFill>
                  <a:schemeClr val="tx1"/>
                </a:solidFill>
                <a:effectLst/>
                <a:latin typeface="+mn-lt"/>
                <a:ea typeface="+mn-ea"/>
                <a:cs typeface="+mn-cs"/>
              </a:rPr>
              <a:t>. Знакомство с первоисточниками в интересующей области: специальной </a:t>
            </a:r>
            <a:r>
              <a:rPr lang="ru-RU" sz="1200" u="none" strike="noStrike" kern="1200" dirty="0" smtClean="0">
                <a:solidFill>
                  <a:schemeClr val="tx1"/>
                </a:solidFill>
                <a:effectLst/>
                <a:latin typeface="+mn-lt"/>
                <a:ea typeface="+mn-ea"/>
                <a:cs typeface="+mn-cs"/>
                <a:hlinkClick r:id="rId3" tooltip="Литература"/>
              </a:rPr>
              <a:t>литературой</a:t>
            </a:r>
            <a:r>
              <a:rPr lang="ru-RU" sz="1200" kern="1200" dirty="0" smtClean="0">
                <a:solidFill>
                  <a:schemeClr val="tx1"/>
                </a:solidFill>
                <a:effectLst/>
                <a:latin typeface="+mn-lt"/>
                <a:ea typeface="+mn-ea"/>
                <a:cs typeface="+mn-cs"/>
              </a:rPr>
              <a:t>, новейшими работами в этой или близких к ней областях знаний, и определение темы на основе привлекшей внимание проблемы.</a:t>
            </a:r>
          </a:p>
          <a:p>
            <a:pPr fontAlgn="base"/>
            <a:r>
              <a:rPr lang="ru-RU" sz="1200" b="1" kern="1200" dirty="0" smtClean="0">
                <a:solidFill>
                  <a:schemeClr val="tx1"/>
                </a:solidFill>
                <a:effectLst/>
                <a:latin typeface="+mn-lt"/>
                <a:ea typeface="+mn-ea"/>
                <a:cs typeface="+mn-cs"/>
              </a:rPr>
              <a:t>4.  </a:t>
            </a:r>
            <a:r>
              <a:rPr lang="ru-RU" sz="1200" kern="1200" dirty="0" smtClean="0">
                <a:solidFill>
                  <a:schemeClr val="tx1"/>
                </a:solidFill>
                <a:effectLst/>
                <a:latin typeface="+mn-lt"/>
                <a:ea typeface="+mn-ea"/>
                <a:cs typeface="+mn-cs"/>
              </a:rPr>
              <a:t>«</a:t>
            </a:r>
            <a:r>
              <a:rPr lang="ru-RU" sz="1200" b="1" kern="1200" dirty="0" smtClean="0">
                <a:solidFill>
                  <a:schemeClr val="tx1"/>
                </a:solidFill>
                <a:effectLst/>
                <a:latin typeface="+mn-lt"/>
                <a:ea typeface="+mn-ea"/>
                <a:cs typeface="+mn-cs"/>
              </a:rPr>
              <a:t>Теоретическое обобщение</a:t>
            </a:r>
            <a:r>
              <a:rPr lang="ru-RU" sz="1200" kern="1200" dirty="0" smtClean="0">
                <a:solidFill>
                  <a:schemeClr val="tx1"/>
                </a:solidFill>
                <a:effectLst/>
                <a:latin typeface="+mn-lt"/>
                <a:ea typeface="+mn-ea"/>
                <a:cs typeface="+mn-cs"/>
              </a:rPr>
              <a:t> существующих исследований, теорий, практических результатов исследований, критико-аналитических и описательных материалов».</a:t>
            </a:r>
          </a:p>
          <a:p>
            <a:pPr fontAlgn="base"/>
            <a:r>
              <a:rPr lang="ru-RU" sz="1200" b="1" kern="1200" dirty="0" smtClean="0">
                <a:solidFill>
                  <a:schemeClr val="tx1"/>
                </a:solidFill>
                <a:effectLst/>
                <a:latin typeface="+mn-lt"/>
                <a:ea typeface="+mn-ea"/>
                <a:cs typeface="+mn-cs"/>
              </a:rPr>
              <a:t>5.  «Уточнение гипотез»</a:t>
            </a:r>
            <a:r>
              <a:rPr lang="ru-RU" sz="1200" kern="1200" dirty="0" smtClean="0">
                <a:solidFill>
                  <a:schemeClr val="tx1"/>
                </a:solidFill>
                <a:effectLst/>
                <a:latin typeface="+mn-lt"/>
                <a:ea typeface="+mn-ea"/>
                <a:cs typeface="+mn-cs"/>
              </a:rPr>
              <a:t>. Выбор темы на основе ранее выдвинутых гипотез, которые заинтересовали и требуют подтверждения или опровержения.</a:t>
            </a:r>
          </a:p>
          <a:p>
            <a:pPr fontAlgn="base"/>
            <a:r>
              <a:rPr lang="ru-RU" sz="1200" b="1" kern="1200" dirty="0" smtClean="0">
                <a:solidFill>
                  <a:schemeClr val="tx1"/>
                </a:solidFill>
                <a:effectLst/>
                <a:latin typeface="+mn-lt"/>
                <a:ea typeface="+mn-ea"/>
                <a:cs typeface="+mn-cs"/>
              </a:rPr>
              <a:t>6.  «Постановка серии вопросов»</a:t>
            </a:r>
            <a:r>
              <a:rPr lang="ru-RU" sz="1200" kern="1200" dirty="0" smtClean="0">
                <a:solidFill>
                  <a:schemeClr val="tx1"/>
                </a:solidFill>
                <a:effectLst/>
                <a:latin typeface="+mn-lt"/>
                <a:ea typeface="+mn-ea"/>
                <a:cs typeface="+mn-cs"/>
              </a:rPr>
              <a:t>:</a:t>
            </a:r>
          </a:p>
          <a:p>
            <a:pPr fontAlgn="base"/>
            <a:r>
              <a:rPr lang="ru-RU" sz="1200" kern="1200" dirty="0" smtClean="0">
                <a:solidFill>
                  <a:schemeClr val="tx1"/>
                </a:solidFill>
                <a:effectLst/>
                <a:latin typeface="+mn-lt"/>
                <a:ea typeface="+mn-ea"/>
                <a:cs typeface="+mn-cs"/>
              </a:rPr>
              <a:t>1.  Что мне интересно больше всего?</a:t>
            </a:r>
          </a:p>
          <a:p>
            <a:pPr fontAlgn="base"/>
            <a:r>
              <a:rPr lang="ru-RU" sz="1200" kern="1200" dirty="0" smtClean="0">
                <a:solidFill>
                  <a:schemeClr val="tx1"/>
                </a:solidFill>
                <a:effectLst/>
                <a:latin typeface="+mn-lt"/>
                <a:ea typeface="+mn-ea"/>
                <a:cs typeface="+mn-cs"/>
              </a:rPr>
              <a:t>2.  Чем я хочу заниматься в первую очередь (</a:t>
            </a:r>
            <a:r>
              <a:rPr lang="ru-RU" sz="1200" u="none" strike="noStrike" kern="1200" dirty="0" smtClean="0">
                <a:solidFill>
                  <a:schemeClr val="tx1"/>
                </a:solidFill>
                <a:effectLst/>
                <a:latin typeface="+mn-lt"/>
                <a:ea typeface="+mn-ea"/>
                <a:cs typeface="+mn-cs"/>
                <a:hlinkClick r:id="rId4" tooltip="Математика"/>
              </a:rPr>
              <a:t>математикой</a:t>
            </a:r>
            <a:r>
              <a:rPr lang="ru-RU" sz="1200" kern="1200" dirty="0" smtClean="0">
                <a:solidFill>
                  <a:schemeClr val="tx1"/>
                </a:solidFill>
                <a:effectLst/>
                <a:latin typeface="+mn-lt"/>
                <a:ea typeface="+mn-ea"/>
                <a:cs typeface="+mn-cs"/>
              </a:rPr>
              <a:t> или поэзией, </a:t>
            </a:r>
            <a:r>
              <a:rPr lang="ru-RU" sz="1200" u="none" strike="noStrike" kern="1200" dirty="0" smtClean="0">
                <a:solidFill>
                  <a:schemeClr val="tx1"/>
                </a:solidFill>
                <a:effectLst/>
                <a:latin typeface="+mn-lt"/>
                <a:ea typeface="+mn-ea"/>
                <a:cs typeface="+mn-cs"/>
                <a:hlinkClick r:id="rId5" tooltip="Астрономия"/>
              </a:rPr>
              <a:t>астрономией</a:t>
            </a:r>
            <a:r>
              <a:rPr lang="ru-RU" sz="1200" kern="1200" dirty="0" smtClean="0">
                <a:solidFill>
                  <a:schemeClr val="tx1"/>
                </a:solidFill>
                <a:effectLst/>
                <a:latin typeface="+mn-lt"/>
                <a:ea typeface="+mn-ea"/>
                <a:cs typeface="+mn-cs"/>
              </a:rPr>
              <a:t> или </a:t>
            </a:r>
            <a:r>
              <a:rPr lang="ru-RU" sz="1200" u="none" strike="noStrike" kern="1200" dirty="0" smtClean="0">
                <a:solidFill>
                  <a:schemeClr val="tx1"/>
                </a:solidFill>
                <a:effectLst/>
                <a:latin typeface="+mn-lt"/>
                <a:ea typeface="+mn-ea"/>
                <a:cs typeface="+mn-cs"/>
                <a:hlinkClick r:id="rId6" tooltip="История"/>
              </a:rPr>
              <a:t>историей</a:t>
            </a:r>
            <a:r>
              <a:rPr lang="ru-RU" sz="1200" kern="1200" dirty="0" smtClean="0">
                <a:solidFill>
                  <a:schemeClr val="tx1"/>
                </a:solidFill>
                <a:effectLst/>
                <a:latin typeface="+mn-lt"/>
                <a:ea typeface="+mn-ea"/>
                <a:cs typeface="+mn-cs"/>
              </a:rPr>
              <a:t>, спортом, </a:t>
            </a:r>
            <a:r>
              <a:rPr lang="ru-RU" sz="1200" kern="1200" dirty="0" err="1" smtClean="0">
                <a:solidFill>
                  <a:schemeClr val="tx1"/>
                </a:solidFill>
                <a:effectLst/>
                <a:latin typeface="+mn-lt"/>
                <a:ea typeface="+mn-ea"/>
                <a:cs typeface="+mn-cs"/>
              </a:rPr>
              <a:t>искусством,</a:t>
            </a:r>
            <a:r>
              <a:rPr lang="ru-RU" sz="1200" u="none" strike="noStrike" kern="1200" dirty="0" err="1" smtClean="0">
                <a:solidFill>
                  <a:schemeClr val="tx1"/>
                </a:solidFill>
                <a:effectLst/>
                <a:latin typeface="+mn-lt"/>
                <a:ea typeface="+mn-ea"/>
                <a:cs typeface="+mn-cs"/>
                <a:hlinkClick r:id="rId7" tooltip="Музыка"/>
              </a:rPr>
              <a:t>музыкой</a:t>
            </a:r>
            <a:r>
              <a:rPr lang="ru-RU" sz="1200" kern="1200" dirty="0" smtClean="0">
                <a:solidFill>
                  <a:schemeClr val="tx1"/>
                </a:solidFill>
                <a:effectLst/>
                <a:latin typeface="+mn-lt"/>
                <a:ea typeface="+mn-ea"/>
                <a:cs typeface="+mn-cs"/>
              </a:rPr>
              <a:t> и т. д.)?</a:t>
            </a:r>
          </a:p>
          <a:p>
            <a:pPr fontAlgn="base"/>
            <a:r>
              <a:rPr lang="ru-RU" sz="1200" kern="1200" dirty="0" smtClean="0">
                <a:solidFill>
                  <a:schemeClr val="tx1"/>
                </a:solidFill>
                <a:effectLst/>
                <a:latin typeface="+mn-lt"/>
                <a:ea typeface="+mn-ea"/>
                <a:cs typeface="+mn-cs"/>
              </a:rPr>
              <a:t>3.  Чем я чаще всего занимаюсь в </a:t>
            </a:r>
            <a:r>
              <a:rPr lang="ru-RU" sz="1200" u="none" strike="noStrike" kern="1200" dirty="0" smtClean="0">
                <a:solidFill>
                  <a:schemeClr val="tx1"/>
                </a:solidFill>
                <a:effectLst/>
                <a:latin typeface="+mn-lt"/>
                <a:ea typeface="+mn-ea"/>
                <a:cs typeface="+mn-cs"/>
                <a:hlinkClick r:id="rId8" tooltip="Время свободное"/>
              </a:rPr>
              <a:t>свободное время</a:t>
            </a:r>
            <a:r>
              <a:rPr lang="ru-RU" sz="1200" kern="1200" dirty="0" smtClean="0">
                <a:solidFill>
                  <a:schemeClr val="tx1"/>
                </a:solidFill>
                <a:effectLst/>
                <a:latin typeface="+mn-lt"/>
                <a:ea typeface="+mn-ea"/>
                <a:cs typeface="+mn-cs"/>
              </a:rPr>
              <a:t>?</a:t>
            </a:r>
          </a:p>
          <a:p>
            <a:pPr fontAlgn="base"/>
            <a:r>
              <a:rPr lang="ru-RU" sz="1200" kern="1200" dirty="0" smtClean="0">
                <a:solidFill>
                  <a:schemeClr val="tx1"/>
                </a:solidFill>
                <a:effectLst/>
                <a:latin typeface="+mn-lt"/>
                <a:ea typeface="+mn-ea"/>
                <a:cs typeface="+mn-cs"/>
              </a:rPr>
              <a:t>4.  По каким учебным предметам я получаю лучшие отметки?</a:t>
            </a:r>
          </a:p>
          <a:p>
            <a:pPr fontAlgn="base"/>
            <a:r>
              <a:rPr lang="ru-RU" sz="1200" kern="1200" dirty="0" smtClean="0">
                <a:solidFill>
                  <a:schemeClr val="tx1"/>
                </a:solidFill>
                <a:effectLst/>
                <a:latin typeface="+mn-lt"/>
                <a:ea typeface="+mn-ea"/>
                <a:cs typeface="+mn-cs"/>
              </a:rPr>
              <a:t>5.  Что из изученного в школе хотелось бы узнать более глубоко?</a:t>
            </a:r>
          </a:p>
          <a:p>
            <a:pPr fontAlgn="base"/>
            <a:r>
              <a:rPr lang="ru-RU" sz="1200" kern="1200" dirty="0" smtClean="0">
                <a:solidFill>
                  <a:schemeClr val="tx1"/>
                </a:solidFill>
                <a:effectLst/>
                <a:latin typeface="+mn-lt"/>
                <a:ea typeface="+mn-ea"/>
                <a:cs typeface="+mn-cs"/>
              </a:rPr>
              <a:t>6.  Есть ли что-то такое, чем я особенно горжусь?</a:t>
            </a:r>
          </a:p>
          <a:p>
            <a:pPr fontAlgn="base"/>
            <a:r>
              <a:rPr lang="ru-RU" sz="1200" kern="1200" dirty="0" smtClean="0">
                <a:solidFill>
                  <a:schemeClr val="tx1"/>
                </a:solidFill>
                <a:effectLst/>
                <a:latin typeface="+mn-lt"/>
                <a:ea typeface="+mn-ea"/>
                <a:cs typeface="+mn-cs"/>
              </a:rPr>
              <a:t>Область интересов школьника можно принять за </a:t>
            </a:r>
            <a:r>
              <a:rPr lang="ru-RU" sz="1200" b="1" kern="1200" dirty="0" smtClean="0">
                <a:solidFill>
                  <a:schemeClr val="tx1"/>
                </a:solidFill>
                <a:effectLst/>
                <a:latin typeface="+mn-lt"/>
                <a:ea typeface="+mn-ea"/>
                <a:cs typeface="+mn-cs"/>
              </a:rPr>
              <a:t>область определения проблемы</a:t>
            </a:r>
            <a:r>
              <a:rPr lang="ru-RU" sz="1200" kern="1200" dirty="0" smtClean="0">
                <a:solidFill>
                  <a:schemeClr val="tx1"/>
                </a:solidFill>
                <a:effectLst/>
                <a:latin typeface="+mn-lt"/>
                <a:ea typeface="+mn-ea"/>
                <a:cs typeface="+mn-cs"/>
              </a:rPr>
              <a:t>. А дальше действовать как скульптор: отсечь все лишнее от глыбы мрамора, чтобы получилась </a:t>
            </a:r>
            <a:r>
              <a:rPr lang="ru-RU" sz="1200" u="none" strike="noStrike" kern="1200" dirty="0" smtClean="0">
                <a:solidFill>
                  <a:schemeClr val="tx1"/>
                </a:solidFill>
                <a:effectLst/>
                <a:latin typeface="+mn-lt"/>
                <a:ea typeface="+mn-ea"/>
                <a:cs typeface="+mn-cs"/>
                <a:hlinkClick r:id="rId9" tooltip="Скульптура"/>
              </a:rPr>
              <a:t>скульптура</a:t>
            </a:r>
            <a:r>
              <a:rPr lang="ru-RU" sz="1200" kern="1200" dirty="0" smtClean="0">
                <a:solidFill>
                  <a:schemeClr val="tx1"/>
                </a:solidFill>
                <a:effectLst/>
                <a:latin typeface="+mn-lt"/>
                <a:ea typeface="+mn-ea"/>
                <a:cs typeface="+mn-cs"/>
              </a:rPr>
              <a:t>. В области определения проблемы надо найти один основополагающий вопрос, ответ на который планируется получить в процессе исследования. Когда проблема сформулирована, видна цель исследования.</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F2FA0-3097-4C78-9684-7F4C23B3D9A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67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95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850577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791385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263161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2650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0521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473475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250743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700509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166590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324838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4390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587464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758952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748415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736150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1011516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977997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5113520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20241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910128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170051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054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4991762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9920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955444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778002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248707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559733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687484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748292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975865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809872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4505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987948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3733523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325965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2573687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75679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334698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280654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7850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6291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090943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223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8655665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01552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52760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752168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489382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566657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290447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339225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2668281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423133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00799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975735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323903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803307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804165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02712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1872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617035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26562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21961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675189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5791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093637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426623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35716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72452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654526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6053789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146637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803133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507857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068024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63305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513515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3844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4327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737668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192381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839322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340528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52495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615474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411790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792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1585223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256993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7005836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57742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1563472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546375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502846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874074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003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78797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20753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31327981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4268225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443508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512220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158865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468639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528245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04957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535025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632152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437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05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92581942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7111806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992392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279672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313964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58440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9335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670735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222939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704243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9100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5209169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59349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0246100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97836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3283542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3772592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81404509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71263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92131513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750808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98722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2DF8BFA-D962-4262-9D78-E720E317BA9B}" type="datetimeFigureOut">
              <a:rPr lang="ru-RU" smtClean="0"/>
              <a:t>11.09.2017</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335055612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787936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32048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7901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968985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9438811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3402595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9709952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458690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136918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438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2DF8BFA-D962-4262-9D78-E720E317BA9B}" type="datetimeFigureOut">
              <a:rPr lang="ru-RU" smtClean="0"/>
              <a:t>11.09.2017</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191792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815153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183074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2501506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8632342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9575883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7572114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2394235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1465138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75572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813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F8BFA-D962-4262-9D78-E720E317BA9B}" type="datetimeFigureOut">
              <a:rPr lang="ru-RU" smtClean="0"/>
              <a:t>11.09.2017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3842668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4504069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1936204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8869547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9836938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2187850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6996125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9285469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4016192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2564409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396728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15681495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27898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3686991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307656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4603339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976130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03523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32982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3914689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568695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64636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118907030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294929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6897868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1121859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814255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2059406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8971611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89336753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4958898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8623813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14470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37573784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2083022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123306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84445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92519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0121050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2184949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385955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0965047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2701032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65603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A88C35-68BA-442C-8420-5B5C15C60CBE}"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69108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2819261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9379089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4993559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74759147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3289001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12196749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491390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8121102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013735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40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284341251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01713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0889140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9312388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8826830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9488139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8977741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5550819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7702416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774537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6255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13911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A88C35-68BA-442C-8420-5B5C15C60CBE}"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10345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94808229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3125335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60816933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315809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2290155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8194128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7105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04430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6428956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82849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2DF8BFA-D962-4262-9D78-E720E317BA9B}" type="datetimeFigureOut">
              <a:rPr lang="ru-RU" smtClean="0"/>
              <a:t>11.09.2017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160083711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1193241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6542748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9909576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557712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8941585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3597954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356031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95334656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0577315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36063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1700243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2656490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8881142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5782644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95587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46528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9380634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3661038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6718495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8457191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5180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DF8BFA-D962-4262-9D78-E720E317BA9B}" type="datetimeFigureOut">
              <a:rPr lang="ru-RU" smtClean="0"/>
              <a:t>11.09.2017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A88C35-68BA-442C-8420-5B5C15C60CBE}" type="slidenum">
              <a:rPr lang="ru-RU" smtClean="0"/>
              <a:t>‹#›</a:t>
            </a:fld>
            <a:endParaRPr lang="ru-RU"/>
          </a:p>
        </p:txBody>
      </p:sp>
    </p:spTree>
    <p:extLst>
      <p:ext uri="{BB962C8B-B14F-4D97-AF65-F5344CB8AC3E}">
        <p14:creationId xmlns:p14="http://schemas.microsoft.com/office/powerpoint/2010/main" val="88313521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6115622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3195447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0131183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640739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21881383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7257840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411834312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779174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3900678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6353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58199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9324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69502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9969531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1934107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7290715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9771170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4168691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3990359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5745549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255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88601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3368671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66618949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852764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91071050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1899486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1213830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11126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15836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53738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22346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8514231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780498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0906686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355031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1468378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754928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5709945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7286503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4840224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12051843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03518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143319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82685713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6621926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914090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887710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8166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16788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3648123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2844082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2561268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08815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6684480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3364571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645941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8460437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2332106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554275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5452833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4386596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79450058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3839755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3773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7853035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3294510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57806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21541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676179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5259251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4907393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3364015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2001287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872744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3638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6693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3530346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917834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2599356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428318127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9478782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52149596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416350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5949082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48255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1209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40404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34207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3804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126790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0689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8521454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74947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0947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37234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42931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781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3152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5461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53332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71381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861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64108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515226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9367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703478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33799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957980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621050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28467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513852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23818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5724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4863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1629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663194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36839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34827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276659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594547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657980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5783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27531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30411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239924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11362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68988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66341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285350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928876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944230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776765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877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pic>
        <p:nvPicPr>
          <p:cNvPr id="7" name="Рисунок 6"/>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2962" y="116681"/>
            <a:ext cx="596899"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1647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8718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894360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0511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86024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734748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1667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181068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437633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251038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18355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5998530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390550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7602633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2588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theme" Target="../theme/theme1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theme" Target="../theme/theme11.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theme" Target="../theme/theme12.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theme" Target="../theme/theme13.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theme" Target="../theme/theme14.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18" Type="http://schemas.openxmlformats.org/officeDocument/2006/relationships/theme" Target="../theme/theme1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18" Type="http://schemas.openxmlformats.org/officeDocument/2006/relationships/theme" Target="../theme/theme16.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 Type="http://schemas.openxmlformats.org/officeDocument/2006/relationships/slideLayout" Target="../slideLayouts/slideLayout256.xml"/><Relationship Id="rId16" Type="http://schemas.openxmlformats.org/officeDocument/2006/relationships/slideLayout" Target="../slideLayouts/slideLayout270.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18" Type="http://schemas.openxmlformats.org/officeDocument/2006/relationships/theme" Target="../theme/theme17.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slideLayout" Target="../slideLayouts/slideLayout288.xml"/><Relationship Id="rId2" Type="http://schemas.openxmlformats.org/officeDocument/2006/relationships/slideLayout" Target="../slideLayouts/slideLayout273.xml"/><Relationship Id="rId16" Type="http://schemas.openxmlformats.org/officeDocument/2006/relationships/slideLayout" Target="../slideLayouts/slideLayout287.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5" Type="http://schemas.openxmlformats.org/officeDocument/2006/relationships/slideLayout" Target="../slideLayouts/slideLayout28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slideLayout" Target="../slideLayouts/slideLayout2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theme" Target="../theme/theme18.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slideLayout" Target="../slideLayouts/slideLayout318.xml"/><Relationship Id="rId18" Type="http://schemas.openxmlformats.org/officeDocument/2006/relationships/theme" Target="../theme/theme19.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17" Type="http://schemas.openxmlformats.org/officeDocument/2006/relationships/slideLayout" Target="../slideLayouts/slideLayout322.xml"/><Relationship Id="rId2" Type="http://schemas.openxmlformats.org/officeDocument/2006/relationships/slideLayout" Target="../slideLayouts/slideLayout307.xml"/><Relationship Id="rId16" Type="http://schemas.openxmlformats.org/officeDocument/2006/relationships/slideLayout" Target="../slideLayouts/slideLayout321.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5" Type="http://schemas.openxmlformats.org/officeDocument/2006/relationships/slideLayout" Target="../slideLayouts/slideLayout32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slideLayout" Target="../slideLayouts/slideLayout3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slideLayout" Target="../slideLayouts/slideLayout335.xml"/><Relationship Id="rId18" Type="http://schemas.openxmlformats.org/officeDocument/2006/relationships/theme" Target="../theme/theme20.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17" Type="http://schemas.openxmlformats.org/officeDocument/2006/relationships/slideLayout" Target="../slideLayouts/slideLayout339.xml"/><Relationship Id="rId2" Type="http://schemas.openxmlformats.org/officeDocument/2006/relationships/slideLayout" Target="../slideLayouts/slideLayout324.xml"/><Relationship Id="rId16" Type="http://schemas.openxmlformats.org/officeDocument/2006/relationships/slideLayout" Target="../slideLayouts/slideLayout338.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5" Type="http://schemas.openxmlformats.org/officeDocument/2006/relationships/slideLayout" Target="../slideLayouts/slideLayout33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slideLayout" Target="../slideLayouts/slideLayout33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slideLayout" Target="../slideLayouts/slideLayout352.xml"/><Relationship Id="rId18" Type="http://schemas.openxmlformats.org/officeDocument/2006/relationships/theme" Target="../theme/theme21.xml"/><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slideLayout" Target="../slideLayouts/slideLayout351.xml"/><Relationship Id="rId17" Type="http://schemas.openxmlformats.org/officeDocument/2006/relationships/slideLayout" Target="../slideLayouts/slideLayout356.xml"/><Relationship Id="rId2" Type="http://schemas.openxmlformats.org/officeDocument/2006/relationships/slideLayout" Target="../slideLayouts/slideLayout341.xml"/><Relationship Id="rId16" Type="http://schemas.openxmlformats.org/officeDocument/2006/relationships/slideLayout" Target="../slideLayouts/slideLayout355.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5" Type="http://schemas.openxmlformats.org/officeDocument/2006/relationships/slideLayout" Target="../slideLayouts/slideLayout35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 Id="rId14" Type="http://schemas.openxmlformats.org/officeDocument/2006/relationships/slideLayout" Target="../slideLayouts/slideLayout35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slideLayout" Target="../slideLayouts/slideLayout369.xml"/><Relationship Id="rId18" Type="http://schemas.openxmlformats.org/officeDocument/2006/relationships/theme" Target="../theme/theme22.xml"/><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81.xml"/><Relationship Id="rId13" Type="http://schemas.openxmlformats.org/officeDocument/2006/relationships/slideLayout" Target="../slideLayouts/slideLayout386.xml"/><Relationship Id="rId18" Type="http://schemas.openxmlformats.org/officeDocument/2006/relationships/theme" Target="../theme/theme23.xml"/><Relationship Id="rId3" Type="http://schemas.openxmlformats.org/officeDocument/2006/relationships/slideLayout" Target="../slideLayouts/slideLayout376.xml"/><Relationship Id="rId7" Type="http://schemas.openxmlformats.org/officeDocument/2006/relationships/slideLayout" Target="../slideLayouts/slideLayout380.xml"/><Relationship Id="rId12" Type="http://schemas.openxmlformats.org/officeDocument/2006/relationships/slideLayout" Target="../slideLayouts/slideLayout385.xml"/><Relationship Id="rId17" Type="http://schemas.openxmlformats.org/officeDocument/2006/relationships/slideLayout" Target="../slideLayouts/slideLayout390.xml"/><Relationship Id="rId2" Type="http://schemas.openxmlformats.org/officeDocument/2006/relationships/slideLayout" Target="../slideLayouts/slideLayout375.xml"/><Relationship Id="rId16" Type="http://schemas.openxmlformats.org/officeDocument/2006/relationships/slideLayout" Target="../slideLayouts/slideLayout389.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slideLayout" Target="../slideLayouts/slideLayout384.xml"/><Relationship Id="rId5" Type="http://schemas.openxmlformats.org/officeDocument/2006/relationships/slideLayout" Target="../slideLayouts/slideLayout378.xml"/><Relationship Id="rId15" Type="http://schemas.openxmlformats.org/officeDocument/2006/relationships/slideLayout" Target="../slideLayouts/slideLayout388.xml"/><Relationship Id="rId10" Type="http://schemas.openxmlformats.org/officeDocument/2006/relationships/slideLayout" Target="../slideLayouts/slideLayout383.xml"/><Relationship Id="rId4" Type="http://schemas.openxmlformats.org/officeDocument/2006/relationships/slideLayout" Target="../slideLayouts/slideLayout377.xml"/><Relationship Id="rId9" Type="http://schemas.openxmlformats.org/officeDocument/2006/relationships/slideLayout" Target="../slideLayouts/slideLayout382.xml"/><Relationship Id="rId14" Type="http://schemas.openxmlformats.org/officeDocument/2006/relationships/slideLayout" Target="../slideLayouts/slideLayout38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18" Type="http://schemas.openxmlformats.org/officeDocument/2006/relationships/theme" Target="../theme/theme24.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17" Type="http://schemas.openxmlformats.org/officeDocument/2006/relationships/slideLayout" Target="../slideLayouts/slideLayout407.xml"/><Relationship Id="rId2" Type="http://schemas.openxmlformats.org/officeDocument/2006/relationships/slideLayout" Target="../slideLayouts/slideLayout392.xml"/><Relationship Id="rId16" Type="http://schemas.openxmlformats.org/officeDocument/2006/relationships/slideLayout" Target="../slideLayouts/slideLayout406.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slideLayout" Target="../slideLayouts/slideLayout40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6.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theme" Target="../theme/theme8.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theme" Target="../theme/theme9.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rgbClr val="FFCC99"/>
            </a:gs>
            <a:gs pos="79000">
              <a:schemeClr val="bg2">
                <a:shade val="98000"/>
                <a:satMod val="120000"/>
                <a:lumMod val="98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6072216"/>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67991422"/>
      </p:ext>
    </p:extLst>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 id="2147484122" r:id="rId15"/>
    <p:sldLayoutId id="2147484123" r:id="rId16"/>
    <p:sldLayoutId id="214748412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07828422"/>
      </p:ext>
    </p:extLst>
  </p:cSld>
  <p:clrMap bg1="dk1" tx1="lt1" bg2="dk2"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0321964"/>
      </p:ext>
    </p:extLst>
  </p:cSld>
  <p:clrMap bg1="dk1" tx1="lt1" bg2="dk2" tx2="lt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 id="214748417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62665092"/>
      </p:ext>
    </p:extLst>
  </p:cSld>
  <p:clrMap bg1="dk1" tx1="lt1" bg2="dk2" tx2="lt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8179571"/>
      </p:ext>
    </p:extLst>
  </p:cSld>
  <p:clrMap bg1="dk1" tx1="lt1" bg2="dk2"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55074381"/>
      </p:ext>
    </p:extLst>
  </p:cSld>
  <p:clrMap bg1="dk1" tx1="lt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55922937"/>
      </p:ext>
    </p:extLst>
  </p:cSld>
  <p:clrMap bg1="dk1" tx1="lt1" bg2="dk2"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07239018"/>
      </p:ext>
    </p:extLst>
  </p:cSld>
  <p:clrMap bg1="dk1" tx1="lt1" bg2="dk2" tx2="lt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77086971"/>
      </p:ext>
    </p:extLst>
  </p:cSld>
  <p:clrMap bg1="dk1" tx1="lt1" bg2="dk2" tx2="lt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00902450"/>
      </p:ext>
    </p:extLst>
  </p:cSld>
  <p:clrMap bg1="dk1" tx1="lt1" bg2="dk2"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rgbClr val="FFCC99"/>
            </a:gs>
            <a:gs pos="79000">
              <a:schemeClr val="bg2">
                <a:shade val="98000"/>
                <a:satMod val="120000"/>
                <a:lumMod val="98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2DF8BFA-D962-4262-9D78-E720E317BA9B}" type="datetimeFigureOut">
              <a:rPr lang="ru-RU" smtClean="0"/>
              <a:t>11.09.2017</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FA88C35-68BA-442C-8420-5B5C15C60CBE}" type="slidenum">
              <a:rPr lang="ru-RU" smtClean="0"/>
              <a:t>‹#›</a:t>
            </a:fld>
            <a:endParaRPr lang="ru-RU"/>
          </a:p>
        </p:txBody>
      </p:sp>
    </p:spTree>
    <p:extLst>
      <p:ext uri="{BB962C8B-B14F-4D97-AF65-F5344CB8AC3E}">
        <p14:creationId xmlns:p14="http://schemas.microsoft.com/office/powerpoint/2010/main" val="258567154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06928798"/>
      </p:ext>
    </p:extLst>
  </p:cSld>
  <p:clrMap bg1="dk1" tx1="lt1" bg2="dk2" tx2="lt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95514488"/>
      </p:ext>
    </p:extLst>
  </p:cSld>
  <p:clrMap bg1="dk1" tx1="lt1" bg2="dk2"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84408206"/>
      </p:ext>
    </p:extLst>
  </p:cSld>
  <p:clrMap bg1="dk1" tx1="lt1" bg2="dk2" tx2="lt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 id="2147484373" r:id="rId14"/>
    <p:sldLayoutId id="2147484374" r:id="rId15"/>
    <p:sldLayoutId id="2147484375" r:id="rId16"/>
    <p:sldLayoutId id="214748437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86181624"/>
      </p:ext>
    </p:extLst>
  </p:cSld>
  <p:clrMap bg1="dk1" tx1="lt1" bg2="dk2" tx2="lt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 id="2147484393" r:id="rId16"/>
    <p:sldLayoutId id="214748439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92052342"/>
      </p:ext>
    </p:extLst>
  </p:cSld>
  <p:clrMap bg1="dk1" tx1="lt1" bg2="dk2" tx2="lt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 id="2147484427" r:id="rId14"/>
    <p:sldLayoutId id="2147484428" r:id="rId15"/>
    <p:sldLayoutId id="2147484429" r:id="rId16"/>
    <p:sldLayoutId id="214748443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44036211"/>
      </p:ext>
    </p:extLst>
  </p:cSld>
  <p:clrMap bg1="dk1" tx1="lt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48632834"/>
      </p:ext>
    </p:extLst>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28236446"/>
      </p:ext>
    </p:extLst>
  </p:cSld>
  <p:clrMap bg1="dk1" tx1="lt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25756661"/>
      </p:ext>
    </p:extLst>
  </p:cSld>
  <p:clrMap bg1="dk1" tx1="lt1" bg2="dk2" tx2="lt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91587087"/>
      </p:ext>
    </p:extLst>
  </p:cSld>
  <p:clrMap bg1="dk1" tx1="lt1" bg2="dk2"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35565511"/>
      </p:ext>
    </p:extLst>
  </p:cSld>
  <p:clrMap bg1="dk1" tx1="lt1" bg2="dk2" tx2="lt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CBAE35-5304-482A-8596-2ED50D18D674}" type="datetimeFigureOut">
              <a:rPr kumimoji="0" lang="ru-RU" sz="10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11.09.2017</a:t>
            </a:fld>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E0E877-3097-4173-BFBE-BC2096822682}" type="slidenum">
              <a:rPr kumimoji="0" lang="ru-RU" sz="3200" b="0" i="0" u="none" strike="noStrike" kern="1200" cap="none" spc="0" normalizeH="0" baseline="0" noProof="0" smtClean="0">
                <a:ln>
                  <a:noFill/>
                </a:ln>
                <a:solidFill>
                  <a:srgbClr val="D06F1E">
                    <a:lumMod val="50000"/>
                  </a:srgb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3200" b="0" i="0" u="none" strike="noStrike" kern="1200" cap="none" spc="0" normalizeH="0" baseline="0" noProof="0">
              <a:ln>
                <a:noFill/>
              </a:ln>
              <a:solidFill>
                <a:srgbClr val="D06F1E">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82813354"/>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5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8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6.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7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4.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34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1101" y="1405151"/>
            <a:ext cx="11010899" cy="2862322"/>
          </a:xfrm>
          <a:prstGeom prst="rect">
            <a:avLst/>
          </a:prstGeom>
        </p:spPr>
        <p:txBody>
          <a:bodyPr wrap="square">
            <a:spAutoFit/>
          </a:bodyPr>
          <a:lstStyle/>
          <a:p>
            <a:pPr algn="ctr"/>
            <a:r>
              <a:rPr lang="ru-RU" sz="6000" b="1" dirty="0" smtClean="0">
                <a:solidFill>
                  <a:srgbClr val="002060"/>
                </a:solidFill>
                <a:latin typeface="Times New Roman" panose="02020603050405020304" pitchFamily="18" charset="0"/>
                <a:cs typeface="Times New Roman" panose="02020603050405020304" pitchFamily="18" charset="0"/>
              </a:rPr>
              <a:t>Методология </a:t>
            </a:r>
            <a:r>
              <a:rPr lang="ru-RU" sz="6000" b="1" dirty="0" smtClean="0">
                <a:solidFill>
                  <a:srgbClr val="002060"/>
                </a:solidFill>
                <a:latin typeface="Times New Roman" panose="02020603050405020304" pitchFamily="18" charset="0"/>
                <a:cs typeface="Times New Roman" panose="02020603050405020304" pitchFamily="18" charset="0"/>
              </a:rPr>
              <a:t>исследования в рамках областного форума «Шаг в будущее»</a:t>
            </a:r>
            <a:endParaRPr lang="ru-RU" sz="60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281530" y="5750915"/>
            <a:ext cx="5734879" cy="981423"/>
          </a:xfrm>
          <a:prstGeom prst="rect">
            <a:avLst/>
          </a:prstGeom>
        </p:spPr>
        <p:txBody>
          <a:bodyPr wrap="square">
            <a:spAutoFit/>
          </a:bodyPr>
          <a:lstStyle/>
          <a:p>
            <a:pPr marR="89535">
              <a:lnSpc>
                <a:spcPct val="107000"/>
              </a:lnSpc>
              <a:spcBef>
                <a:spcPts val="500"/>
              </a:spcBef>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М.Л. </a:t>
            </a:r>
            <a:r>
              <a:rPr lang="ru-RU" b="1" i="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Таланцева</a:t>
            </a:r>
            <a:r>
              <a:rPr lang="ru-RU"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методист Лаборатории естественно-математического образования Центра по работе с одаренными детьми ТОГИРРО</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3647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4" y="891279"/>
            <a:ext cx="11273327" cy="585830"/>
          </a:xfrm>
        </p:spPr>
        <p:txBody>
          <a:bodyPr>
            <a:normAutofit fontScale="90000"/>
          </a:bodyPr>
          <a:lstStyle/>
          <a:p>
            <a:r>
              <a:rPr lang="ru-RU" sz="2400" b="1" dirty="0" smtClean="0">
                <a:solidFill>
                  <a:srgbClr val="7030A0"/>
                </a:solidFill>
              </a:rPr>
              <a:t>СИМПОЗИУМ 1. ИНЖЕНЕРНЫЕ НАУКИ В ТЕХНОСФЕРЕ НАСТОЯЩЕГО И БУДУЩЕГО</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Инженерно-технические науки</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Всероссийский этап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Диплом </a:t>
            </a: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степени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Проектирование веломобиля «Шершень»</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Зависимость основных характеристик…</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b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b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Всероссийский этап -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Диплом </a:t>
            </a:r>
            <a:r>
              <a:rPr kumimoji="0" lang="en-US" sz="2400" b="1" i="0" u="none" strike="noStrike" kern="1200" cap="all" spc="0" normalizeH="0" baseline="0" noProof="0" dirty="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степени </a:t>
            </a: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Самодельная электронная трость в помощь слабовидящим</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Необычные вещи из обычных вещей</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pic>
        <p:nvPicPr>
          <p:cNvPr id="1028" name="Picture 4" descr="http://parta1.com/resources/i11242-image-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5194" y="2137015"/>
            <a:ext cx="2373067" cy="153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58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52449" y="1336229"/>
            <a:ext cx="11273327" cy="585830"/>
          </a:xfrm>
        </p:spPr>
        <p:txBody>
          <a:bodyPr>
            <a:normAutofit fontScale="90000"/>
          </a:bodyPr>
          <a:lstStyle/>
          <a:p>
            <a:r>
              <a:rPr lang="ru-RU" sz="2400" b="1" dirty="0" smtClean="0">
                <a:solidFill>
                  <a:srgbClr val="7030A0"/>
                </a:solidFill>
              </a:rPr>
              <a:t>СИМПОЗИУМ 1. ИНЖЕНЕРНЫЕ НАУКИ В ТЕХНОСФЕРЕ НАСТОЯЩЕГО И БУДУЩЕГО</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481045" y="2062938"/>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Инженерно-технические науки</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a:t>
            </a:r>
          </a:p>
          <a:p>
            <a:pPr>
              <a:defRPr/>
            </a:pPr>
            <a:r>
              <a:rPr lang="ru-RU" sz="2400" b="1" cap="none" dirty="0">
                <a:solidFill>
                  <a:srgbClr val="FF0000"/>
                </a:solidFill>
              </a:rPr>
              <a:t>Всероссийский этап </a:t>
            </a:r>
            <a:r>
              <a:rPr lang="ru-RU" sz="2400" b="1" cap="none" dirty="0" smtClean="0">
                <a:solidFill>
                  <a:srgbClr val="FF0000"/>
                </a:solidFill>
              </a:rPr>
              <a:t>– Диплом </a:t>
            </a:r>
            <a:r>
              <a:rPr lang="en-US" sz="2400" b="1" dirty="0" smtClean="0">
                <a:solidFill>
                  <a:srgbClr val="FF0000"/>
                </a:solidFill>
              </a:rPr>
              <a:t>I </a:t>
            </a:r>
            <a:r>
              <a:rPr lang="ru-RU" sz="2400" b="1" cap="none" dirty="0" smtClean="0">
                <a:solidFill>
                  <a:srgbClr val="FF0000"/>
                </a:solidFill>
              </a:rPr>
              <a:t>степени </a:t>
            </a:r>
          </a:p>
          <a:p>
            <a:pPr>
              <a:defRPr/>
            </a:pPr>
            <a:r>
              <a:rPr lang="ru-RU" sz="2400" b="1" cap="none" dirty="0" smtClean="0">
                <a:solidFill>
                  <a:prstClr val="black"/>
                </a:solidFill>
              </a:rPr>
              <a:t>Проектирование  багги «Вжик»</a:t>
            </a:r>
          </a:p>
          <a:p>
            <a:pPr>
              <a:defRPr/>
            </a:pPr>
            <a:endParaRPr lang="ru-RU" sz="2400" b="1" cap="none" dirty="0" smtClean="0">
              <a:solidFill>
                <a:srgbClr val="FF0000"/>
              </a:solidFill>
            </a:endParaRPr>
          </a:p>
          <a:p>
            <a:pPr>
              <a:defRPr/>
            </a:pPr>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prstClr val="black"/>
                </a:solidFill>
              </a:rPr>
              <a:t>Конструирование машины для распиловки круглого леса цепной пилой</a:t>
            </a:r>
          </a:p>
          <a:p>
            <a:pPr>
              <a:defRPr/>
            </a:pPr>
            <a:endParaRPr lang="ru-RU" sz="2400" b="1" cap="none" dirty="0" smtClean="0">
              <a:solidFill>
                <a:prstClr val="black"/>
              </a:solidFill>
            </a:endParaRPr>
          </a:p>
          <a:p>
            <a:pPr>
              <a:defRPr/>
            </a:pPr>
            <a:r>
              <a:rPr lang="en-US" sz="2400" b="1" dirty="0" smtClean="0">
                <a:solidFill>
                  <a:srgbClr val="FF0000"/>
                </a:solidFill>
              </a:rPr>
              <a:t>III </a:t>
            </a:r>
            <a:r>
              <a:rPr lang="ru-RU" sz="2400" b="1" cap="none" dirty="0" smtClean="0">
                <a:solidFill>
                  <a:srgbClr val="FF0000"/>
                </a:solidFill>
              </a:rPr>
              <a:t>Место</a:t>
            </a:r>
            <a:br>
              <a:rPr lang="ru-RU" sz="2400" b="1" cap="none" dirty="0" smtClean="0">
                <a:solidFill>
                  <a:srgbClr val="FF0000"/>
                </a:solidFill>
              </a:rPr>
            </a:br>
            <a:r>
              <a:rPr lang="ru-RU" sz="2400" b="1" cap="none" dirty="0" smtClean="0">
                <a:solidFill>
                  <a:prstClr val="black"/>
                </a:solidFill>
              </a:rPr>
              <a:t>Фонарик с автоматической регулировкой яркости</a:t>
            </a: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7030A0"/>
                </a:solidFill>
              </a:rPr>
              <a:t>2016</a:t>
            </a:r>
            <a:endParaRPr lang="ru-RU" sz="4000" b="1" dirty="0">
              <a:solidFill>
                <a:srgbClr val="7030A0"/>
              </a:solidFill>
            </a:endParaRPr>
          </a:p>
        </p:txBody>
      </p:sp>
      <p:pic>
        <p:nvPicPr>
          <p:cNvPr id="1028" name="Picture 4" descr="http://parta1.com/resources/i11242-image-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5194" y="2137015"/>
            <a:ext cx="2373067" cy="153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70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4" y="891279"/>
            <a:ext cx="11273327" cy="585830"/>
          </a:xfrm>
        </p:spPr>
        <p:txBody>
          <a:bodyPr>
            <a:normAutofit fontScale="90000"/>
          </a:bodyPr>
          <a:lstStyle/>
          <a:p>
            <a:r>
              <a:rPr lang="ru-RU" sz="2400" b="1" dirty="0" smtClean="0">
                <a:solidFill>
                  <a:srgbClr val="7030A0"/>
                </a:solidFill>
              </a:rPr>
              <a:t>СИМПОЗИУМ 1. ИНЖЕНЕРНЫЕ НАУКИ В ТЕХНОСФЕРЕ НАСТОЯЩЕГО И БУДУЩЕГО</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Инженерно-технические науки</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Фотоэлементы как способ управления самодельными роботами</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Проектирование и создание действующей модели электромагнитного ускорителя «Пушка Гаусса»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Оценка фильтрационных характеристик нефтяных пластов в условиях неоднородности</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Солнечный двигатель на магнитной левитации</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2014</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155610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59801" y="106270"/>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5" name="Заголовок 3"/>
          <p:cNvSpPr txBox="1">
            <a:spLocks/>
          </p:cNvSpPr>
          <p:nvPr/>
        </p:nvSpPr>
        <p:spPr>
          <a:xfrm>
            <a:off x="387173" y="896615"/>
            <a:ext cx="10389684" cy="747267"/>
          </a:xfrm>
          <a:prstGeom prst="rect">
            <a:avLst/>
          </a:prstGeom>
          <a:no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800" b="1" i="0" u="none" strike="noStrike" kern="1200" cap="all" spc="0" normalizeH="0" baseline="0" noProof="0" dirty="0" smtClean="0">
                <a:ln w="3175" cmpd="sng">
                  <a:noFill/>
                </a:ln>
                <a:solidFill>
                  <a:srgbClr val="FF0000"/>
                </a:solidFill>
                <a:effectLst/>
                <a:uLnTx/>
                <a:uFillTx/>
                <a:latin typeface="Times New Roman" panose="02020603050405020304" pitchFamily="18" charset="0"/>
                <a:ea typeface="+mj-ea"/>
                <a:cs typeface="Times New Roman" panose="02020603050405020304" pitchFamily="18" charset="0"/>
              </a:rPr>
              <a:t>Практические шаги-приемы для выбора темы</a:t>
            </a:r>
            <a:endParaRPr kumimoji="0" lang="ru-RU" sz="2800" b="1" i="0" u="none" strike="noStrike" kern="1200" cap="all" spc="0" normalizeH="0" baseline="0" noProof="0" dirty="0">
              <a:ln w="3175" cmpd="sng">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6" name="Заголовок 3"/>
          <p:cNvSpPr txBox="1">
            <a:spLocks/>
          </p:cNvSpPr>
          <p:nvPr/>
        </p:nvSpPr>
        <p:spPr>
          <a:xfrm>
            <a:off x="353164" y="1760207"/>
            <a:ext cx="6170137" cy="585830"/>
          </a:xfrm>
          <a:prstGeom prst="rect">
            <a:avLst/>
          </a:prstGeom>
          <a:solidFill>
            <a:schemeClr val="accent6">
              <a:lumMod val="20000"/>
              <a:lumOff val="80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prstClr val="black"/>
                </a:solidFill>
                <a:effectLst/>
                <a:uLnTx/>
                <a:uFillTx/>
                <a:latin typeface="Century Gothic" panose="020B0502020202020204"/>
                <a:ea typeface="+mj-ea"/>
                <a:cs typeface="+mj-cs"/>
              </a:rPr>
              <a:t>Аналитический обзор достижений</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7" name="Заголовок 3"/>
          <p:cNvSpPr txBox="1">
            <a:spLocks/>
          </p:cNvSpPr>
          <p:nvPr/>
        </p:nvSpPr>
        <p:spPr>
          <a:xfrm>
            <a:off x="934360" y="2624603"/>
            <a:ext cx="6170137" cy="585830"/>
          </a:xfrm>
          <a:prstGeom prst="rect">
            <a:avLst/>
          </a:prstGeom>
          <a:solidFill>
            <a:schemeClr val="accent1">
              <a:lumMod val="20000"/>
              <a:lumOff val="80000"/>
            </a:schemeClr>
          </a:solidFill>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Руководство принципом повторения</a:t>
            </a:r>
          </a:p>
        </p:txBody>
      </p:sp>
      <p:sp>
        <p:nvSpPr>
          <p:cNvPr id="8" name="Заголовок 3"/>
          <p:cNvSpPr txBox="1">
            <a:spLocks/>
          </p:cNvSpPr>
          <p:nvPr/>
        </p:nvSpPr>
        <p:spPr>
          <a:xfrm>
            <a:off x="1748364" y="3547420"/>
            <a:ext cx="6170137" cy="585830"/>
          </a:xfrm>
          <a:prstGeom prst="rect">
            <a:avLst/>
          </a:prstGeom>
          <a:solidFill>
            <a:schemeClr val="accent1">
              <a:lumMod val="20000"/>
              <a:lumOff val="80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Поисковый способ</a:t>
            </a:r>
          </a:p>
        </p:txBody>
      </p:sp>
      <p:sp>
        <p:nvSpPr>
          <p:cNvPr id="9" name="Заголовок 3"/>
          <p:cNvSpPr txBox="1">
            <a:spLocks/>
          </p:cNvSpPr>
          <p:nvPr/>
        </p:nvSpPr>
        <p:spPr>
          <a:xfrm>
            <a:off x="2888460" y="4471699"/>
            <a:ext cx="6170137" cy="585830"/>
          </a:xfrm>
          <a:prstGeom prst="rect">
            <a:avLst/>
          </a:prstGeom>
          <a:solidFill>
            <a:schemeClr val="bg2">
              <a:lumMod val="20000"/>
              <a:lumOff val="80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Теоретическое обобщение</a:t>
            </a:r>
          </a:p>
        </p:txBody>
      </p:sp>
      <p:sp>
        <p:nvSpPr>
          <p:cNvPr id="10" name="Заголовок 3"/>
          <p:cNvSpPr txBox="1">
            <a:spLocks/>
          </p:cNvSpPr>
          <p:nvPr/>
        </p:nvSpPr>
        <p:spPr>
          <a:xfrm>
            <a:off x="4019429" y="5336095"/>
            <a:ext cx="6170137" cy="585830"/>
          </a:xfrm>
          <a:prstGeom prst="rect">
            <a:avLst/>
          </a:prstGeom>
          <a:solidFill>
            <a:schemeClr val="accent4">
              <a:lumMod val="20000"/>
              <a:lumOff val="80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Уточнение гипотез</a:t>
            </a:r>
          </a:p>
        </p:txBody>
      </p:sp>
      <p:sp>
        <p:nvSpPr>
          <p:cNvPr id="11" name="Заголовок 3"/>
          <p:cNvSpPr txBox="1">
            <a:spLocks/>
          </p:cNvSpPr>
          <p:nvPr/>
        </p:nvSpPr>
        <p:spPr>
          <a:xfrm>
            <a:off x="5312922" y="6092633"/>
            <a:ext cx="6170137" cy="585830"/>
          </a:xfrm>
          <a:prstGeom prst="rect">
            <a:avLst/>
          </a:prstGeom>
          <a:solidFill>
            <a:schemeClr val="accent4">
              <a:lumMod val="40000"/>
              <a:lumOff val="60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Постановка серии вопросов</a:t>
            </a:r>
          </a:p>
        </p:txBody>
      </p:sp>
      <p:pic>
        <p:nvPicPr>
          <p:cNvPr id="1026" name="Picture 2" descr="http://infokava.com/uploads/posts/2016-02/1454593018_z_0b18ee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15" y="4997593"/>
            <a:ext cx="2768099" cy="1680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asitepomogite.ru/wp-content/uploads/Doklad-na-zashhitu-diplo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080" y="1881872"/>
            <a:ext cx="229552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013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759801" y="106270"/>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5" name="Заголовок 3"/>
          <p:cNvSpPr txBox="1">
            <a:spLocks/>
          </p:cNvSpPr>
          <p:nvPr/>
        </p:nvSpPr>
        <p:spPr>
          <a:xfrm>
            <a:off x="364182" y="3192399"/>
            <a:ext cx="3546806" cy="1104179"/>
          </a:xfrm>
          <a:prstGeom prst="rect">
            <a:avLst/>
          </a:prstGeom>
          <a:solidFill>
            <a:schemeClr val="accent6">
              <a:lumMod val="75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800" b="1" i="0" u="none" strike="noStrike" kern="1200" cap="all" spc="0" normalizeH="0" baseline="0" noProof="0" dirty="0" smtClean="0">
                <a:ln w="3175" cmpd="sng">
                  <a:noFill/>
                </a:ln>
                <a:solidFill>
                  <a:prstClr val="white"/>
                </a:solidFill>
                <a:effectLst/>
                <a:uLnTx/>
                <a:uFillTx/>
                <a:latin typeface="Century Gothic" panose="020B0502020202020204"/>
                <a:ea typeface="+mj-ea"/>
                <a:cs typeface="+mj-cs"/>
              </a:rPr>
              <a:t>Фантастические</a:t>
            </a:r>
            <a:endParaRPr kumimoji="0" lang="ru-RU" sz="2800" b="1"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6" name="Заголовок 3"/>
          <p:cNvSpPr txBox="1">
            <a:spLocks/>
          </p:cNvSpPr>
          <p:nvPr/>
        </p:nvSpPr>
        <p:spPr>
          <a:xfrm>
            <a:off x="4412568" y="4487109"/>
            <a:ext cx="3359520" cy="1104179"/>
          </a:xfrm>
          <a:prstGeom prst="rect">
            <a:avLst/>
          </a:prstGeom>
          <a:solidFill>
            <a:schemeClr val="accent6">
              <a:lumMod val="75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800" b="1" i="0" u="none" strike="noStrike" kern="1200" cap="all" spc="0" normalizeH="0" baseline="0" noProof="0" dirty="0" smtClean="0">
                <a:ln w="3175" cmpd="sng">
                  <a:noFill/>
                </a:ln>
                <a:solidFill>
                  <a:prstClr val="white"/>
                </a:solidFill>
                <a:effectLst/>
                <a:uLnTx/>
                <a:uFillTx/>
                <a:latin typeface="Century Gothic" panose="020B0502020202020204"/>
                <a:ea typeface="+mj-ea"/>
                <a:cs typeface="+mj-cs"/>
              </a:rPr>
              <a:t>Эмпирические</a:t>
            </a:r>
            <a:endParaRPr kumimoji="0" lang="ru-RU" sz="2800" b="1"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8521752" y="3309435"/>
            <a:ext cx="3359520" cy="1104179"/>
          </a:xfrm>
          <a:prstGeom prst="rect">
            <a:avLst/>
          </a:prstGeom>
          <a:solidFill>
            <a:schemeClr val="accent6">
              <a:lumMod val="75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800" b="1" i="0" u="none" strike="noStrike" kern="1200" cap="all" spc="0" normalizeH="0" baseline="0" noProof="0" dirty="0" smtClean="0">
                <a:ln w="3175" cmpd="sng">
                  <a:noFill/>
                </a:ln>
                <a:solidFill>
                  <a:prstClr val="white"/>
                </a:solidFill>
                <a:effectLst/>
                <a:uLnTx/>
                <a:uFillTx/>
                <a:latin typeface="Century Gothic" panose="020B0502020202020204"/>
                <a:ea typeface="+mj-ea"/>
                <a:cs typeface="+mj-cs"/>
              </a:rPr>
              <a:t>теоретические</a:t>
            </a:r>
            <a:endParaRPr kumimoji="0" lang="ru-RU" sz="2800" b="1"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pic>
        <p:nvPicPr>
          <p:cNvPr id="1026" name="Picture 2" descr="https://ds02.infourok.ru/uploads/ex/052a/0008a431-7fc173c6/hello_html_c0cc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095" y="2945702"/>
            <a:ext cx="2672466" cy="1211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fobarrel.com/media/image/1148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6137" y="4830602"/>
            <a:ext cx="2314248" cy="1487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iconshock.com/img_jpg/REALVISTA/text/jpg/256/research_ic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88" y="587921"/>
            <a:ext cx="1737995" cy="17379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25mb.ru/img/picture/Oct/05/6de77f86a7137d008eac7ed28021166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669" y="4855870"/>
            <a:ext cx="2606478" cy="1296975"/>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3"/>
          <p:cNvSpPr txBox="1">
            <a:spLocks/>
          </p:cNvSpPr>
          <p:nvPr/>
        </p:nvSpPr>
        <p:spPr>
          <a:xfrm>
            <a:off x="1476261" y="1523940"/>
            <a:ext cx="9232134" cy="1104179"/>
          </a:xfrm>
          <a:prstGeom prst="rect">
            <a:avLst/>
          </a:prstGeom>
          <a:solidFill>
            <a:schemeClr val="accent6">
              <a:lumMod val="75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800" b="1" i="0" u="none" strike="noStrike" kern="1200" cap="all" spc="0" normalizeH="0" baseline="0" noProof="0" dirty="0" smtClean="0">
                <a:ln w="3175" cmpd="sng">
                  <a:noFill/>
                </a:ln>
                <a:solidFill>
                  <a:prstClr val="white"/>
                </a:solidFill>
                <a:effectLst/>
                <a:uLnTx/>
                <a:uFillTx/>
                <a:latin typeface="Century Gothic" panose="020B0502020202020204"/>
                <a:ea typeface="+mj-ea"/>
                <a:cs typeface="+mj-cs"/>
              </a:rPr>
              <a:t>Классификация тем исследования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1600" b="1" i="0" u="none" strike="noStrike" kern="1200" cap="all" spc="0" normalizeH="0" baseline="0" noProof="0" dirty="0" smtClean="0">
                <a:ln w="3175" cmpd="sng">
                  <a:noFill/>
                </a:ln>
                <a:solidFill>
                  <a:prstClr val="white"/>
                </a:solidFill>
                <a:effectLst/>
                <a:uLnTx/>
                <a:uFillTx/>
                <a:latin typeface="Century Gothic" panose="020B0502020202020204"/>
                <a:ea typeface="+mj-ea"/>
                <a:cs typeface="+mj-cs"/>
              </a:rPr>
              <a:t>(по преобладающему способу получения данных)</a:t>
            </a:r>
            <a:endParaRPr kumimoji="0" lang="ru-RU" sz="1600" b="1"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220437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4" y="891279"/>
            <a:ext cx="11273327" cy="585830"/>
          </a:xfrm>
        </p:spPr>
        <p:txBody>
          <a:bodyPr>
            <a:normAutofit fontScale="90000"/>
          </a:bodyPr>
          <a:lstStyle/>
          <a:p>
            <a:r>
              <a:rPr lang="ru-RU" sz="2400" b="1" dirty="0" smtClean="0">
                <a:solidFill>
                  <a:srgbClr val="7030A0"/>
                </a:solidFill>
              </a:rPr>
              <a:t>СИМПОЗИУМ 1. ИНЖЕНЕРНЫЕ НАУКИ В ТЕХНОСФЕРЕ НАСТОЯЩЕГО И БУДУЩЕГО</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98339" y="1342292"/>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РОБОТОТЕХНИКА</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1806767"/>
            <a:ext cx="11466827" cy="4740410"/>
          </a:xfrm>
          <a:prstGeom prst="rect">
            <a:avLst/>
          </a:prstGeom>
          <a:effectLst/>
        </p:spPr>
        <p:txBody>
          <a:bodyPr vert="horz" lIns="91440" tIns="45720" rIns="91440" bIns="45720" rtlCol="0" anchor="ctr">
            <a:normAutofit fontScale="9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Всероссийский этап - Диплом </a:t>
            </a:r>
            <a:r>
              <a:rPr kumimoji="0" lang="en-US" sz="2400" b="1" i="0" u="none" strike="noStrike" kern="1200" cap="all" spc="0" normalizeH="0" baseline="0" noProof="0" dirty="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степени</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Свидетельство Кандидата в состав национальной делегации Российской Федерации для участия в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Международной научной и инженерной выставке </a:t>
            </a:r>
            <a:r>
              <a:rPr kumimoji="0" lang="en-US"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Intel ISEF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(США, г. Финикс, штат Аризона)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Робототехнический комплекс медицинского назначения</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8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Робот поливальщик</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Всероссийский этап - Диплом </a:t>
            </a:r>
            <a:r>
              <a:rPr kumimoji="0" lang="en-US" sz="2400" b="1" i="0" u="none" strike="noStrike" kern="1200" cap="all" spc="0" normalizeH="0" baseline="0" noProof="0" dirty="0">
                <a:ln w="3175" cmpd="sng">
                  <a:noFill/>
                </a:ln>
                <a:solidFill>
                  <a:srgbClr val="FF0000"/>
                </a:solidFill>
                <a:effectLst/>
                <a:uLnTx/>
                <a:uFillTx/>
                <a:latin typeface="Century Gothic" panose="020B0502020202020204"/>
                <a:ea typeface="+mj-ea"/>
                <a:cs typeface="+mj-cs"/>
              </a:rPr>
              <a:t>II</a:t>
            </a: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степени</a:t>
            </a:r>
            <a:endPar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6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Устройство помощи в передвижении и ориентировании слепым и слабовидящим людям</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Разработка мобильного тренажера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беспулевой</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стрельбы</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43740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4" y="891279"/>
            <a:ext cx="11273327" cy="585830"/>
          </a:xfrm>
        </p:spPr>
        <p:txBody>
          <a:bodyPr>
            <a:normAutofit fontScale="90000"/>
          </a:bodyPr>
          <a:lstStyle/>
          <a:p>
            <a:r>
              <a:rPr lang="ru-RU" sz="2400" b="1" dirty="0" smtClean="0">
                <a:solidFill>
                  <a:srgbClr val="7030A0"/>
                </a:solidFill>
              </a:rPr>
              <a:t>СИМПОЗИУМ 1. ИНЖЕНЕРНЫЕ НАУКИ В ТЕХНОСФЕРЕ НАСТОЯЩЕГО И БУДУЩЕГО</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98339" y="1342292"/>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РОБОТОТЕХНИКА</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98339" y="1806767"/>
            <a:ext cx="11466827" cy="4740410"/>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a:t>
            </a:r>
          </a:p>
          <a:p>
            <a:pPr>
              <a:defRPr/>
            </a:pPr>
            <a:r>
              <a:rPr lang="ru-RU" sz="2800" b="1" cap="none" dirty="0" smtClean="0">
                <a:solidFill>
                  <a:prstClr val="black"/>
                </a:solidFill>
              </a:rPr>
              <a:t>Модель технологической линии предприятия по переработке пищевых отходов</a:t>
            </a:r>
          </a:p>
          <a:p>
            <a:pPr>
              <a:defRPr/>
            </a:pPr>
            <a:endParaRPr lang="ru-RU" sz="2800" b="1" cap="none" dirty="0" smtClean="0">
              <a:solidFill>
                <a:prstClr val="black"/>
              </a:solidFill>
            </a:endParaRPr>
          </a:p>
          <a:p>
            <a:pPr>
              <a:defRPr/>
            </a:pPr>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prstClr val="black"/>
                </a:solidFill>
              </a:rPr>
              <a:t>Электронный овощ</a:t>
            </a:r>
          </a:p>
          <a:p>
            <a:pPr>
              <a:defRPr/>
            </a:pPr>
            <a:endParaRPr lang="ru-RU" sz="2400" b="1" cap="none" dirty="0" smtClean="0">
              <a:solidFill>
                <a:prstClr val="black"/>
              </a:solidFill>
            </a:endParaRPr>
          </a:p>
          <a:p>
            <a:pPr>
              <a:defRPr/>
            </a:pPr>
            <a:r>
              <a:rPr lang="en-US" sz="2400" b="1" dirty="0" smtClean="0">
                <a:solidFill>
                  <a:srgbClr val="FF0000"/>
                </a:solidFill>
              </a:rPr>
              <a:t>III </a:t>
            </a:r>
            <a:r>
              <a:rPr lang="ru-RU" sz="2400" b="1" cap="none" dirty="0" smtClean="0">
                <a:solidFill>
                  <a:srgbClr val="FF0000"/>
                </a:solidFill>
              </a:rPr>
              <a:t>Место</a:t>
            </a:r>
          </a:p>
          <a:p>
            <a:pPr>
              <a:defRPr/>
            </a:pPr>
            <a:r>
              <a:rPr lang="ru-RU" sz="2600" b="1" cap="none" dirty="0" smtClean="0">
                <a:solidFill>
                  <a:prstClr val="black"/>
                </a:solidFill>
              </a:rPr>
              <a:t>Мобильный робототехнический комплекс </a:t>
            </a:r>
            <a:r>
              <a:rPr lang="ru-RU" sz="2800" b="1" cap="none" dirty="0"/>
              <a:t>химической и биологической разведки </a:t>
            </a:r>
            <a:endParaRPr lang="ru-RU" sz="2600" b="1" cap="none" dirty="0" smtClean="0">
              <a:solidFill>
                <a:prstClr val="black"/>
              </a:solidFill>
            </a:endParaRPr>
          </a:p>
          <a:p>
            <a:pPr algn="r">
              <a:defRPr/>
            </a:pPr>
            <a:r>
              <a:rPr lang="ru-RU" sz="2400" b="1" cap="none" dirty="0" smtClean="0">
                <a:solidFill>
                  <a:srgbClr val="FF0000"/>
                </a:solidFill>
              </a:rPr>
              <a:t>ЮНИОР</a:t>
            </a:r>
          </a:p>
          <a:p>
            <a:pPr algn="r">
              <a:defRPr/>
            </a:pPr>
            <a:r>
              <a:rPr lang="ru-RU" sz="2400" b="1" cap="none" dirty="0" smtClean="0">
                <a:solidFill>
                  <a:prstClr val="black"/>
                </a:solidFill>
              </a:rPr>
              <a:t>Прототип «умных» часов, созданных на базе программируемой платформы </a:t>
            </a:r>
            <a:r>
              <a:rPr lang="en-US" sz="2400" b="1" cap="none" dirty="0" err="1" smtClean="0">
                <a:solidFill>
                  <a:prstClr val="black"/>
                </a:solidFill>
              </a:rPr>
              <a:t>Arduino</a:t>
            </a:r>
            <a:endParaRPr lang="ru-RU" sz="2400" b="1" dirty="0">
              <a:solidFill>
                <a:prstClr val="black"/>
              </a:solidFill>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7030A0"/>
                </a:solidFill>
              </a:rPr>
              <a:t>2016</a:t>
            </a:r>
            <a:endParaRPr lang="ru-RU" sz="4000" b="1" dirty="0">
              <a:solidFill>
                <a:srgbClr val="7030A0"/>
              </a:solidFill>
            </a:endParaRPr>
          </a:p>
        </p:txBody>
      </p:sp>
    </p:spTree>
    <p:extLst>
      <p:ext uri="{BB962C8B-B14F-4D97-AF65-F5344CB8AC3E}">
        <p14:creationId xmlns:p14="http://schemas.microsoft.com/office/powerpoint/2010/main" val="2440812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40393"/>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88204" y="1232827"/>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ФИЗИКА И ПОЗНАНИЕ МИРА</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1818658"/>
            <a:ext cx="11438036" cy="477721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88204" y="1705356"/>
            <a:ext cx="11521030" cy="4794596"/>
          </a:xfrm>
          <a:prstGeom prst="rect">
            <a:avLst/>
          </a:prstGeom>
          <a:effectLst/>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Всероссийский этап - Диплом </a:t>
            </a:r>
            <a:r>
              <a:rPr kumimoji="0" lang="en-US" sz="2400" b="1" i="0" u="none" strike="noStrike" kern="1200" cap="all" spc="0" normalizeH="0" baseline="0" noProof="0" dirty="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степени</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Свидетельство кандидата в состав Национальной делегации Российской Федерации для участия в конкурсе проектов </a:t>
            </a:r>
            <a:r>
              <a:rPr kumimoji="0" lang="en-US"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I-SWEEEP</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(США, г. Хьюстон, штат Техас)</a:t>
            </a:r>
            <a:endPar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38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Стеклянная гармоника. Исследование зависимости частоты звука от объема воды в сосуде</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38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Исследование свойств звуковой волны на примере трубы Рубенса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Всероссийский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этап - Диплом </a:t>
            </a: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степени</a:t>
            </a: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Свидетельство Кандидата в состав национальной делегации Российской Федерации для участия в Лондонском международном молодежном научном форуме (Великобритания, г. Лондон)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3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Исследование магнитно-упругого сигнала при помощи </a:t>
            </a:r>
            <a:r>
              <a:rPr kumimoji="0" lang="ru-RU" sz="3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Вейвлет</a:t>
            </a:r>
            <a:r>
              <a:rPr kumimoji="0" lang="ru-RU" sz="3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анализа</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Исследование свойств кристаллов, выращенных в домашних условиях</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495680" y="6029561"/>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pic>
        <p:nvPicPr>
          <p:cNvPr id="8194" name="Picture 2" descr="http://bezformata.ru/content/Images/000/025/274/image252745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0654" y="1127317"/>
            <a:ext cx="1751268" cy="115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526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40393"/>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88204" y="1232827"/>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ФИЗИКА И ПОЗНАНИЕ МИРА</a:t>
            </a:r>
            <a:endParaRPr lang="ru-RU" sz="2400" b="1" dirty="0">
              <a:solidFill>
                <a:srgbClr val="7030A0"/>
              </a:solidFill>
            </a:endParaRPr>
          </a:p>
        </p:txBody>
      </p:sp>
      <p:sp>
        <p:nvSpPr>
          <p:cNvPr id="8" name="Заголовок 3"/>
          <p:cNvSpPr txBox="1">
            <a:spLocks/>
          </p:cNvSpPr>
          <p:nvPr/>
        </p:nvSpPr>
        <p:spPr>
          <a:xfrm>
            <a:off x="388204" y="1818658"/>
            <a:ext cx="11438036" cy="477721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88204" y="1705356"/>
            <a:ext cx="11521030" cy="47945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a:t>
            </a:r>
          </a:p>
          <a:p>
            <a:pPr>
              <a:defRPr/>
            </a:pPr>
            <a:r>
              <a:rPr lang="ru-RU" sz="3000" b="1" cap="none" dirty="0" smtClean="0">
                <a:solidFill>
                  <a:prstClr val="black"/>
                </a:solidFill>
              </a:rPr>
              <a:t>Моделирование миражей в оптически неоднородных средах</a:t>
            </a:r>
          </a:p>
          <a:p>
            <a:pPr>
              <a:defRPr/>
            </a:pPr>
            <a:endParaRPr lang="ru-RU" sz="3000" b="1" cap="none" dirty="0" smtClean="0">
              <a:solidFill>
                <a:prstClr val="black"/>
              </a:solidFill>
            </a:endParaRPr>
          </a:p>
          <a:p>
            <a:pPr>
              <a:defRPr/>
            </a:pPr>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800" b="1" cap="none" dirty="0" smtClean="0">
                <a:solidFill>
                  <a:prstClr val="black"/>
                </a:solidFill>
              </a:rPr>
              <a:t>Исследование эффекта </a:t>
            </a:r>
            <a:r>
              <a:rPr lang="ru-RU" sz="2800" b="1" cap="none" dirty="0" err="1" smtClean="0">
                <a:solidFill>
                  <a:prstClr val="black"/>
                </a:solidFill>
              </a:rPr>
              <a:t>Пеппера</a:t>
            </a:r>
            <a:r>
              <a:rPr lang="ru-RU" sz="2800" b="1" cap="none" dirty="0" smtClean="0">
                <a:solidFill>
                  <a:prstClr val="black"/>
                </a:solidFill>
              </a:rPr>
              <a:t> («Голографическая» пирамида)</a:t>
            </a:r>
          </a:p>
          <a:p>
            <a:pPr>
              <a:defRPr/>
            </a:pPr>
            <a:endParaRPr lang="ru-RU" sz="2800" b="1" cap="none" dirty="0" smtClean="0">
              <a:solidFill>
                <a:prstClr val="black"/>
              </a:solidFill>
            </a:endParaRPr>
          </a:p>
          <a:p>
            <a:pPr>
              <a:defRPr/>
            </a:pPr>
            <a:r>
              <a:rPr lang="en-US" sz="2400" b="1" dirty="0" smtClean="0">
                <a:solidFill>
                  <a:srgbClr val="FF0000"/>
                </a:solidFill>
              </a:rPr>
              <a:t>III </a:t>
            </a:r>
            <a:r>
              <a:rPr lang="ru-RU" sz="2400" b="1" cap="none" dirty="0" smtClean="0">
                <a:solidFill>
                  <a:srgbClr val="FF0000"/>
                </a:solidFill>
              </a:rPr>
              <a:t>Место</a:t>
            </a:r>
            <a:endParaRPr lang="ru-RU" sz="2400" b="1" cap="none" dirty="0" smtClean="0">
              <a:solidFill>
                <a:prstClr val="black"/>
              </a:solidFill>
            </a:endParaRPr>
          </a:p>
          <a:p>
            <a:pPr>
              <a:defRPr/>
            </a:pPr>
            <a:r>
              <a:rPr lang="ru-RU" sz="2800" b="1" cap="none" dirty="0" smtClean="0">
                <a:solidFill>
                  <a:prstClr val="black"/>
                </a:solidFill>
              </a:rPr>
              <a:t>Зарядное устройство для различных бытовых нужд</a:t>
            </a:r>
          </a:p>
          <a:p>
            <a:pPr algn="r">
              <a:defRPr/>
            </a:pPr>
            <a:r>
              <a:rPr lang="ru-RU" sz="2400" b="1" cap="none" dirty="0" smtClean="0">
                <a:solidFill>
                  <a:srgbClr val="FF0000"/>
                </a:solidFill>
              </a:rPr>
              <a:t>ЮНИОР</a:t>
            </a:r>
          </a:p>
          <a:p>
            <a:pPr algn="r">
              <a:defRPr/>
            </a:pPr>
            <a:r>
              <a:rPr lang="ru-RU" sz="2400" b="1" cap="none" dirty="0" smtClean="0">
                <a:solidFill>
                  <a:prstClr val="black"/>
                </a:solidFill>
              </a:rPr>
              <a:t>Давление вокруг нас</a:t>
            </a:r>
            <a:endParaRPr lang="ru-RU" sz="2400" b="1" dirty="0">
              <a:solidFill>
                <a:prstClr val="black"/>
              </a:solidFill>
            </a:endParaRPr>
          </a:p>
        </p:txBody>
      </p:sp>
      <p:sp>
        <p:nvSpPr>
          <p:cNvPr id="10" name="Заголовок 1"/>
          <p:cNvSpPr txBox="1">
            <a:spLocks/>
          </p:cNvSpPr>
          <p:nvPr/>
        </p:nvSpPr>
        <p:spPr>
          <a:xfrm>
            <a:off x="495680" y="6029561"/>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7030A0"/>
                </a:solidFill>
              </a:rPr>
              <a:t>2016</a:t>
            </a:r>
            <a:endParaRPr lang="ru-RU" sz="4000" b="1" dirty="0">
              <a:solidFill>
                <a:srgbClr val="7030A0"/>
              </a:solidFill>
            </a:endParaRPr>
          </a:p>
        </p:txBody>
      </p:sp>
      <p:pic>
        <p:nvPicPr>
          <p:cNvPr id="8194" name="Picture 2" descr="http://bezformata.ru/content/Images/000/025/274/image252745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0654" y="1127317"/>
            <a:ext cx="1751268" cy="115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47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chemeClr val="bg2">
                <a:tint val="97000"/>
                <a:hueMod val="162000"/>
                <a:satMod val="200000"/>
                <a:lumMod val="124000"/>
              </a:schemeClr>
            </a:gs>
            <a:gs pos="95000">
              <a:schemeClr val="bg2">
                <a:shade val="96000"/>
                <a:hueMod val="88000"/>
                <a:satMod val="220000"/>
                <a:lumMod val="82000"/>
              </a:schemeClr>
            </a:gs>
          </a:gsLst>
          <a:lin ang="6000000" scaled="0"/>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ХИМИЯ И ХИМИЧЕСКИЕ ТЕХНОЛОГИИ</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Перспективы синтеза экологически чистого топлива в условиях Тюменской области</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Ионометрическое</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определение нитратов в картофеле</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Влияние безалкогольных напитков на здоровье зубов</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Йодометрическое определение содержания витамина С в соках и фруктах</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81024" y="5689754"/>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2014</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561867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33245" y="2672782"/>
            <a:ext cx="8229600" cy="114300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2800" b="1" dirty="0" smtClean="0">
                <a:solidFill>
                  <a:srgbClr val="990033"/>
                </a:solidFill>
              </a:rPr>
              <a:t>СИНОНИМЫ:</a:t>
            </a:r>
            <a:endParaRPr lang="ru-RU" altLang="ru-RU" sz="2800" b="1" dirty="0">
              <a:solidFill>
                <a:srgbClr val="990033"/>
              </a:solidFill>
            </a:endParaRPr>
          </a:p>
        </p:txBody>
      </p:sp>
      <p:sp>
        <p:nvSpPr>
          <p:cNvPr id="3" name="Rectangle 3"/>
          <p:cNvSpPr txBox="1">
            <a:spLocks noChangeArrowheads="1"/>
          </p:cNvSpPr>
          <p:nvPr/>
        </p:nvSpPr>
        <p:spPr>
          <a:xfrm>
            <a:off x="588034" y="4095428"/>
            <a:ext cx="6172200" cy="28956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altLang="ru-RU" sz="2800" dirty="0" smtClean="0">
                <a:solidFill>
                  <a:srgbClr val="990033"/>
                </a:solidFill>
              </a:rPr>
              <a:t>МЕТОДОЛОГИЯ НАУКИ</a:t>
            </a:r>
          </a:p>
          <a:p>
            <a:r>
              <a:rPr lang="ru-RU" altLang="ru-RU" sz="2800" dirty="0" smtClean="0">
                <a:solidFill>
                  <a:srgbClr val="990033"/>
                </a:solidFill>
              </a:rPr>
              <a:t>МЕТОДОЛОГИЯ НАУЧНОЙ ДЕЯТЕЛЬНОСТИ</a:t>
            </a:r>
          </a:p>
          <a:p>
            <a:r>
              <a:rPr lang="ru-RU" altLang="ru-RU" sz="2800" dirty="0" smtClean="0">
                <a:solidFill>
                  <a:srgbClr val="990033"/>
                </a:solidFill>
              </a:rPr>
              <a:t>МЕТОДОЛОГИЯ НАУЧНОГО ИССЛЕДОВАНИЯ</a:t>
            </a:r>
            <a:endParaRPr lang="ru-RU" altLang="ru-RU" sz="2800" dirty="0">
              <a:solidFill>
                <a:srgbClr val="990033"/>
              </a:solidFill>
            </a:endParaRPr>
          </a:p>
        </p:txBody>
      </p:sp>
      <p:pic>
        <p:nvPicPr>
          <p:cNvPr id="4" name="Рисунок 3" descr="http://present5.com/presentforday2/20170114/prezentaciya_programmy_issledovniya6_images/prezentaciya_programmy_issledovniya6_8.jpg"/>
          <p:cNvPicPr/>
          <p:nvPr/>
        </p:nvPicPr>
        <p:blipFill>
          <a:blip r:embed="rId2">
            <a:extLst>
              <a:ext uri="{28A0092B-C50C-407E-A947-70E740481C1C}">
                <a14:useLocalDpi xmlns:a14="http://schemas.microsoft.com/office/drawing/2010/main" val="0"/>
              </a:ext>
            </a:extLst>
          </a:blip>
          <a:srcRect/>
          <a:stretch>
            <a:fillRect/>
          </a:stretch>
        </p:blipFill>
        <p:spPr bwMode="auto">
          <a:xfrm>
            <a:off x="5658928" y="158893"/>
            <a:ext cx="6357668" cy="4896185"/>
          </a:xfrm>
          <a:prstGeom prst="rect">
            <a:avLst/>
          </a:prstGeom>
          <a:noFill/>
          <a:ln>
            <a:noFill/>
          </a:ln>
        </p:spPr>
      </p:pic>
      <p:sp>
        <p:nvSpPr>
          <p:cNvPr id="6" name="Прямоугольник 5"/>
          <p:cNvSpPr/>
          <p:nvPr/>
        </p:nvSpPr>
        <p:spPr>
          <a:xfrm>
            <a:off x="1713062" y="803724"/>
            <a:ext cx="3922143" cy="535531"/>
          </a:xfrm>
          <a:prstGeom prst="rect">
            <a:avLst/>
          </a:prstGeom>
        </p:spPr>
        <p:txBody>
          <a:bodyPr wrap="square">
            <a:spAutoFit/>
          </a:bodyPr>
          <a:lstStyle/>
          <a:p>
            <a:pPr algn="ctr">
              <a:lnSpc>
                <a:spcPct val="80000"/>
              </a:lnSpc>
            </a:pPr>
            <a:r>
              <a:rPr lang="ru-RU" altLang="ru-RU" b="1" dirty="0">
                <a:solidFill>
                  <a:srgbClr val="002060"/>
                </a:solidFill>
                <a:latin typeface="Times New Roman" panose="02020603050405020304" pitchFamily="18" charset="0"/>
                <a:cs typeface="Times New Roman" panose="02020603050405020304" pitchFamily="18" charset="0"/>
              </a:rPr>
              <a:t>МЕТОДОЛОГИЯ</a:t>
            </a:r>
          </a:p>
          <a:p>
            <a:pPr algn="ctr">
              <a:lnSpc>
                <a:spcPct val="80000"/>
              </a:lnSpc>
            </a:pPr>
            <a:r>
              <a:rPr lang="ru-RU" altLang="ru-RU" b="1" dirty="0">
                <a:solidFill>
                  <a:srgbClr val="002060"/>
                </a:solidFill>
                <a:latin typeface="Times New Roman" panose="02020603050405020304" pitchFamily="18" charset="0"/>
                <a:cs typeface="Times New Roman" panose="02020603050405020304" pitchFamily="18" charset="0"/>
              </a:rPr>
              <a:t>НАУЧНОГО ИССЛЕДОВАНИЯ</a:t>
            </a:r>
            <a:endParaRPr lang="en-US" altLang="ru-RU" b="1" dirty="0">
              <a:solidFill>
                <a:srgbClr val="002060"/>
              </a:solidFill>
            </a:endParaRPr>
          </a:p>
        </p:txBody>
      </p:sp>
    </p:spTree>
    <p:extLst>
      <p:ext uri="{BB962C8B-B14F-4D97-AF65-F5344CB8AC3E}">
        <p14:creationId xmlns:p14="http://schemas.microsoft.com/office/powerpoint/2010/main" val="2204104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ХИМИЯ И ХИМИЧЕСКИЕ ТЕХНОЛОГИИ</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062937"/>
            <a:ext cx="11537629" cy="4642337"/>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Всероссийский этап - Диплом </a:t>
            </a: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степени </a:t>
            </a: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Озонатор воздуха для двигателя внутреннего сгорания на основе импульсного коронного разряда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Всероссийский этап - Диплом </a:t>
            </a:r>
            <a:r>
              <a:rPr kumimoji="0" lang="en-US" sz="2400" b="1" i="0" u="none" strike="noStrike" kern="1200" cap="all" spc="0" normalizeH="0" baseline="0" noProof="0" dirty="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степени </a:t>
            </a: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Синтез 8-бром-3,4-дигидро-2</a:t>
            </a:r>
            <a:r>
              <a:rPr kumimoji="0" lang="en-US"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H,6H</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-3, 6-эпокси-1,5-бензодиксоцин</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Самодельные Р</a:t>
            </a:r>
            <a:r>
              <a:rPr kumimoji="0" lang="en-US"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H</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индикаторы из экстрактов растений</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Модель перезаряжаемого пенного огнетушителя</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68832" y="6025660"/>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pic>
        <p:nvPicPr>
          <p:cNvPr id="3074" name="Picture 2" descr="http://rrnews.ru/sites/default/files/styles/body_main_img_720/public/news/03-2014/shkolnik.jpg?itok=7a-RpRJ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3798" y="1477109"/>
            <a:ext cx="2267673" cy="139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80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ХИМИЯ И ХИМИЧЕСКИЕ ТЕХНОЛОГИИ</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mc:AlternateContent xmlns:mc="http://schemas.openxmlformats.org/markup-compatibility/2006" xmlns:a14="http://schemas.microsoft.com/office/drawing/2010/main">
        <mc:Choice Requires="a14">
          <p:sp>
            <p:nvSpPr>
              <p:cNvPr id="9" name="Заголовок 3"/>
              <p:cNvSpPr txBox="1">
                <a:spLocks/>
              </p:cNvSpPr>
              <p:nvPr/>
            </p:nvSpPr>
            <p:spPr>
              <a:xfrm>
                <a:off x="398339" y="2062937"/>
                <a:ext cx="11537629" cy="46423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a:t>
                </a:r>
              </a:p>
              <a:p>
                <a:pPr>
                  <a:defRPr/>
                </a:pPr>
                <a:r>
                  <a:rPr lang="ru-RU" sz="2400" b="1" cap="none" dirty="0" smtClean="0">
                    <a:solidFill>
                      <a:prstClr val="black"/>
                    </a:solidFill>
                  </a:rPr>
                  <a:t>Использование </a:t>
                </a:r>
                <a:r>
                  <a:rPr lang="ru-RU" sz="2400" b="1" cap="none" dirty="0" err="1" smtClean="0">
                    <a:solidFill>
                      <a:prstClr val="black"/>
                    </a:solidFill>
                  </a:rPr>
                  <a:t>ферромагнитного</a:t>
                </a:r>
                <a:r>
                  <a:rPr lang="ru-RU" sz="2400" b="1" cap="none" dirty="0" smtClean="0">
                    <a:solidFill>
                      <a:prstClr val="black"/>
                    </a:solidFill>
                  </a:rPr>
                  <a:t> </a:t>
                </a:r>
                <a:r>
                  <a:rPr lang="ru-RU" sz="2400" b="1" cap="none" dirty="0" err="1" smtClean="0">
                    <a:solidFill>
                      <a:prstClr val="black"/>
                    </a:solidFill>
                  </a:rPr>
                  <a:t>нанопорошка</a:t>
                </a:r>
                <a:r>
                  <a:rPr lang="ru-RU" sz="2400" b="1" cap="none" dirty="0" smtClean="0">
                    <a:solidFill>
                      <a:prstClr val="black"/>
                    </a:solidFill>
                  </a:rPr>
                  <a:t> </a:t>
                </a:r>
                <a14:m>
                  <m:oMath xmlns:m="http://schemas.openxmlformats.org/officeDocument/2006/math">
                    <m:sSub>
                      <m:sSubPr>
                        <m:ctrlPr>
                          <a:rPr lang="en-US" sz="2400" b="1" i="1" cap="none" smtClean="0">
                            <a:solidFill>
                              <a:prstClr val="black"/>
                            </a:solidFill>
                            <a:latin typeface="Cambria Math" panose="02040503050406030204" pitchFamily="18" charset="0"/>
                          </a:rPr>
                        </m:ctrlPr>
                      </m:sSubPr>
                      <m:e>
                        <m:r>
                          <a:rPr lang="en-US" sz="2400" b="1" i="1" cap="none" smtClean="0">
                            <a:solidFill>
                              <a:prstClr val="black"/>
                            </a:solidFill>
                            <a:latin typeface="Cambria Math" panose="02040503050406030204" pitchFamily="18" charset="0"/>
                          </a:rPr>
                          <m:t>𝑭𝒆</m:t>
                        </m:r>
                      </m:e>
                      <m:sub>
                        <m:r>
                          <a:rPr lang="en-US" sz="2400" b="1" i="1" cap="none" smtClean="0">
                            <a:solidFill>
                              <a:prstClr val="black"/>
                            </a:solidFill>
                            <a:latin typeface="Cambria Math" panose="02040503050406030204" pitchFamily="18" charset="0"/>
                          </a:rPr>
                          <m:t>𝟑</m:t>
                        </m:r>
                      </m:sub>
                    </m:sSub>
                    <m:sSub>
                      <m:sSubPr>
                        <m:ctrlPr>
                          <a:rPr lang="en-US" sz="2400" b="1" i="1" cap="none" smtClean="0">
                            <a:solidFill>
                              <a:prstClr val="black"/>
                            </a:solidFill>
                            <a:latin typeface="Cambria Math" panose="02040503050406030204" pitchFamily="18" charset="0"/>
                          </a:rPr>
                        </m:ctrlPr>
                      </m:sSubPr>
                      <m:e>
                        <m:r>
                          <a:rPr lang="en-US" sz="2400" b="1" i="1" cap="none" smtClean="0">
                            <a:solidFill>
                              <a:prstClr val="black"/>
                            </a:solidFill>
                            <a:latin typeface="Cambria Math" panose="02040503050406030204" pitchFamily="18" charset="0"/>
                          </a:rPr>
                          <m:t>𝑶</m:t>
                        </m:r>
                      </m:e>
                      <m:sub>
                        <m:r>
                          <a:rPr lang="en-US" sz="2400" b="1" i="1" cap="none" smtClean="0">
                            <a:solidFill>
                              <a:prstClr val="black"/>
                            </a:solidFill>
                            <a:latin typeface="Cambria Math" panose="02040503050406030204" pitchFamily="18" charset="0"/>
                          </a:rPr>
                          <m:t>𝟒</m:t>
                        </m:r>
                      </m:sub>
                    </m:sSub>
                  </m:oMath>
                </a14:m>
                <a:r>
                  <a:rPr lang="en-US" sz="2400" b="1" cap="none" dirty="0" smtClean="0">
                    <a:solidFill>
                      <a:prstClr val="black"/>
                    </a:solidFill>
                  </a:rPr>
                  <a:t> </a:t>
                </a:r>
                <a:r>
                  <a:rPr lang="ru-RU" sz="2400" b="1" cap="none" dirty="0" smtClean="0">
                    <a:solidFill>
                      <a:prstClr val="black"/>
                    </a:solidFill>
                  </a:rPr>
                  <a:t>для ликвидации разливов нефти</a:t>
                </a:r>
              </a:p>
              <a:p>
                <a:pPr>
                  <a:defRPr/>
                </a:pPr>
                <a:endParaRPr lang="ru-RU" sz="2400" b="1" cap="none" dirty="0" smtClean="0">
                  <a:solidFill>
                    <a:srgbClr val="FF0000"/>
                  </a:solidFill>
                </a:endParaRPr>
              </a:p>
              <a:p>
                <a:pPr>
                  <a:defRPr/>
                </a:pPr>
                <a:r>
                  <a:rPr lang="en-US" sz="2400" b="1" dirty="0" smtClean="0">
                    <a:solidFill>
                      <a:srgbClr val="FF0000"/>
                    </a:solidFill>
                  </a:rPr>
                  <a:t>II </a:t>
                </a:r>
                <a:r>
                  <a:rPr lang="ru-RU" sz="2400" b="1" cap="none" dirty="0" smtClean="0">
                    <a:solidFill>
                      <a:srgbClr val="FF0000"/>
                    </a:solidFill>
                  </a:rPr>
                  <a:t>Место</a:t>
                </a:r>
              </a:p>
              <a:p>
                <a:pPr>
                  <a:defRPr/>
                </a:pPr>
                <a:r>
                  <a:rPr lang="ru-RU" sz="2400" b="1" cap="none" dirty="0" smtClean="0">
                    <a:solidFill>
                      <a:prstClr val="black"/>
                    </a:solidFill>
                  </a:rPr>
                  <a:t>Получение эфирных масел. Духи</a:t>
                </a:r>
              </a:p>
              <a:p>
                <a:pPr>
                  <a:defRPr/>
                </a:pPr>
                <a:endParaRPr lang="ru-RU" sz="2400" b="1" cap="none" dirty="0" smtClean="0">
                  <a:solidFill>
                    <a:prstClr val="black"/>
                  </a:solidFill>
                </a:endParaRPr>
              </a:p>
              <a:p>
                <a:pPr>
                  <a:defRPr/>
                </a:pPr>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prstClr val="black"/>
                    </a:solidFill>
                  </a:rPr>
                  <a:t>Определение качества воспроизведенных лекарственных препаратов методом кислотно-основного титрования</a:t>
                </a:r>
              </a:p>
              <a:p>
                <a:pPr algn="r">
                  <a:defRPr/>
                </a:pPr>
                <a:r>
                  <a:rPr lang="ru-RU" sz="2400" b="1" cap="none" dirty="0" smtClean="0">
                    <a:solidFill>
                      <a:srgbClr val="FF0000"/>
                    </a:solidFill>
                  </a:rPr>
                  <a:t>ЮНИОР</a:t>
                </a:r>
              </a:p>
              <a:p>
                <a:pPr algn="r">
                  <a:defRPr/>
                </a:pPr>
                <a:r>
                  <a:rPr lang="ru-RU" sz="2400" b="1" cap="none" dirty="0" smtClean="0">
                    <a:solidFill>
                      <a:prstClr val="black"/>
                    </a:solidFill>
                  </a:rPr>
                  <a:t>Химия личного транспорта</a:t>
                </a:r>
                <a:endParaRPr lang="ru-RU" sz="2400" b="1" dirty="0">
                  <a:solidFill>
                    <a:prstClr val="black"/>
                  </a:solidFill>
                </a:endParaRPr>
              </a:p>
            </p:txBody>
          </p:sp>
        </mc:Choice>
        <mc:Fallback xmlns="">
          <p:sp>
            <p:nvSpPr>
              <p:cNvPr id="9" name="Заголовок 3"/>
              <p:cNvSpPr txBox="1">
                <a:spLocks noRot="1" noChangeAspect="1" noMove="1" noResize="1" noEditPoints="1" noAdjustHandles="1" noChangeArrowheads="1" noChangeShapeType="1" noTextEdit="1"/>
              </p:cNvSpPr>
              <p:nvPr/>
            </p:nvSpPr>
            <p:spPr>
              <a:xfrm>
                <a:off x="398339" y="2062937"/>
                <a:ext cx="11537629" cy="4642337"/>
              </a:xfrm>
              <a:prstGeom prst="rect">
                <a:avLst/>
              </a:prstGeom>
              <a:blipFill rotWithShape="0">
                <a:blip r:embed="rId3"/>
                <a:stretch>
                  <a:fillRect l="-792" r="-845"/>
                </a:stretch>
              </a:blipFill>
              <a:effectLst/>
            </p:spPr>
            <p:txBody>
              <a:bodyPr/>
              <a:lstStyle/>
              <a:p>
                <a:r>
                  <a:rPr lang="ru-RU">
                    <a:noFill/>
                  </a:rPr>
                  <a:t> </a:t>
                </a:r>
              </a:p>
            </p:txBody>
          </p:sp>
        </mc:Fallback>
      </mc:AlternateContent>
      <p:sp>
        <p:nvSpPr>
          <p:cNvPr id="10" name="Заголовок 1"/>
          <p:cNvSpPr txBox="1">
            <a:spLocks/>
          </p:cNvSpPr>
          <p:nvPr/>
        </p:nvSpPr>
        <p:spPr>
          <a:xfrm>
            <a:off x="568832" y="6025660"/>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7030A0"/>
                </a:solidFill>
              </a:rPr>
              <a:t>2016</a:t>
            </a:r>
            <a:endParaRPr lang="ru-RU" sz="4000" b="1" dirty="0">
              <a:solidFill>
                <a:srgbClr val="7030A0"/>
              </a:solidFill>
            </a:endParaRPr>
          </a:p>
        </p:txBody>
      </p:sp>
      <p:pic>
        <p:nvPicPr>
          <p:cNvPr id="3074" name="Picture 2" descr="http://rrnews.ru/sites/default/files/styles/body_main_img_720/public/news/03-2014/shkolnik.jpg?itok=7a-RpRJ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9548" y="1232553"/>
            <a:ext cx="2267673" cy="139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47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БИОЛОГИЯ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565979" cy="4568259"/>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Всероссийский этап - Диплом </a:t>
            </a: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степени   </a:t>
            </a: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Влияние разных способов предпосевной обработки семян на рост и развитие всходов сосны обыкновенной. Определение наиболее оптимальных древесных культур для возобновления лесов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Викуловского</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района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Изучение заболеваний деревьев Загородной рощи города Ишима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Влияние прослушивания музыки в наушниках на умственную работоспособность и скорость реакции школьников</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Сорные растения на приусадебном участке и возможности их использования</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Ресничные инфузории озера Аникино и старицы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р.Ишим</a:t>
            </a: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Удод</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348640" y="6099736"/>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pic>
        <p:nvPicPr>
          <p:cNvPr id="6148" name="Picture 4" descr="http://www.dialog-urfo.ru/_templates/images/news/144768159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521">
            <a:off x="9099879" y="1403033"/>
            <a:ext cx="2261804" cy="150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206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БИОЛОГИЯ</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98339" y="2137015"/>
            <a:ext cx="11565979" cy="456825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a:t>
            </a:r>
          </a:p>
          <a:p>
            <a:pPr>
              <a:defRPr/>
            </a:pPr>
            <a:r>
              <a:rPr lang="ru-RU" sz="2400" b="1" cap="none" dirty="0" smtClean="0">
                <a:solidFill>
                  <a:prstClr val="black"/>
                </a:solidFill>
              </a:rPr>
              <a:t>Выявление эффективности использования и токсичности фунгицидов, применяемых в сельском хозяйстве</a:t>
            </a:r>
          </a:p>
          <a:p>
            <a:pPr>
              <a:defRPr/>
            </a:pPr>
            <a:endParaRPr lang="ru-RU" sz="2400" b="1" cap="none" dirty="0" smtClean="0">
              <a:solidFill>
                <a:srgbClr val="FF0000"/>
              </a:solidFill>
            </a:endParaRPr>
          </a:p>
          <a:p>
            <a:pPr>
              <a:defRPr/>
            </a:pPr>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prstClr val="black"/>
                </a:solidFill>
              </a:rPr>
              <a:t>Гидропоника. Сравнение с почвенным способом выращивания и модернизация гидропонной установки</a:t>
            </a:r>
          </a:p>
          <a:p>
            <a:pPr>
              <a:defRPr/>
            </a:pPr>
            <a:endParaRPr lang="ru-RU" sz="2400" b="1" cap="none" dirty="0" smtClean="0">
              <a:solidFill>
                <a:prstClr val="black"/>
              </a:solidFill>
            </a:endParaRPr>
          </a:p>
          <a:p>
            <a:pPr>
              <a:defRPr/>
            </a:pPr>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prstClr val="black"/>
                </a:solidFill>
              </a:rPr>
              <a:t>Исследование хлебной продукции </a:t>
            </a:r>
            <a:r>
              <a:rPr lang="ru-RU" sz="2400" b="1" cap="none" dirty="0" smtClean="0">
                <a:solidFill>
                  <a:srgbClr val="FF0000"/>
                </a:solidFill>
              </a:rPr>
              <a:t> </a:t>
            </a:r>
            <a:r>
              <a:rPr lang="ru-RU" sz="2400" b="1" cap="none" dirty="0" smtClean="0"/>
              <a:t>на наличие спор плесневых грибов</a:t>
            </a:r>
          </a:p>
        </p:txBody>
      </p:sp>
      <p:sp>
        <p:nvSpPr>
          <p:cNvPr id="10" name="Заголовок 1"/>
          <p:cNvSpPr txBox="1">
            <a:spLocks/>
          </p:cNvSpPr>
          <p:nvPr/>
        </p:nvSpPr>
        <p:spPr>
          <a:xfrm>
            <a:off x="348640" y="6099736"/>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002060"/>
                </a:solidFill>
              </a:rPr>
              <a:t>2016</a:t>
            </a:r>
            <a:endParaRPr lang="ru-RU" sz="4000" b="1" dirty="0">
              <a:solidFill>
                <a:srgbClr val="002060"/>
              </a:solidFill>
            </a:endParaRPr>
          </a:p>
        </p:txBody>
      </p:sp>
      <p:pic>
        <p:nvPicPr>
          <p:cNvPr id="6148" name="Picture 4" descr="http://www.dialog-urfo.ru/_templates/images/news/144768159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521">
            <a:off x="9710584" y="1176855"/>
            <a:ext cx="2261804" cy="150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1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73000">
              <a:schemeClr val="bg2">
                <a:tint val="97000"/>
                <a:hueMod val="162000"/>
                <a:satMod val="200000"/>
                <a:lumMod val="124000"/>
              </a:schemeClr>
            </a:gs>
            <a:gs pos="87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ЭКОЛОГИЯ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1828801"/>
            <a:ext cx="11053519" cy="463296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Исследование роли биостимулятора «Циркон» в реакции проростков подсолнечника на соли тяжелых металлов и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фиторемидацию</a:t>
            </a: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Характеристика современного состояния экосистемы озера Чертового</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Сравнительная оценка экологического состояния села и города на основе флуктуирующей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ассиметрии</a:t>
            </a: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2014</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523959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ЭКОЛОГИЯ</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98339" y="2137015"/>
            <a:ext cx="11053519" cy="4410161"/>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a:t>
            </a:r>
          </a:p>
          <a:p>
            <a:pPr>
              <a:defRPr/>
            </a:pPr>
            <a:r>
              <a:rPr lang="ru-RU" sz="2400" b="1" cap="none" dirty="0" smtClean="0">
                <a:solidFill>
                  <a:prstClr val="black"/>
                </a:solidFill>
              </a:rPr>
              <a:t>Влияние загрязненного воздуха в разных районах </a:t>
            </a:r>
            <a:r>
              <a:rPr lang="ru-RU" sz="2400" b="1" cap="none" dirty="0">
                <a:solidFill>
                  <a:prstClr val="black"/>
                </a:solidFill>
              </a:rPr>
              <a:t>г. Тюмени </a:t>
            </a:r>
            <a:r>
              <a:rPr lang="ru-RU" sz="2400" b="1" cap="none" dirty="0" smtClean="0">
                <a:solidFill>
                  <a:prstClr val="black"/>
                </a:solidFill>
              </a:rPr>
              <a:t>на биохимические показатели растений</a:t>
            </a:r>
          </a:p>
          <a:p>
            <a:pPr>
              <a:defRPr/>
            </a:pPr>
            <a:endParaRPr lang="ru-RU" sz="2400" b="1" cap="none" dirty="0" smtClean="0">
              <a:solidFill>
                <a:srgbClr val="FF0000"/>
              </a:solidFill>
            </a:endParaRPr>
          </a:p>
          <a:p>
            <a:pPr>
              <a:defRPr/>
            </a:pPr>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prstClr val="black"/>
                </a:solidFill>
              </a:rPr>
              <a:t>Определение качества среды на основе морфометрических параметров листа березы </a:t>
            </a:r>
            <a:r>
              <a:rPr lang="ru-RU" sz="2400" b="1" cap="none" dirty="0" err="1" smtClean="0">
                <a:solidFill>
                  <a:prstClr val="black"/>
                </a:solidFill>
              </a:rPr>
              <a:t>повислой</a:t>
            </a:r>
            <a:endParaRPr lang="ru-RU" sz="2400" b="1" cap="none" dirty="0" smtClean="0">
              <a:solidFill>
                <a:prstClr val="black"/>
              </a:solidFill>
            </a:endParaRPr>
          </a:p>
          <a:p>
            <a:pPr>
              <a:defRPr/>
            </a:pPr>
            <a:endParaRPr lang="ru-RU" sz="2400" b="1" cap="none" dirty="0" smtClean="0">
              <a:solidFill>
                <a:prstClr val="black"/>
              </a:solidFill>
            </a:endParaRPr>
          </a:p>
          <a:p>
            <a:pPr>
              <a:defRPr/>
            </a:pPr>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prstClr val="black"/>
                </a:solidFill>
              </a:rPr>
              <a:t>Оценка токсичности и </a:t>
            </a:r>
            <a:r>
              <a:rPr lang="ru-RU" sz="2400" b="1" cap="none" dirty="0" err="1" smtClean="0">
                <a:solidFill>
                  <a:prstClr val="black"/>
                </a:solidFill>
              </a:rPr>
              <a:t>генотоксичности</a:t>
            </a:r>
            <a:r>
              <a:rPr lang="ru-RU" sz="2400" b="1" cap="none" dirty="0" smtClean="0">
                <a:solidFill>
                  <a:prstClr val="black"/>
                </a:solidFill>
              </a:rPr>
              <a:t> питьевой воды </a:t>
            </a:r>
            <a:r>
              <a:rPr lang="ru-RU" sz="2400" b="1" cap="none" dirty="0" err="1" smtClean="0">
                <a:solidFill>
                  <a:prstClr val="black"/>
                </a:solidFill>
              </a:rPr>
              <a:t>Бокарёвского</a:t>
            </a:r>
            <a:r>
              <a:rPr lang="ru-RU" sz="2400" b="1" cap="none" dirty="0" smtClean="0">
                <a:solidFill>
                  <a:prstClr val="black"/>
                </a:solidFill>
              </a:rPr>
              <a:t> водозабора</a:t>
            </a:r>
          </a:p>
          <a:p>
            <a:pPr>
              <a:defRPr/>
            </a:pPr>
            <a:endParaRPr lang="ru-RU" sz="2400" b="1" cap="none" dirty="0">
              <a:solidFill>
                <a:prstClr val="black"/>
              </a:solidFill>
            </a:endParaRPr>
          </a:p>
          <a:p>
            <a:pPr algn="r">
              <a:defRPr/>
            </a:pPr>
            <a:r>
              <a:rPr lang="ru-RU" sz="2400" b="1" cap="none" dirty="0">
                <a:solidFill>
                  <a:srgbClr val="FF0000"/>
                </a:solidFill>
              </a:rPr>
              <a:t>ЮНИОР</a:t>
            </a:r>
          </a:p>
          <a:p>
            <a:pPr algn="r">
              <a:defRPr/>
            </a:pPr>
            <a:r>
              <a:rPr lang="ru-RU" sz="2400" b="1" cap="none" dirty="0" smtClean="0">
                <a:solidFill>
                  <a:prstClr val="black"/>
                </a:solidFill>
              </a:rPr>
              <a:t>Оценка качества питьевой воды села </a:t>
            </a:r>
            <a:r>
              <a:rPr lang="ru-RU" sz="2400" b="1" cap="none" dirty="0" err="1" smtClean="0">
                <a:solidFill>
                  <a:prstClr val="black"/>
                </a:solidFill>
              </a:rPr>
              <a:t>Коточиги</a:t>
            </a:r>
            <a:endParaRPr lang="ru-RU" sz="2400" b="1" dirty="0">
              <a:solidFill>
                <a:prstClr val="black"/>
              </a:solidFill>
            </a:endParaRPr>
          </a:p>
          <a:p>
            <a:pPr>
              <a:defRPr/>
            </a:pPr>
            <a:endParaRPr lang="ru-RU" sz="2400" b="1" cap="none" dirty="0" smtClean="0">
              <a:solidFill>
                <a:prstClr val="black"/>
              </a:solidFill>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7030A0"/>
                </a:solidFill>
              </a:rPr>
              <a:t>2016</a:t>
            </a:r>
            <a:endParaRPr lang="ru-RU" sz="4000" b="1" dirty="0">
              <a:solidFill>
                <a:srgbClr val="7030A0"/>
              </a:solidFill>
            </a:endParaRPr>
          </a:p>
        </p:txBody>
      </p:sp>
      <p:pic>
        <p:nvPicPr>
          <p:cNvPr id="2050" name="Picture 2" descr="http://img.espicture.ru/18/kartinki-mir--v-rukah-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0654" y="1021883"/>
            <a:ext cx="1988535" cy="149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83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ГЕОЛОГИЯ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410161"/>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Определение условий формирования минерала по особенностям морфологических микрообъектов поверхности кристалла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Изучение источников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ожелезнения</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на территории села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Гилево</a:t>
            </a: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Йодные воды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Черкашинского</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месторождения. Химическая технология и экология нефтегазового комплекса. Геология</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Волковское</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обнажение шаровых лав как объект учебно-просветительского туризма</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pic>
        <p:nvPicPr>
          <p:cNvPr id="7170" name="Picture 2" descr="http://boombob.ru/img/picture/May/14/cc37f3bd6111a228d4e9ef3669a796c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9862" y="976894"/>
            <a:ext cx="2017469" cy="158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87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3. математика и информационные технологии</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МАТЕМАТИКА</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552448" y="2107632"/>
            <a:ext cx="11202549"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198314" y="2107632"/>
            <a:ext cx="11053519" cy="4158277"/>
          </a:xfrm>
          <a:prstGeom prst="rect">
            <a:avLst/>
          </a:prstGeom>
          <a:effectLst/>
        </p:spPr>
        <p:txBody>
          <a:bodyPr vert="horz" lIns="91440" tIns="45720" rIns="91440" bIns="45720" rtlCol="0" anchor="ctr">
            <a:normAutofit fontScale="9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Всероссийский этап - Диплом </a:t>
            </a: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степени </a:t>
            </a: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Использование свойств трехгранного угла и свойств параллелепипеда при решении многовариантной задачи про объем параллелепипеда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Способы решения уравнений в зависимости от входящих в них коэффициентов</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Решение симметрических уравнений</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Всероссийский этап -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Диплом </a:t>
            </a:r>
            <a:r>
              <a:rPr kumimoji="0" lang="en-US" sz="2400" b="1" i="0" u="none" strike="noStrike" kern="1200" cap="all" spc="0" normalizeH="0" baseline="0" noProof="0" dirty="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степени </a:t>
            </a: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Мультисистема на базе беспилотного аппарата </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Устный счет</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979860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bg2">
                <a:tint val="97000"/>
                <a:hueMod val="162000"/>
                <a:satMod val="200000"/>
                <a:lumMod val="124000"/>
              </a:schemeClr>
            </a:gs>
            <a:gs pos="97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3. математика и информационные технологии</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Информационные технологии</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552449" y="2107632"/>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198314" y="2107632"/>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Разработка рабочего окружения для легковесных дистрибутивов операционных систем</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Проектирование </a:t>
            </a:r>
            <a:r>
              <a:rPr kumimoji="0" lang="en-US"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WEB</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-приложения и создания базы данных для автоматизированной системы хранения информации на сервере</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Трехмерный светодиодный экран</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Прототип автономного робота, заряжающего свой аккумулятор от солнечных батарей</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2014</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01020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3. </a:t>
            </a:r>
            <a:r>
              <a:rPr lang="ru-RU" sz="2400" b="1" dirty="0">
                <a:solidFill>
                  <a:srgbClr val="7030A0"/>
                </a:solidFill>
              </a:rPr>
              <a:t>математика и информационные технологии</a:t>
            </a: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ИНФОРМАЦИОННЫЕ ТЕХНОЛОГИИ</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98339" y="2057809"/>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14935" y="2057809"/>
            <a:ext cx="11624603" cy="4706111"/>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Использование и разработка системы исследования и наблюдения на базе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квадрокоптера</a:t>
            </a: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Свидетельство Кандидата в состав национальной делегации Российской Федерации для участия в Международной научной и инженерной выставке </a:t>
            </a:r>
            <a:r>
              <a:rPr kumimoji="0" lang="en-US"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Intel ISEF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(США, г. Финикс, штат Аризона)</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Создание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криптоустойчивого</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алгоритма шифрования</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Статистика устойчивости к сбоям файлов разного формата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Компьютерное моделирование закона Бойля-Мариотта</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398339" y="601540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573676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07"/>
          <p:cNvGraphicFramePr>
            <a:graphicFrameLocks noGrp="1"/>
          </p:cNvGraphicFramePr>
          <p:nvPr>
            <p:extLst>
              <p:ext uri="{D42A27DB-BD31-4B8C-83A1-F6EECF244321}">
                <p14:modId xmlns:p14="http://schemas.microsoft.com/office/powerpoint/2010/main" val="2394041162"/>
              </p:ext>
            </p:extLst>
          </p:nvPr>
        </p:nvGraphicFramePr>
        <p:xfrm>
          <a:off x="3230592" y="404114"/>
          <a:ext cx="8763000" cy="6393501"/>
        </p:xfrm>
        <a:graphic>
          <a:graphicData uri="http://schemas.openxmlformats.org/drawingml/2006/table">
            <a:tbl>
              <a:tblPr/>
              <a:tblGrid>
                <a:gridCol w="2000250">
                  <a:extLst>
                    <a:ext uri="{9D8B030D-6E8A-4147-A177-3AD203B41FA5}">
                      <a16:colId xmlns:a16="http://schemas.microsoft.com/office/drawing/2014/main" val="2334387799"/>
                    </a:ext>
                  </a:extLst>
                </a:gridCol>
                <a:gridCol w="2495550">
                  <a:extLst>
                    <a:ext uri="{9D8B030D-6E8A-4147-A177-3AD203B41FA5}">
                      <a16:colId xmlns:a16="http://schemas.microsoft.com/office/drawing/2014/main" val="1255237845"/>
                    </a:ext>
                  </a:extLst>
                </a:gridCol>
                <a:gridCol w="4267200">
                  <a:extLst>
                    <a:ext uri="{9D8B030D-6E8A-4147-A177-3AD203B41FA5}">
                      <a16:colId xmlns:a16="http://schemas.microsoft.com/office/drawing/2014/main" val="2926635469"/>
                    </a:ext>
                  </a:extLst>
                </a:gridCol>
              </a:tblGrid>
              <a:tr h="3762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rgbClr val="990033"/>
                          </a:solidFill>
                          <a:effectLst/>
                          <a:latin typeface="Arial Black" panose="020B0A04020102020204" pitchFamily="34" charset="0"/>
                          <a:cs typeface="Times New Roman" panose="02020603050405020304" pitchFamily="18" charset="0"/>
                        </a:rPr>
                        <a:t>ФАЗЫ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990033"/>
                          </a:solidFill>
                          <a:effectLst/>
                          <a:latin typeface="Arial Black" panose="020B0A04020102020204" pitchFamily="34" charset="0"/>
                          <a:cs typeface="Times New Roman" panose="02020603050405020304" pitchFamily="18" charset="0"/>
                        </a:rPr>
                        <a:t>СТАДИИ</a:t>
                      </a:r>
                      <a:endParaRPr kumimoji="0" lang="ru-RU" altLang="ru-RU" sz="1800" b="1" i="0" u="none" strike="noStrike" cap="none" normalizeH="0" baseline="0" dirty="0" smtClean="0">
                        <a:ln>
                          <a:noFill/>
                        </a:ln>
                        <a:solidFill>
                          <a:srgbClr val="990033"/>
                        </a:solidFill>
                        <a:effectLst/>
                        <a:latin typeface="Arial Black" panose="020B0A040201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rgbClr val="990033"/>
                          </a:solidFill>
                          <a:effectLst/>
                          <a:latin typeface="Arial Black" panose="020B0A04020102020204" pitchFamily="34" charset="0"/>
                          <a:cs typeface="Times New Roman" panose="02020603050405020304" pitchFamily="18" charset="0"/>
                        </a:rPr>
                        <a:t>ЭТАПЫ</a:t>
                      </a:r>
                      <a:endParaRPr kumimoji="0" lang="ru-RU" altLang="ru-RU" sz="1800" b="1" i="0" u="none" strike="noStrike" cap="none" normalizeH="0" baseline="0" smtClean="0">
                        <a:ln>
                          <a:noFill/>
                        </a:ln>
                        <a:solidFill>
                          <a:srgbClr val="990033"/>
                        </a:solidFill>
                        <a:effectLst/>
                        <a:latin typeface="Arial Black" panose="020B0A040201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3775432"/>
                  </a:ext>
                </a:extLst>
              </a:tr>
              <a:tr h="376238">
                <a:tc rowSpan="7">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3333CC"/>
                          </a:solidFill>
                          <a:effectLst/>
                          <a:latin typeface="Times New Roman" panose="02020603050405020304" pitchFamily="18" charset="0"/>
                          <a:cs typeface="Times New Roman" panose="02020603050405020304" pitchFamily="18" charset="0"/>
                        </a:rPr>
                        <a:t>Фаза</a:t>
                      </a:r>
                      <a:br>
                        <a:rPr kumimoji="0" lang="ru-RU" altLang="ru-RU" sz="1800" b="0" i="0" u="none" strike="noStrike" cap="none" normalizeH="0" baseline="0" dirty="0" smtClean="0">
                          <a:ln>
                            <a:noFill/>
                          </a:ln>
                          <a:solidFill>
                            <a:srgbClr val="3333CC"/>
                          </a:solidFill>
                          <a:effectLst/>
                          <a:latin typeface="Times New Roman" panose="02020603050405020304" pitchFamily="18" charset="0"/>
                          <a:cs typeface="Times New Roman" panose="02020603050405020304" pitchFamily="18" charset="0"/>
                        </a:rPr>
                      </a:br>
                      <a:r>
                        <a:rPr kumimoji="0" lang="ru-RU" altLang="ru-RU" sz="1800" b="0" i="0" u="none" strike="noStrike" cap="none" normalizeH="0" baseline="0" dirty="0" smtClean="0">
                          <a:ln>
                            <a:noFill/>
                          </a:ln>
                          <a:solidFill>
                            <a:srgbClr val="3333CC"/>
                          </a:solidFill>
                          <a:effectLst/>
                          <a:latin typeface="Times New Roman" panose="02020603050405020304" pitchFamily="18" charset="0"/>
                          <a:cs typeface="Times New Roman" panose="02020603050405020304" pitchFamily="18" charset="0"/>
                        </a:rPr>
                        <a:t>проектирования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Концептуальная стадия</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Выявление противоречия</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4554979"/>
                  </a:ext>
                </a:extLst>
              </a:tr>
              <a:tr h="376238">
                <a:tc vMerge="1">
                  <a:txBody>
                    <a:bodyPr/>
                    <a:lstStyle/>
                    <a:p>
                      <a:endParaRPr lang="ru-RU"/>
                    </a:p>
                  </a:txBody>
                  <a:tcPr/>
                </a:tc>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Формулирование проблемы</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177109"/>
                  </a:ext>
                </a:extLst>
              </a:tr>
              <a:tr h="376238">
                <a:tc vMerge="1">
                  <a:txBody>
                    <a:bodyPr/>
                    <a:lstStyle/>
                    <a:p>
                      <a:endParaRPr lang="ru-RU"/>
                    </a:p>
                  </a:txBody>
                  <a:tcPr/>
                </a:tc>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Определение цели исследования</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1319853"/>
                  </a:ext>
                </a:extLst>
              </a:tr>
              <a:tr h="401638">
                <a:tc vMerge="1">
                  <a:txBody>
                    <a:bodyPr/>
                    <a:lstStyle/>
                    <a:p>
                      <a:endParaRPr lang="ru-RU"/>
                    </a:p>
                  </a:txBody>
                  <a:tcPr/>
                </a:tc>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Выбор критериев</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9831945"/>
                  </a:ext>
                </a:extLst>
              </a:tr>
              <a:tr h="531813">
                <a:tc vMerge="1">
                  <a:txBody>
                    <a:bodyPr/>
                    <a:lstStyle/>
                    <a:p>
                      <a:endParaRPr lang="ru-RU"/>
                    </a:p>
                  </a:txBody>
                  <a:tcPr/>
                </a:tc>
                <a:tc>
                  <a:txBody>
                    <a:bodyPr/>
                    <a:lstStyle>
                      <a:lvl1pPr>
                        <a:spcBef>
                          <a:spcPct val="20000"/>
                        </a:spcBef>
                        <a:tabLst>
                          <a:tab pos="449263" algn="r"/>
                          <a:tab pos="4062413" algn="r"/>
                        </a:tabLst>
                        <a:defRPr sz="2800">
                          <a:solidFill>
                            <a:schemeClr val="tx1"/>
                          </a:solidFill>
                          <a:latin typeface="Arial" panose="020B0604020202020204" pitchFamily="34" charset="0"/>
                        </a:defRPr>
                      </a:lvl1pPr>
                      <a:lvl2pPr>
                        <a:spcBef>
                          <a:spcPct val="20000"/>
                        </a:spcBef>
                        <a:tabLst>
                          <a:tab pos="449263" algn="r"/>
                          <a:tab pos="4062413" algn="r"/>
                        </a:tabLst>
                        <a:defRPr sz="2400">
                          <a:solidFill>
                            <a:schemeClr val="tx1"/>
                          </a:solidFill>
                          <a:latin typeface="Arial" panose="020B0604020202020204" pitchFamily="34" charset="0"/>
                        </a:defRPr>
                      </a:lvl2pPr>
                      <a:lvl3pPr>
                        <a:spcBef>
                          <a:spcPct val="20000"/>
                        </a:spcBef>
                        <a:tabLst>
                          <a:tab pos="449263" algn="r"/>
                          <a:tab pos="4062413" algn="r"/>
                        </a:tabLst>
                        <a:defRPr sz="2000">
                          <a:solidFill>
                            <a:schemeClr val="tx1"/>
                          </a:solidFill>
                          <a:latin typeface="Arial" panose="020B0604020202020204" pitchFamily="34" charset="0"/>
                        </a:defRPr>
                      </a:lvl3pPr>
                      <a:lvl4pPr>
                        <a:spcBef>
                          <a:spcPct val="20000"/>
                        </a:spcBef>
                        <a:tabLst>
                          <a:tab pos="449263" algn="r"/>
                          <a:tab pos="4062413" algn="r"/>
                        </a:tabLst>
                        <a:defRPr>
                          <a:solidFill>
                            <a:schemeClr val="tx1"/>
                          </a:solidFill>
                          <a:latin typeface="Arial" panose="020B0604020202020204" pitchFamily="34" charset="0"/>
                        </a:defRPr>
                      </a:lvl4pPr>
                      <a:lvl5pPr>
                        <a:spcBef>
                          <a:spcPct val="20000"/>
                        </a:spcBef>
                        <a:tabLst>
                          <a:tab pos="449263" algn="r"/>
                          <a:tab pos="4062413" algn="r"/>
                        </a:tabLst>
                        <a:defRPr>
                          <a:solidFill>
                            <a:schemeClr val="tx1"/>
                          </a:solidFill>
                          <a:latin typeface="Arial" panose="020B0604020202020204" pitchFamily="34" charset="0"/>
                        </a:defRPr>
                      </a:lvl5pPr>
                      <a:lvl6pPr fontAlgn="base">
                        <a:spcBef>
                          <a:spcPct val="20000"/>
                        </a:spcBef>
                        <a:spcAft>
                          <a:spcPct val="0"/>
                        </a:spcAft>
                        <a:tabLst>
                          <a:tab pos="449263" algn="r"/>
                          <a:tab pos="4062413" algn="r"/>
                        </a:tabLst>
                        <a:defRPr>
                          <a:solidFill>
                            <a:schemeClr val="tx1"/>
                          </a:solidFill>
                          <a:latin typeface="Arial" panose="020B0604020202020204" pitchFamily="34" charset="0"/>
                        </a:defRPr>
                      </a:lvl6pPr>
                      <a:lvl7pPr fontAlgn="base">
                        <a:spcBef>
                          <a:spcPct val="20000"/>
                        </a:spcBef>
                        <a:spcAft>
                          <a:spcPct val="0"/>
                        </a:spcAft>
                        <a:tabLst>
                          <a:tab pos="449263" algn="r"/>
                          <a:tab pos="4062413" algn="r"/>
                        </a:tabLst>
                        <a:defRPr>
                          <a:solidFill>
                            <a:schemeClr val="tx1"/>
                          </a:solidFill>
                          <a:latin typeface="Arial" panose="020B0604020202020204" pitchFamily="34" charset="0"/>
                        </a:defRPr>
                      </a:lvl7pPr>
                      <a:lvl8pPr fontAlgn="base">
                        <a:spcBef>
                          <a:spcPct val="20000"/>
                        </a:spcBef>
                        <a:spcAft>
                          <a:spcPct val="0"/>
                        </a:spcAft>
                        <a:tabLst>
                          <a:tab pos="449263" algn="r"/>
                          <a:tab pos="4062413" algn="r"/>
                        </a:tabLst>
                        <a:defRPr>
                          <a:solidFill>
                            <a:schemeClr val="tx1"/>
                          </a:solidFill>
                          <a:latin typeface="Arial" panose="020B0604020202020204" pitchFamily="34" charset="0"/>
                        </a:defRPr>
                      </a:lvl8pPr>
                      <a:lvl9pPr fontAlgn="base">
                        <a:spcBef>
                          <a:spcPct val="20000"/>
                        </a:spcBef>
                        <a:spcAft>
                          <a:spcPct val="0"/>
                        </a:spcAft>
                        <a:tabLst>
                          <a:tab pos="449263" algn="r"/>
                          <a:tab pos="4062413"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49263" algn="r"/>
                          <a:tab pos="4062413" algn="r"/>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Стадия  моделирования</a:t>
                      </a:r>
                    </a:p>
                    <a:p>
                      <a:pPr marL="0" marR="0" lvl="0" indent="0" algn="l" defTabSz="914400" rtl="0" eaLnBrk="0" fontAlgn="base" latinLnBrk="0" hangingPunct="0">
                        <a:lnSpc>
                          <a:spcPct val="100000"/>
                        </a:lnSpc>
                        <a:spcBef>
                          <a:spcPct val="0"/>
                        </a:spcBef>
                        <a:spcAft>
                          <a:spcPct val="0"/>
                        </a:spcAft>
                        <a:buClrTx/>
                        <a:buSzTx/>
                        <a:buFontTx/>
                        <a:buNone/>
                        <a:tabLst>
                          <a:tab pos="449263" algn="r"/>
                          <a:tab pos="4062413" algn="r"/>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 (построения гипотезы)</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1. Построение гипотезы;</a:t>
                      </a:r>
                      <a:b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b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2. Уточнение (конкретизация) гипотезы.</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9551324"/>
                  </a:ext>
                </a:extLst>
              </a:tr>
              <a:tr h="862013">
                <a:tc vMerge="1">
                  <a:txBody>
                    <a:bodyPr/>
                    <a:lstStyle/>
                    <a:p>
                      <a:endParaRPr lang="ru-RU"/>
                    </a:p>
                  </a:txBody>
                  <a:tcPr/>
                </a:tc>
                <a:tc>
                  <a:txBody>
                    <a:bodyPr/>
                    <a:lstStyle>
                      <a:lvl1pPr>
                        <a:spcBef>
                          <a:spcPct val="20000"/>
                        </a:spcBef>
                        <a:tabLst>
                          <a:tab pos="449263" algn="r"/>
                          <a:tab pos="4062413" algn="r"/>
                        </a:tabLst>
                        <a:defRPr sz="2800">
                          <a:solidFill>
                            <a:schemeClr val="tx1"/>
                          </a:solidFill>
                          <a:latin typeface="Arial" panose="020B0604020202020204" pitchFamily="34" charset="0"/>
                        </a:defRPr>
                      </a:lvl1pPr>
                      <a:lvl2pPr>
                        <a:spcBef>
                          <a:spcPct val="20000"/>
                        </a:spcBef>
                        <a:tabLst>
                          <a:tab pos="449263" algn="r"/>
                          <a:tab pos="4062413" algn="r"/>
                        </a:tabLst>
                        <a:defRPr sz="2400">
                          <a:solidFill>
                            <a:schemeClr val="tx1"/>
                          </a:solidFill>
                          <a:latin typeface="Arial" panose="020B0604020202020204" pitchFamily="34" charset="0"/>
                        </a:defRPr>
                      </a:lvl2pPr>
                      <a:lvl3pPr>
                        <a:spcBef>
                          <a:spcPct val="20000"/>
                        </a:spcBef>
                        <a:tabLst>
                          <a:tab pos="449263" algn="r"/>
                          <a:tab pos="4062413" algn="r"/>
                        </a:tabLst>
                        <a:defRPr sz="2000">
                          <a:solidFill>
                            <a:schemeClr val="tx1"/>
                          </a:solidFill>
                          <a:latin typeface="Arial" panose="020B0604020202020204" pitchFamily="34" charset="0"/>
                        </a:defRPr>
                      </a:lvl3pPr>
                      <a:lvl4pPr>
                        <a:spcBef>
                          <a:spcPct val="20000"/>
                        </a:spcBef>
                        <a:tabLst>
                          <a:tab pos="449263" algn="r"/>
                          <a:tab pos="4062413" algn="r"/>
                        </a:tabLst>
                        <a:defRPr>
                          <a:solidFill>
                            <a:schemeClr val="tx1"/>
                          </a:solidFill>
                          <a:latin typeface="Arial" panose="020B0604020202020204" pitchFamily="34" charset="0"/>
                        </a:defRPr>
                      </a:lvl4pPr>
                      <a:lvl5pPr>
                        <a:spcBef>
                          <a:spcPct val="20000"/>
                        </a:spcBef>
                        <a:tabLst>
                          <a:tab pos="449263" algn="r"/>
                          <a:tab pos="4062413" algn="r"/>
                        </a:tabLst>
                        <a:defRPr>
                          <a:solidFill>
                            <a:schemeClr val="tx1"/>
                          </a:solidFill>
                          <a:latin typeface="Arial" panose="020B0604020202020204" pitchFamily="34" charset="0"/>
                        </a:defRPr>
                      </a:lvl5pPr>
                      <a:lvl6pPr fontAlgn="base">
                        <a:spcBef>
                          <a:spcPct val="20000"/>
                        </a:spcBef>
                        <a:spcAft>
                          <a:spcPct val="0"/>
                        </a:spcAft>
                        <a:tabLst>
                          <a:tab pos="449263" algn="r"/>
                          <a:tab pos="4062413" algn="r"/>
                        </a:tabLst>
                        <a:defRPr>
                          <a:solidFill>
                            <a:schemeClr val="tx1"/>
                          </a:solidFill>
                          <a:latin typeface="Arial" panose="020B0604020202020204" pitchFamily="34" charset="0"/>
                        </a:defRPr>
                      </a:lvl6pPr>
                      <a:lvl7pPr fontAlgn="base">
                        <a:spcBef>
                          <a:spcPct val="20000"/>
                        </a:spcBef>
                        <a:spcAft>
                          <a:spcPct val="0"/>
                        </a:spcAft>
                        <a:tabLst>
                          <a:tab pos="449263" algn="r"/>
                          <a:tab pos="4062413" algn="r"/>
                        </a:tabLst>
                        <a:defRPr>
                          <a:solidFill>
                            <a:schemeClr val="tx1"/>
                          </a:solidFill>
                          <a:latin typeface="Arial" panose="020B0604020202020204" pitchFamily="34" charset="0"/>
                        </a:defRPr>
                      </a:lvl7pPr>
                      <a:lvl8pPr fontAlgn="base">
                        <a:spcBef>
                          <a:spcPct val="20000"/>
                        </a:spcBef>
                        <a:spcAft>
                          <a:spcPct val="0"/>
                        </a:spcAft>
                        <a:tabLst>
                          <a:tab pos="449263" algn="r"/>
                          <a:tab pos="4062413" algn="r"/>
                        </a:tabLst>
                        <a:defRPr>
                          <a:solidFill>
                            <a:schemeClr val="tx1"/>
                          </a:solidFill>
                          <a:latin typeface="Arial" panose="020B0604020202020204" pitchFamily="34" charset="0"/>
                        </a:defRPr>
                      </a:lvl8pPr>
                      <a:lvl9pPr fontAlgn="base">
                        <a:spcBef>
                          <a:spcPct val="20000"/>
                        </a:spcBef>
                        <a:spcAft>
                          <a:spcPct val="0"/>
                        </a:spcAft>
                        <a:tabLst>
                          <a:tab pos="449263" algn="r"/>
                          <a:tab pos="4062413"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49263" algn="r"/>
                          <a:tab pos="4062413" algn="r"/>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Стадия</a:t>
                      </a:r>
                      <a:b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b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конструирования исследования</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1. Декомпозиция (определение задач исследования);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2. Исследование условий (ресурсных возможностей);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3. Построение программы исследования.</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7703138"/>
                  </a:ext>
                </a:extLst>
              </a:tr>
              <a:tr h="433388">
                <a:tc vMerge="1">
                  <a:txBody>
                    <a:bodyPr/>
                    <a:lstStyle/>
                    <a:p>
                      <a:endParaRPr lang="ru-RU"/>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3333CC"/>
                          </a:solidFill>
                          <a:effectLst/>
                          <a:latin typeface="Times New Roman" panose="02020603050405020304" pitchFamily="18" charset="0"/>
                          <a:cs typeface="Times New Roman" panose="02020603050405020304" pitchFamily="18" charset="0"/>
                        </a:rPr>
                        <a:t>   Стадия технологической подготовки исследования</a:t>
                      </a:r>
                      <a:endParaRPr kumimoji="0" lang="ru-RU" altLang="ru-RU" sz="1600" b="1" i="0" u="none" strike="noStrike" cap="none" normalizeH="0" baseline="0" smtClean="0">
                        <a:ln>
                          <a:noFill/>
                        </a:ln>
                        <a:solidFill>
                          <a:srgbClr val="3333CC"/>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698579337"/>
                  </a:ext>
                </a:extLst>
              </a:tr>
              <a:tr h="412750">
                <a:tc row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t>Технологическая фаза</a:t>
                      </a:r>
                      <a:endParaRPr kumimoji="0" lang="ru-RU" altLang="ru-RU" sz="1800" b="0" i="0" u="none" strike="noStrike" cap="none" normalizeH="0" baseline="0" smtClean="0">
                        <a:ln>
                          <a:noFill/>
                        </a:ln>
                        <a:solidFill>
                          <a:srgbClr val="009900"/>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t>   Стадия проведения </a:t>
                      </a:r>
                      <a:b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br>
                      <a: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t>исследования</a:t>
                      </a:r>
                      <a:endParaRPr kumimoji="0" lang="ru-RU" altLang="ru-RU" sz="1600" b="1" i="0" u="none" strike="noStrike" cap="none" normalizeH="0" baseline="0" smtClean="0">
                        <a:ln>
                          <a:noFill/>
                        </a:ln>
                        <a:solidFill>
                          <a:srgbClr val="009900"/>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t>Теоретический этап</a:t>
                      </a:r>
                      <a:endParaRPr kumimoji="0" lang="ru-RU" altLang="ru-RU" sz="1600" b="1" i="0" u="none" strike="noStrike" cap="none" normalizeH="0" baseline="0" smtClean="0">
                        <a:ln>
                          <a:noFill/>
                        </a:ln>
                        <a:solidFill>
                          <a:srgbClr val="009900"/>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0941638"/>
                  </a:ext>
                </a:extLst>
              </a:tr>
              <a:tr h="384175">
                <a:tc vMerge="1">
                  <a:txBody>
                    <a:bodyPr/>
                    <a:lstStyle/>
                    <a:p>
                      <a:endParaRPr lang="ru-RU"/>
                    </a:p>
                  </a:txBody>
                  <a:tcPr/>
                </a:tc>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t>Эмпирический этап</a:t>
                      </a:r>
                      <a:endParaRPr kumimoji="0" lang="ru-RU" altLang="ru-RU" sz="1600" b="1" i="0" u="none" strike="noStrike" cap="none" normalizeH="0" baseline="0" smtClean="0">
                        <a:ln>
                          <a:noFill/>
                        </a:ln>
                        <a:solidFill>
                          <a:srgbClr val="009900"/>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2907308"/>
                  </a:ext>
                </a:extLst>
              </a:tr>
              <a:tr h="619125">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t>   Стадия оформления</a:t>
                      </a:r>
                      <a:b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br>
                      <a: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t>результатов</a:t>
                      </a:r>
                      <a:endParaRPr kumimoji="0" lang="ru-RU" altLang="ru-RU" sz="1600" b="1" i="0" u="none" strike="noStrike" cap="none" normalizeH="0" baseline="0" smtClean="0">
                        <a:ln>
                          <a:noFill/>
                        </a:ln>
                        <a:solidFill>
                          <a:srgbClr val="009900"/>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t>1. Апробация результатов;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009900"/>
                          </a:solidFill>
                          <a:effectLst/>
                          <a:latin typeface="Times New Roman" panose="02020603050405020304" pitchFamily="18" charset="0"/>
                          <a:cs typeface="Times New Roman" panose="02020603050405020304" pitchFamily="18" charset="0"/>
                        </a:rPr>
                        <a:t>2. Оформление результатов.</a:t>
                      </a:r>
                      <a:endParaRPr kumimoji="0" lang="ru-RU" altLang="ru-RU" sz="1600" b="1" i="0" u="none" strike="noStrike" cap="none" normalizeH="0" baseline="0" smtClean="0">
                        <a:ln>
                          <a:noFill/>
                        </a:ln>
                        <a:solidFill>
                          <a:srgbClr val="009900"/>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7789342"/>
                  </a:ext>
                </a:extLst>
              </a:tr>
              <a:tr h="747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FF00FF"/>
                          </a:solidFill>
                          <a:effectLst/>
                          <a:latin typeface="Times New Roman" panose="02020603050405020304" pitchFamily="18" charset="0"/>
                          <a:cs typeface="Times New Roman" panose="02020603050405020304" pitchFamily="18" charset="0"/>
                        </a:rPr>
                        <a:t>Рефлексивная фаза</a:t>
                      </a:r>
                      <a:endParaRPr kumimoji="0" lang="ru-RU" altLang="ru-RU" sz="1800" b="0" i="0" u="none" strike="noStrike" cap="none" normalizeH="0" baseline="0" smtClean="0">
                        <a:ln>
                          <a:noFill/>
                        </a:ln>
                        <a:solidFill>
                          <a:srgbClr val="FF00FF"/>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dirty="0" smtClean="0">
                        <a:ln>
                          <a:noFill/>
                        </a:ln>
                        <a:solidFill>
                          <a:srgbClr val="990033"/>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3931409679"/>
                  </a:ext>
                </a:extLst>
              </a:tr>
            </a:tbl>
          </a:graphicData>
        </a:graphic>
      </p:graphicFrame>
      <p:sp>
        <p:nvSpPr>
          <p:cNvPr id="5" name="Прямоугольник 4"/>
          <p:cNvSpPr/>
          <p:nvPr/>
        </p:nvSpPr>
        <p:spPr>
          <a:xfrm>
            <a:off x="-118313" y="150567"/>
            <a:ext cx="6456969" cy="313932"/>
          </a:xfrm>
          <a:prstGeom prst="rect">
            <a:avLst/>
          </a:prstGeom>
        </p:spPr>
        <p:txBody>
          <a:bodyPr wrap="square">
            <a:spAutoFit/>
          </a:bodyPr>
          <a:lstStyle/>
          <a:p>
            <a:pPr algn="ctr">
              <a:lnSpc>
                <a:spcPct val="80000"/>
              </a:lnSpc>
            </a:pPr>
            <a:r>
              <a:rPr lang="ru-RU" altLang="ru-RU" b="1" dirty="0" smtClean="0">
                <a:solidFill>
                  <a:srgbClr val="002060"/>
                </a:solidFill>
                <a:latin typeface="Times New Roman" panose="02020603050405020304" pitchFamily="18" charset="0"/>
                <a:cs typeface="Times New Roman" panose="02020603050405020304" pitchFamily="18" charset="0"/>
              </a:rPr>
              <a:t>МЕТОДОЛОГИЯ НАУЧНОГО </a:t>
            </a:r>
            <a:r>
              <a:rPr lang="ru-RU" altLang="ru-RU" b="1" dirty="0">
                <a:solidFill>
                  <a:srgbClr val="002060"/>
                </a:solidFill>
                <a:latin typeface="Times New Roman" panose="02020603050405020304" pitchFamily="18" charset="0"/>
                <a:cs typeface="Times New Roman" panose="02020603050405020304" pitchFamily="18" charset="0"/>
              </a:rPr>
              <a:t>ИССЛЕДОВАНИЯ</a:t>
            </a:r>
            <a:endParaRPr lang="en-US" altLang="ru-RU" b="1" dirty="0">
              <a:solidFill>
                <a:srgbClr val="002060"/>
              </a:solidFill>
            </a:endParaRPr>
          </a:p>
        </p:txBody>
      </p:sp>
    </p:spTree>
    <p:extLst>
      <p:ext uri="{BB962C8B-B14F-4D97-AF65-F5344CB8AC3E}">
        <p14:creationId xmlns:p14="http://schemas.microsoft.com/office/powerpoint/2010/main" val="2016425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3. </a:t>
            </a:r>
            <a:r>
              <a:rPr lang="ru-RU" sz="2400" b="1" dirty="0">
                <a:solidFill>
                  <a:srgbClr val="7030A0"/>
                </a:solidFill>
              </a:rPr>
              <a:t>математика и информационные технологии</a:t>
            </a: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ИНФОРМАЦИОННЫЕ ТЕХНОЛОГИИ</a:t>
            </a:r>
            <a:endParaRPr lang="ru-RU" sz="2400" b="1" dirty="0">
              <a:solidFill>
                <a:srgbClr val="7030A0"/>
              </a:solidFill>
            </a:endParaRPr>
          </a:p>
        </p:txBody>
      </p:sp>
      <p:sp>
        <p:nvSpPr>
          <p:cNvPr id="8" name="Заголовок 3"/>
          <p:cNvSpPr txBox="1">
            <a:spLocks/>
          </p:cNvSpPr>
          <p:nvPr/>
        </p:nvSpPr>
        <p:spPr>
          <a:xfrm>
            <a:off x="398339" y="2057809"/>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14935" y="2057809"/>
            <a:ext cx="11624603" cy="470611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   </a:t>
            </a:r>
            <a:r>
              <a:rPr lang="ru-RU" sz="2400" b="1" cap="none" dirty="0" smtClean="0">
                <a:solidFill>
                  <a:prstClr val="black"/>
                </a:solidFill>
              </a:rPr>
              <a:t>Электронное приложение «Опыты в школе»</a:t>
            </a:r>
          </a:p>
          <a:p>
            <a:pPr>
              <a:defRPr/>
            </a:pPr>
            <a:endParaRPr lang="ru-RU" sz="2400" b="1" cap="none" dirty="0" smtClean="0">
              <a:solidFill>
                <a:prstClr val="black"/>
              </a:solidFill>
            </a:endParaRPr>
          </a:p>
          <a:p>
            <a:pPr>
              <a:defRPr/>
            </a:pPr>
            <a:r>
              <a:rPr lang="en-US" sz="2400" b="1" dirty="0" smtClean="0">
                <a:solidFill>
                  <a:srgbClr val="FF0000"/>
                </a:solidFill>
              </a:rPr>
              <a:t>II </a:t>
            </a:r>
            <a:r>
              <a:rPr lang="ru-RU" sz="2400" b="1" cap="none" dirty="0" smtClean="0">
                <a:solidFill>
                  <a:srgbClr val="FF0000"/>
                </a:solidFill>
              </a:rPr>
              <a:t>Место</a:t>
            </a:r>
          </a:p>
          <a:p>
            <a:pPr>
              <a:defRPr/>
            </a:pPr>
            <a:r>
              <a:rPr lang="ru-RU" sz="2400" b="1" cap="none" dirty="0" smtClean="0">
                <a:solidFill>
                  <a:prstClr val="black"/>
                </a:solidFill>
              </a:rPr>
              <a:t>Моделирование поведения сообщества муравьев для решения задачи доставки ресурсов</a:t>
            </a:r>
          </a:p>
          <a:p>
            <a:pPr>
              <a:defRPr/>
            </a:pPr>
            <a:endParaRPr lang="ru-RU" sz="2400" b="1" cap="none" dirty="0" smtClean="0">
              <a:solidFill>
                <a:srgbClr val="FF0000"/>
              </a:solidFill>
            </a:endParaRPr>
          </a:p>
          <a:p>
            <a:pPr>
              <a:defRPr/>
            </a:pPr>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prstClr val="black"/>
                </a:solidFill>
              </a:rPr>
              <a:t>Программная реализация интерактивной карты мониторинга </a:t>
            </a:r>
            <a:r>
              <a:rPr lang="ru-RU" sz="2400" b="1" cap="none" dirty="0" err="1" smtClean="0">
                <a:solidFill>
                  <a:prstClr val="black"/>
                </a:solidFill>
              </a:rPr>
              <a:t>недревесных</a:t>
            </a:r>
            <a:r>
              <a:rPr lang="ru-RU" sz="2400" b="1" cap="none" dirty="0" smtClean="0">
                <a:solidFill>
                  <a:prstClr val="black"/>
                </a:solidFill>
              </a:rPr>
              <a:t> ресурсов лесостепной зоны</a:t>
            </a:r>
          </a:p>
          <a:p>
            <a:pPr>
              <a:defRPr/>
            </a:pPr>
            <a:endParaRPr lang="ru-RU" sz="2400" b="1" cap="none" dirty="0" smtClean="0">
              <a:solidFill>
                <a:prstClr val="black"/>
              </a:solidFill>
            </a:endParaRPr>
          </a:p>
          <a:p>
            <a:pPr algn="r">
              <a:defRPr/>
            </a:pPr>
            <a:r>
              <a:rPr lang="ru-RU" sz="2400" b="1" cap="none" dirty="0" smtClean="0">
                <a:solidFill>
                  <a:srgbClr val="FF0000"/>
                </a:solidFill>
              </a:rPr>
              <a:t>ЮНИОР</a:t>
            </a:r>
          </a:p>
          <a:p>
            <a:pPr algn="r">
              <a:defRPr/>
            </a:pPr>
            <a:r>
              <a:rPr lang="ru-RU" sz="2400" b="1" cap="none" dirty="0" smtClean="0">
                <a:solidFill>
                  <a:prstClr val="black"/>
                </a:solidFill>
              </a:rPr>
              <a:t>Создание математического тренажера в среде программирования </a:t>
            </a:r>
            <a:r>
              <a:rPr lang="en-US" sz="2400" b="1" cap="none" dirty="0" smtClean="0">
                <a:solidFill>
                  <a:prstClr val="black"/>
                </a:solidFill>
              </a:rPr>
              <a:t>PASCALABC.NET</a:t>
            </a:r>
            <a:r>
              <a:rPr lang="ru-RU" sz="2400" b="1" cap="none" dirty="0" smtClean="0">
                <a:solidFill>
                  <a:prstClr val="black"/>
                </a:solidFill>
              </a:rPr>
              <a:t>  </a:t>
            </a:r>
            <a:endParaRPr lang="ru-RU" sz="2400" b="1" dirty="0">
              <a:solidFill>
                <a:prstClr val="black"/>
              </a:solidFill>
            </a:endParaRPr>
          </a:p>
        </p:txBody>
      </p:sp>
      <p:sp>
        <p:nvSpPr>
          <p:cNvPr id="10" name="Заголовок 1"/>
          <p:cNvSpPr txBox="1">
            <a:spLocks/>
          </p:cNvSpPr>
          <p:nvPr/>
        </p:nvSpPr>
        <p:spPr>
          <a:xfrm>
            <a:off x="398339" y="601540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7030A0"/>
                </a:solidFill>
              </a:rPr>
              <a:t>2016</a:t>
            </a:r>
            <a:endParaRPr lang="ru-RU" sz="4000" b="1" dirty="0">
              <a:solidFill>
                <a:srgbClr val="7030A0"/>
              </a:solidFill>
            </a:endParaRPr>
          </a:p>
        </p:txBody>
      </p:sp>
    </p:spTree>
    <p:extLst>
      <p:ext uri="{BB962C8B-B14F-4D97-AF65-F5344CB8AC3E}">
        <p14:creationId xmlns:p14="http://schemas.microsoft.com/office/powerpoint/2010/main" val="2225392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78000">
              <a:schemeClr val="bg2">
                <a:tint val="97000"/>
                <a:hueMod val="162000"/>
                <a:satMod val="200000"/>
                <a:lumMod val="124000"/>
              </a:schemeClr>
            </a:gs>
            <a:gs pos="88000">
              <a:schemeClr val="bg2">
                <a:shade val="96000"/>
                <a:hueMod val="88000"/>
                <a:satMod val="220000"/>
                <a:lumMod val="82000"/>
              </a:schemeClr>
            </a:gs>
          </a:gsLst>
          <a:lin ang="60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ИСТОРИЯ, ИСТОРИЧЕСКОЕ КРАЕВЕДЕНИЕ</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Страницы прошлого. Первая мировая война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Просветительская деятельность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И.Д.Якушкина</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в Тюменском крае</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Белые пятна в истории моей семьи</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Блокадный след в истории села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Ембаево</a:t>
            </a: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По обе стороны войны…</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Появление электричества в Тобольске</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2014</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298861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smtClean="0">
                <a:solidFill>
                  <a:srgbClr val="7030A0"/>
                </a:solidFill>
              </a:rPr>
              <a:t>ИСТОРИЯ, ИСТОРИЧЕСКОЕ КРАЕВЕДЕНИЕ</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2400" b="1" dirty="0">
              <a:solidFill>
                <a:srgbClr val="7030A0"/>
              </a:solidFill>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rgbClr val="FF0000"/>
                </a:solidFill>
              </a:rPr>
              <a:t>I </a:t>
            </a:r>
            <a:r>
              <a:rPr lang="ru-RU" sz="2400" b="1" cap="none" dirty="0" smtClean="0">
                <a:solidFill>
                  <a:srgbClr val="FF0000"/>
                </a:solidFill>
              </a:rPr>
              <a:t>Место   </a:t>
            </a:r>
            <a:r>
              <a:rPr lang="ru-RU" sz="2400" b="1" cap="none" dirty="0" smtClean="0">
                <a:solidFill>
                  <a:schemeClr val="bg1"/>
                </a:solidFill>
              </a:rPr>
              <a:t>Деревянные гостиные дворы </a:t>
            </a:r>
            <a:r>
              <a:rPr lang="en-US" sz="2400" b="1" cap="none" dirty="0" smtClean="0">
                <a:solidFill>
                  <a:schemeClr val="bg1"/>
                </a:solidFill>
              </a:rPr>
              <a:t>XVII</a:t>
            </a:r>
            <a:r>
              <a:rPr lang="ru-RU" sz="2400" b="1" cap="none" dirty="0" smtClean="0">
                <a:solidFill>
                  <a:schemeClr val="bg1"/>
                </a:solidFill>
              </a:rPr>
              <a:t> –</a:t>
            </a:r>
            <a:r>
              <a:rPr lang="en-US" sz="2400" b="1" cap="none" dirty="0" smtClean="0">
                <a:solidFill>
                  <a:schemeClr val="bg1"/>
                </a:solidFill>
              </a:rPr>
              <a:t> XIX</a:t>
            </a:r>
            <a:r>
              <a:rPr lang="ru-RU" sz="2400" b="1" cap="none" dirty="0" smtClean="0">
                <a:solidFill>
                  <a:schemeClr val="bg1"/>
                </a:solidFill>
              </a:rPr>
              <a:t> веков (на примере г. Тобольска)</a:t>
            </a:r>
          </a:p>
          <a:p>
            <a:endParaRPr lang="ru-RU" sz="2400" b="1" cap="none" dirty="0" smtClean="0">
              <a:solidFill>
                <a:schemeClr val="bg1"/>
              </a:solidFill>
            </a:endParaRPr>
          </a:p>
          <a:p>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schemeClr val="bg1"/>
                </a:solidFill>
              </a:rPr>
              <a:t>365 СД: установление и увековечение имен</a:t>
            </a:r>
          </a:p>
          <a:p>
            <a:endParaRPr lang="ru-RU" sz="2400" b="1" cap="none" dirty="0" smtClean="0">
              <a:solidFill>
                <a:schemeClr val="bg1"/>
              </a:solidFill>
            </a:endParaRPr>
          </a:p>
          <a:p>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schemeClr val="bg1"/>
                </a:solidFill>
              </a:rPr>
              <a:t>Работа со списком «Неизвестные солдаты» с целью распределения их по сельским администрациям </a:t>
            </a:r>
            <a:r>
              <a:rPr lang="ru-RU" sz="2400" b="1" cap="none" dirty="0" err="1" smtClean="0">
                <a:solidFill>
                  <a:schemeClr val="bg1"/>
                </a:solidFill>
              </a:rPr>
              <a:t>Викуловского</a:t>
            </a:r>
            <a:r>
              <a:rPr lang="ru-RU" sz="2400" b="1" cap="none" dirty="0" smtClean="0">
                <a:solidFill>
                  <a:schemeClr val="bg1"/>
                </a:solidFill>
              </a:rPr>
              <a:t> района, Тюменской области</a:t>
            </a:r>
          </a:p>
          <a:p>
            <a:pPr algn="r"/>
            <a:r>
              <a:rPr lang="ru-RU" sz="2400" b="1" cap="none" dirty="0" smtClean="0">
                <a:solidFill>
                  <a:srgbClr val="FF0000"/>
                </a:solidFill>
              </a:rPr>
              <a:t>ЮНИОР</a:t>
            </a:r>
          </a:p>
          <a:p>
            <a:pPr algn="r"/>
            <a:r>
              <a:rPr lang="ru-RU" sz="2000" b="1" cap="none" dirty="0" smtClean="0">
                <a:solidFill>
                  <a:schemeClr val="bg1"/>
                </a:solidFill>
              </a:rPr>
              <a:t>История здравоохранения </a:t>
            </a:r>
            <a:r>
              <a:rPr lang="ru-RU" sz="2000" b="1" cap="none" dirty="0" err="1" smtClean="0">
                <a:solidFill>
                  <a:schemeClr val="bg1"/>
                </a:solidFill>
              </a:rPr>
              <a:t>Аромашевского</a:t>
            </a:r>
            <a:r>
              <a:rPr lang="ru-RU" sz="2000" b="1" cap="none" dirty="0" smtClean="0">
                <a:solidFill>
                  <a:schemeClr val="bg1"/>
                </a:solidFill>
              </a:rPr>
              <a:t> района</a:t>
            </a:r>
          </a:p>
          <a:p>
            <a:pPr algn="r"/>
            <a:r>
              <a:rPr lang="ru-RU" sz="2000" b="1" cap="none" dirty="0" smtClean="0">
                <a:solidFill>
                  <a:schemeClr val="bg1"/>
                </a:solidFill>
              </a:rPr>
              <a:t>Деревня, которой нет на карте Тюменской области</a:t>
            </a:r>
          </a:p>
          <a:p>
            <a:pPr algn="r"/>
            <a:r>
              <a:rPr lang="ru-RU" sz="2000" b="1" cap="none" dirty="0" err="1" smtClean="0">
                <a:solidFill>
                  <a:schemeClr val="bg1"/>
                </a:solidFill>
              </a:rPr>
              <a:t>Новоандреевская</a:t>
            </a:r>
            <a:r>
              <a:rPr lang="ru-RU" sz="2000" b="1" cap="none" dirty="0" smtClean="0">
                <a:solidFill>
                  <a:schemeClr val="bg1"/>
                </a:solidFill>
              </a:rPr>
              <a:t> школа в годы Великой Отечественной войны 1941-1945 годов</a:t>
            </a:r>
            <a:endParaRPr lang="ru-RU" sz="2000" b="1" dirty="0">
              <a:solidFill>
                <a:schemeClr val="bg1"/>
              </a:solidFill>
            </a:endParaRPr>
          </a:p>
        </p:txBody>
      </p:sp>
      <p:sp>
        <p:nvSpPr>
          <p:cNvPr id="10" name="Заголовок 1"/>
          <p:cNvSpPr txBox="1">
            <a:spLocks/>
          </p:cNvSpPr>
          <p:nvPr/>
        </p:nvSpPr>
        <p:spPr>
          <a:xfrm>
            <a:off x="388204" y="6193521"/>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4000" b="1" dirty="0" smtClean="0">
                <a:solidFill>
                  <a:srgbClr val="7030A0"/>
                </a:solidFill>
              </a:rPr>
              <a:t>2015</a:t>
            </a:r>
            <a:endParaRPr lang="ru-RU" sz="4000" b="1" dirty="0">
              <a:solidFill>
                <a:srgbClr val="7030A0"/>
              </a:solidFill>
            </a:endParaRPr>
          </a:p>
        </p:txBody>
      </p:sp>
    </p:spTree>
    <p:extLst>
      <p:ext uri="{BB962C8B-B14F-4D97-AF65-F5344CB8AC3E}">
        <p14:creationId xmlns:p14="http://schemas.microsoft.com/office/powerpoint/2010/main" val="3251825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smtClean="0">
                <a:solidFill>
                  <a:srgbClr val="7030A0"/>
                </a:solidFill>
              </a:rPr>
              <a:t>ПСИХОЛОГИЯ</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2400" b="1" dirty="0">
              <a:solidFill>
                <a:srgbClr val="7030A0"/>
              </a:solidFill>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rgbClr val="FF0000"/>
                </a:solidFill>
              </a:rPr>
              <a:t>I </a:t>
            </a:r>
            <a:r>
              <a:rPr lang="ru-RU" sz="2400" b="1" cap="none" dirty="0" smtClean="0">
                <a:solidFill>
                  <a:srgbClr val="FF0000"/>
                </a:solidFill>
              </a:rPr>
              <a:t>Место   </a:t>
            </a:r>
            <a:r>
              <a:rPr lang="ru-RU" sz="2400" b="1" cap="none" dirty="0" smtClean="0">
                <a:solidFill>
                  <a:schemeClr val="bg1"/>
                </a:solidFill>
              </a:rPr>
              <a:t>Формирование у школьников навыков оценки достоверности Интернет-информации</a:t>
            </a:r>
          </a:p>
          <a:p>
            <a:endParaRPr lang="ru-RU" sz="2400" b="1" cap="none" dirty="0" smtClean="0">
              <a:solidFill>
                <a:schemeClr val="bg1"/>
              </a:solidFill>
            </a:endParaRPr>
          </a:p>
          <a:p>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schemeClr val="bg1"/>
                </a:solidFill>
              </a:rPr>
              <a:t>Влияние дзюдо на инстинктивное поведение спортсмена</a:t>
            </a:r>
          </a:p>
          <a:p>
            <a:endParaRPr lang="ru-RU" sz="2400" b="1" cap="none" dirty="0" smtClean="0">
              <a:solidFill>
                <a:schemeClr val="bg1"/>
              </a:solidFill>
            </a:endParaRPr>
          </a:p>
          <a:p>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schemeClr val="bg1"/>
                </a:solidFill>
              </a:rPr>
              <a:t>Особенности проявления эмоциональной ригидности у детей младшего школьного возраста с низкой привычной двигательной активностью</a:t>
            </a:r>
          </a:p>
          <a:p>
            <a:pPr algn="r"/>
            <a:r>
              <a:rPr lang="ru-RU" sz="2400" b="1" cap="none" dirty="0" smtClean="0">
                <a:solidFill>
                  <a:srgbClr val="FF0000"/>
                </a:solidFill>
              </a:rPr>
              <a:t>ЮНИОР</a:t>
            </a:r>
          </a:p>
          <a:p>
            <a:pPr algn="r"/>
            <a:r>
              <a:rPr lang="ru-RU" sz="2400" b="1" cap="none" dirty="0" smtClean="0">
                <a:solidFill>
                  <a:schemeClr val="bg1"/>
                </a:solidFill>
              </a:rPr>
              <a:t>Особенности </a:t>
            </a:r>
            <a:r>
              <a:rPr lang="ru-RU" sz="2400" b="1" cap="none" dirty="0" err="1" smtClean="0">
                <a:solidFill>
                  <a:schemeClr val="bg1"/>
                </a:solidFill>
              </a:rPr>
              <a:t>дерматоглифов</a:t>
            </a:r>
            <a:r>
              <a:rPr lang="ru-RU" sz="2400" b="1" cap="none" dirty="0" smtClean="0">
                <a:solidFill>
                  <a:schemeClr val="bg1"/>
                </a:solidFill>
              </a:rPr>
              <a:t> у людей с разными типами темперамента</a:t>
            </a:r>
            <a:endParaRPr lang="ru-RU" sz="2400" b="1" dirty="0">
              <a:solidFill>
                <a:schemeClr val="bg1"/>
              </a:solidFill>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4000" b="1" dirty="0" smtClean="0">
                <a:solidFill>
                  <a:srgbClr val="002060"/>
                </a:solidFill>
              </a:rPr>
              <a:t>2014</a:t>
            </a:r>
            <a:endParaRPr lang="ru-RU" sz="4000" b="1" dirty="0">
              <a:solidFill>
                <a:srgbClr val="002060"/>
              </a:solidFill>
            </a:endParaRPr>
          </a:p>
        </p:txBody>
      </p:sp>
    </p:spTree>
    <p:extLst>
      <p:ext uri="{BB962C8B-B14F-4D97-AF65-F5344CB8AC3E}">
        <p14:creationId xmlns:p14="http://schemas.microsoft.com/office/powerpoint/2010/main" val="869926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литературоведение</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Стилистические особенности перевода финала романа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О.Уайльда</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«Портрет Дориана Грея»</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Мотив духовного взросления в контексте концепции гуманизма Аркадия и Бориса Стругацких (на материале повести «Обитаемый остров»)</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Имя и время в поэзии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О.Мандельштама</a:t>
            </a: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Трансформация образа змея в современной детской литературе</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40418" y="6025660"/>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2014</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595040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литературоведение</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Мотив дома в русской литературе и в художественном мире рассказа Л.С. Петрушевской «Маленькая девочка из «Метрополя»</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Типологические черты рыцарского романа в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фэнтези</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А.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Сапковского</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«Сага о Ведьмаке»</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Художественные функции приема зеркальности в рассказе В. Набокова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Пильграм</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Концепт «дети» в рассказах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М.Шолохова</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«Судьба человека» и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А.Малышева</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«Эвакуация»</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998516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литературоведение</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   </a:t>
            </a:r>
            <a:r>
              <a:rPr lang="ru-RU" sz="2400" b="1" cap="none" dirty="0" smtClean="0">
                <a:solidFill>
                  <a:prstClr val="black"/>
                </a:solidFill>
              </a:rPr>
              <a:t>Символика цвета в цикле рассказов Татьяны Никитичны Толстой «На золотом крыльце сидели…»</a:t>
            </a:r>
          </a:p>
          <a:p>
            <a:pPr>
              <a:defRPr/>
            </a:pPr>
            <a:endParaRPr lang="ru-RU" sz="2400" b="1" cap="none" dirty="0" smtClean="0">
              <a:solidFill>
                <a:prstClr val="black"/>
              </a:solidFill>
            </a:endParaRPr>
          </a:p>
          <a:p>
            <a:pPr>
              <a:defRPr/>
            </a:pPr>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prstClr val="black"/>
                </a:solidFill>
              </a:rPr>
              <a:t>Мотив игры в романе В.В. Набокова «Защита Лужина»</a:t>
            </a:r>
          </a:p>
          <a:p>
            <a:pPr>
              <a:defRPr/>
            </a:pPr>
            <a:endParaRPr lang="ru-RU" sz="2400" b="1" cap="none" dirty="0" smtClean="0">
              <a:solidFill>
                <a:prstClr val="black"/>
              </a:solidFill>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002060"/>
                </a:solidFill>
              </a:rPr>
              <a:t>2016</a:t>
            </a:r>
            <a:endParaRPr lang="ru-RU" sz="4000" b="1" dirty="0">
              <a:solidFill>
                <a:srgbClr val="002060"/>
              </a:solidFill>
            </a:endParaRPr>
          </a:p>
        </p:txBody>
      </p:sp>
    </p:spTree>
    <p:extLst>
      <p:ext uri="{BB962C8B-B14F-4D97-AF65-F5344CB8AC3E}">
        <p14:creationId xmlns:p14="http://schemas.microsoft.com/office/powerpoint/2010/main" val="1421965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smtClean="0">
                <a:solidFill>
                  <a:srgbClr val="7030A0"/>
                </a:solidFill>
              </a:rPr>
              <a:t>ЯЗЫКОЗНАНИЕ. РУССКИЙ ЯЗЫК</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2400" b="1" dirty="0">
              <a:solidFill>
                <a:srgbClr val="7030A0"/>
              </a:solidFill>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rgbClr val="FF0000"/>
                </a:solidFill>
              </a:rPr>
              <a:t>I </a:t>
            </a:r>
            <a:r>
              <a:rPr lang="ru-RU" sz="2400" b="1" cap="none" dirty="0" smtClean="0">
                <a:solidFill>
                  <a:srgbClr val="FF0000"/>
                </a:solidFill>
              </a:rPr>
              <a:t>Место   </a:t>
            </a:r>
            <a:r>
              <a:rPr lang="ru-RU" sz="2400" b="1" cap="none" dirty="0" smtClean="0">
                <a:solidFill>
                  <a:schemeClr val="bg1"/>
                </a:solidFill>
              </a:rPr>
              <a:t>Портрет </a:t>
            </a:r>
            <a:r>
              <a:rPr lang="ru-RU" sz="2400" b="1" cap="none" dirty="0" err="1" smtClean="0">
                <a:solidFill>
                  <a:schemeClr val="bg1"/>
                </a:solidFill>
              </a:rPr>
              <a:t>лингвокультурного</a:t>
            </a:r>
            <a:r>
              <a:rPr lang="ru-RU" sz="2400" b="1" cap="none" dirty="0" smtClean="0">
                <a:solidFill>
                  <a:schemeClr val="bg1"/>
                </a:solidFill>
              </a:rPr>
              <a:t> типажа «учитель» как героя анекдота</a:t>
            </a:r>
          </a:p>
          <a:p>
            <a:endParaRPr lang="ru-RU" sz="2400" b="1" cap="none" dirty="0" smtClean="0">
              <a:solidFill>
                <a:schemeClr val="bg1"/>
              </a:solidFill>
            </a:endParaRPr>
          </a:p>
          <a:p>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schemeClr val="bg1"/>
                </a:solidFill>
              </a:rPr>
              <a:t>Экспансия англицизмов в речь современных подростков через русские песни</a:t>
            </a:r>
          </a:p>
          <a:p>
            <a:endParaRPr lang="ru-RU" sz="2400" b="1" cap="none" dirty="0" smtClean="0">
              <a:solidFill>
                <a:schemeClr val="bg1"/>
              </a:solidFill>
            </a:endParaRPr>
          </a:p>
          <a:p>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schemeClr val="bg1"/>
                </a:solidFill>
              </a:rPr>
              <a:t>Лингвистический анализ олимпийского слогана</a:t>
            </a:r>
          </a:p>
          <a:p>
            <a:pPr algn="r"/>
            <a:r>
              <a:rPr lang="ru-RU" sz="2400" b="1" cap="none" dirty="0" smtClean="0"/>
              <a:t>ЮНИОР</a:t>
            </a:r>
          </a:p>
          <a:p>
            <a:pPr algn="r"/>
            <a:r>
              <a:rPr lang="ru-RU" sz="2400" b="1" cap="none" dirty="0" smtClean="0">
                <a:solidFill>
                  <a:schemeClr val="bg1"/>
                </a:solidFill>
              </a:rPr>
              <a:t>Превосходная степень прилагательных как источник речевой экспрессии в олимпийском биатлонном дискурсе (на материале репортажей о соревнованиях по биатлону)</a:t>
            </a:r>
            <a:endParaRPr lang="ru-RU" sz="2400" b="1" dirty="0">
              <a:solidFill>
                <a:schemeClr val="bg1"/>
              </a:solidFill>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4000" b="1" dirty="0" smtClean="0">
                <a:solidFill>
                  <a:srgbClr val="002060"/>
                </a:solidFill>
              </a:rPr>
              <a:t>2014</a:t>
            </a:r>
            <a:endParaRPr lang="ru-RU" sz="4000" b="1" dirty="0">
              <a:solidFill>
                <a:srgbClr val="002060"/>
              </a:solidFill>
            </a:endParaRPr>
          </a:p>
        </p:txBody>
      </p:sp>
    </p:spTree>
    <p:extLst>
      <p:ext uri="{BB962C8B-B14F-4D97-AF65-F5344CB8AC3E}">
        <p14:creationId xmlns:p14="http://schemas.microsoft.com/office/powerpoint/2010/main" val="973126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ЯЗЫКОЗНАНИЕ. РУССКИЙ ЯЗЫК</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40" y="2137015"/>
            <a:ext cx="8335758" cy="4158277"/>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Репрезентация концепта «война» в повести К.Д. Воробьева «Крик»</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Психолингвистический </a:t>
            </a:r>
            <a:r>
              <a:rPr kumimoji="0" lang="ru-RU" sz="2400" b="1" i="0" u="none" strike="noStrike" kern="1200" cap="none" spc="0" normalizeH="0" baseline="0" noProof="0" dirty="0">
                <a:ln w="3175" cmpd="sng">
                  <a:noFill/>
                </a:ln>
                <a:solidFill>
                  <a:prstClr val="black"/>
                </a:solidFill>
                <a:effectLst/>
                <a:uLnTx/>
                <a:uFillTx/>
                <a:latin typeface="Century Gothic" panose="020B0502020202020204"/>
                <a:ea typeface="+mj-ea"/>
                <a:cs typeface="+mj-cs"/>
              </a:rPr>
              <a:t>анализ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граффити</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Проект страниц учебника русского языка в 4 классе</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Языковые средства формирования образа врага в газетной публицистике 1941-1945 гг. (на примере газет Тюменской области «Красное знамя», «Тюменская правда»)</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10356904" y="5779638"/>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pic>
        <p:nvPicPr>
          <p:cNvPr id="10242" name="Picture 2" descr="http://www.is74.ru/upload/iblock/ee4/ee4f19b21666a7d7ebe9b61da77ee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993" y="2150435"/>
            <a:ext cx="2888906" cy="216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699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ЯЗЫКОЗНАНИЕ. РУССКИЙ ЯЗЫК</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98340" y="2137015"/>
            <a:ext cx="8335758"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   </a:t>
            </a:r>
            <a:r>
              <a:rPr lang="ru-RU" sz="2400" b="1" cap="none" dirty="0" smtClean="0">
                <a:solidFill>
                  <a:prstClr val="black"/>
                </a:solidFill>
              </a:rPr>
              <a:t>Словообразование неофициальных топонимов города Ишима</a:t>
            </a:r>
          </a:p>
          <a:p>
            <a:pPr>
              <a:defRPr/>
            </a:pPr>
            <a:endParaRPr lang="ru-RU" sz="2400" b="1" cap="none" dirty="0" smtClean="0">
              <a:solidFill>
                <a:prstClr val="black"/>
              </a:solidFill>
            </a:endParaRPr>
          </a:p>
          <a:p>
            <a:pPr>
              <a:defRPr/>
            </a:pPr>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prstClr val="black"/>
                </a:solidFill>
              </a:rPr>
              <a:t>Происхождение названий населенных пунктов </a:t>
            </a:r>
            <a:r>
              <a:rPr lang="ru-RU" sz="2400" b="1" cap="none" dirty="0" err="1" smtClean="0">
                <a:solidFill>
                  <a:prstClr val="black"/>
                </a:solidFill>
              </a:rPr>
              <a:t>Упоровского</a:t>
            </a:r>
            <a:r>
              <a:rPr lang="ru-RU" sz="2400" b="1" cap="none" dirty="0" smtClean="0">
                <a:solidFill>
                  <a:prstClr val="black"/>
                </a:solidFill>
              </a:rPr>
              <a:t> района</a:t>
            </a:r>
          </a:p>
          <a:p>
            <a:pPr>
              <a:defRPr/>
            </a:pPr>
            <a:endParaRPr lang="ru-RU" sz="2400" b="1" cap="none" dirty="0" smtClean="0">
              <a:solidFill>
                <a:prstClr val="black"/>
              </a:solidFill>
            </a:endParaRPr>
          </a:p>
          <a:p>
            <a:pPr algn="r">
              <a:defRPr/>
            </a:pPr>
            <a:r>
              <a:rPr lang="ru-RU" sz="2400" b="1" cap="none" dirty="0" smtClean="0">
                <a:solidFill>
                  <a:srgbClr val="FF0000"/>
                </a:solidFill>
              </a:rPr>
              <a:t>ЮНИОР</a:t>
            </a:r>
          </a:p>
          <a:p>
            <a:pPr algn="r">
              <a:defRPr/>
            </a:pPr>
            <a:r>
              <a:rPr lang="ru-RU" sz="2400" b="1" cap="none" dirty="0" smtClean="0">
                <a:solidFill>
                  <a:prstClr val="black"/>
                </a:solidFill>
              </a:rPr>
              <a:t>Энциклопедия слова «погоны»</a:t>
            </a:r>
            <a:endParaRPr lang="ru-RU" sz="2400" b="1" dirty="0">
              <a:solidFill>
                <a:prstClr val="black"/>
              </a:solidFill>
            </a:endParaRPr>
          </a:p>
        </p:txBody>
      </p:sp>
      <p:sp>
        <p:nvSpPr>
          <p:cNvPr id="10" name="Заголовок 1"/>
          <p:cNvSpPr txBox="1">
            <a:spLocks/>
          </p:cNvSpPr>
          <p:nvPr/>
        </p:nvSpPr>
        <p:spPr>
          <a:xfrm>
            <a:off x="10356904" y="5779638"/>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002060"/>
                </a:solidFill>
              </a:rPr>
              <a:t>2016</a:t>
            </a:r>
            <a:endParaRPr lang="ru-RU" sz="4000" b="1" dirty="0">
              <a:solidFill>
                <a:srgbClr val="002060"/>
              </a:solidFill>
            </a:endParaRPr>
          </a:p>
        </p:txBody>
      </p:sp>
      <p:pic>
        <p:nvPicPr>
          <p:cNvPr id="10242" name="Picture 2" descr="http://www.is74.ru/upload/iblock/ee4/ee4f19b21666a7d7ebe9b61da77ee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993" y="2150435"/>
            <a:ext cx="2888906" cy="216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7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11547" y="240133"/>
            <a:ext cx="8229600" cy="114300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2800" b="1" dirty="0" smtClean="0">
                <a:solidFill>
                  <a:srgbClr val="990033"/>
                </a:solidFill>
              </a:rPr>
              <a:t>ТЕМА ИССЛЕДОВАНИЯ</a:t>
            </a:r>
            <a:endParaRPr lang="ru-RU" altLang="ru-RU" sz="2800" b="1" dirty="0">
              <a:solidFill>
                <a:srgbClr val="990033"/>
              </a:solidFill>
            </a:endParaRPr>
          </a:p>
        </p:txBody>
      </p:sp>
      <p:sp>
        <p:nvSpPr>
          <p:cNvPr id="3" name="Rectangle 3"/>
          <p:cNvSpPr txBox="1">
            <a:spLocks noChangeArrowheads="1"/>
          </p:cNvSpPr>
          <p:nvPr/>
        </p:nvSpPr>
        <p:spPr>
          <a:xfrm>
            <a:off x="4012720" y="967596"/>
            <a:ext cx="7467600" cy="47244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buFontTx/>
              <a:buNone/>
            </a:pPr>
            <a:r>
              <a:rPr lang="ru-RU" altLang="ru-RU" sz="2400" b="1" dirty="0" smtClean="0">
                <a:solidFill>
                  <a:srgbClr val="990033"/>
                </a:solidFill>
              </a:rPr>
              <a:t>В самом первом приближении тема исследования формулируется в его начале.</a:t>
            </a:r>
            <a:r>
              <a:rPr lang="ru-RU" altLang="ru-RU" b="1" dirty="0" smtClean="0">
                <a:solidFill>
                  <a:srgbClr val="990033"/>
                </a:solidFill>
              </a:rPr>
              <a:t> </a:t>
            </a:r>
          </a:p>
          <a:p>
            <a:pPr algn="ctr">
              <a:buFontTx/>
              <a:buNone/>
            </a:pPr>
            <a:endParaRPr lang="ru-RU" altLang="ru-RU" b="1" dirty="0" smtClean="0">
              <a:solidFill>
                <a:srgbClr val="990033"/>
              </a:solidFill>
            </a:endParaRPr>
          </a:p>
          <a:p>
            <a:pPr algn="ctr">
              <a:buFontTx/>
              <a:buNone/>
            </a:pPr>
            <a:r>
              <a:rPr lang="ru-RU" altLang="ru-RU" sz="2400" b="1" dirty="0" smtClean="0">
                <a:solidFill>
                  <a:srgbClr val="990033"/>
                </a:solidFill>
              </a:rPr>
              <a:t>Но завершенный вид она приобретает, как правило, когда сформулирован </a:t>
            </a:r>
            <a:r>
              <a:rPr lang="ru-RU" altLang="ru-RU" sz="2400" b="1" i="1" dirty="0" smtClean="0">
                <a:solidFill>
                  <a:srgbClr val="990033"/>
                </a:solidFill>
              </a:rPr>
              <a:t>предмет</a:t>
            </a:r>
            <a:r>
              <a:rPr lang="ru-RU" altLang="ru-RU" sz="2400" b="1" dirty="0" smtClean="0">
                <a:solidFill>
                  <a:srgbClr val="990033"/>
                </a:solidFill>
              </a:rPr>
              <a:t> исследования – ведь в подавляющем большинстве случаев тема исследования и указывает на предмет исследования,</a:t>
            </a:r>
            <a:br>
              <a:rPr lang="ru-RU" altLang="ru-RU" sz="2400" b="1" dirty="0" smtClean="0">
                <a:solidFill>
                  <a:srgbClr val="990033"/>
                </a:solidFill>
              </a:rPr>
            </a:br>
            <a:r>
              <a:rPr lang="ru-RU" altLang="ru-RU" sz="2400" b="1" dirty="0" smtClean="0">
                <a:solidFill>
                  <a:srgbClr val="990033"/>
                </a:solidFill>
              </a:rPr>
              <a:t>а ключевое слово или словосочетание в теме исследования указывает, чаще всего, на его </a:t>
            </a:r>
            <a:r>
              <a:rPr lang="ru-RU" altLang="ru-RU" sz="2400" b="1" i="1" dirty="0" smtClean="0">
                <a:solidFill>
                  <a:srgbClr val="990033"/>
                </a:solidFill>
              </a:rPr>
              <a:t>объект</a:t>
            </a:r>
            <a:r>
              <a:rPr lang="ru-RU" altLang="ru-RU" sz="2400" b="1" dirty="0" smtClean="0">
                <a:solidFill>
                  <a:srgbClr val="990033"/>
                </a:solidFill>
              </a:rPr>
              <a:t>.</a:t>
            </a:r>
            <a:endParaRPr lang="ru-RU" altLang="ru-RU" sz="2400" b="1" dirty="0">
              <a:solidFill>
                <a:srgbClr val="990033"/>
              </a:solidFill>
            </a:endParaRPr>
          </a:p>
        </p:txBody>
      </p:sp>
    </p:spTree>
    <p:extLst>
      <p:ext uri="{BB962C8B-B14F-4D97-AF65-F5344CB8AC3E}">
        <p14:creationId xmlns:p14="http://schemas.microsoft.com/office/powerpoint/2010/main" val="1369060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64000">
              <a:schemeClr val="bg2">
                <a:tint val="97000"/>
                <a:hueMod val="162000"/>
                <a:satMod val="200000"/>
                <a:lumMod val="124000"/>
              </a:schemeClr>
            </a:gs>
            <a:gs pos="91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ЯЗЫКОЗНАНИЕ. ИНОСТРАННЫЕ ЯЗЫКИ</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Электронный путеводитель по Баварии</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Сопоставительный анализ наименований военной техники Германии и России периода Первой Мировой войны</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Употребление лексем со значением цвета в сказках Оскара Уайльда «</a:t>
            </a:r>
            <a:r>
              <a:rPr kumimoji="0" lang="en-US"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The Happy Prince and other Tales</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a:t>
            </a: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2014</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489029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ЯЗЫКОЗНАНИЕ. ИНОСТРАННЫЕ ЯЗЫКИ</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Способы выражения положительных эмоций в произведении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Р.Даля</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«Чарли и шоколадная фабрика»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Особенности перевода звукоподражательной лексики</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«Ложные друзья» переводчика</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Словообразовательный анализ текстов современных английских песен</a:t>
            </a: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28886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bg2">
                <a:tint val="97000"/>
                <a:hueMod val="162000"/>
                <a:satMod val="200000"/>
                <a:lumMod val="124000"/>
              </a:schemeClr>
            </a:gs>
            <a:gs pos="88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ПРИКЛАДНОЕ ИСКУССТВО. МОДА И ДИЗАЙН</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Изготовление кованых изделий для интерьера с применением традиций кузнецов Сибири</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Универсальный костюм</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Панно в технике батик «Я тебя никогда не забуду»</a:t>
            </a:r>
          </a:p>
          <a:p>
            <a:pPr marL="0" marR="0" lvl="0" indent="0" algn="r"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Виды рукоделия. Плетение</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704849" y="5689754"/>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2014</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930298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ПРИКЛАДНОЕ ИСКУССТВО. МОДА И ДИЗАЙН</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8146571"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Парк выпускников</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Проектирование декораций для детского мюзикла «Винни Пух и Новый год»</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Техника ЗЕНТАГЛ</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Оружие Победы</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10374366" y="5439831"/>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pic>
        <p:nvPicPr>
          <p:cNvPr id="9218" name="Picture 2" descr="http://timeforwoman.ru/upload/medialibrary/2f2/s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0867" y="2240018"/>
            <a:ext cx="2440480" cy="163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1987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ПРИКЛАДНОЕ ИСКУССТВО. МОДА И ДИЗАЙН</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98339" y="2137015"/>
            <a:ext cx="8146571"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   </a:t>
            </a:r>
            <a:r>
              <a:rPr lang="ru-RU" sz="2400" b="1" cap="none" dirty="0" smtClean="0">
                <a:solidFill>
                  <a:prstClr val="black"/>
                </a:solidFill>
              </a:rPr>
              <a:t>Декоративная композиция для игры в шахматы по материалам Куликовской битвы</a:t>
            </a:r>
          </a:p>
          <a:p>
            <a:pPr>
              <a:defRPr/>
            </a:pPr>
            <a:endParaRPr lang="ru-RU" sz="2400" b="1" cap="none" dirty="0" smtClean="0">
              <a:solidFill>
                <a:prstClr val="black"/>
              </a:solidFill>
            </a:endParaRPr>
          </a:p>
          <a:p>
            <a:pPr>
              <a:defRPr/>
            </a:pPr>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prstClr val="black"/>
                </a:solidFill>
              </a:rPr>
              <a:t>Боевые шахматы</a:t>
            </a:r>
          </a:p>
          <a:p>
            <a:pPr>
              <a:defRPr/>
            </a:pPr>
            <a:endParaRPr lang="ru-RU" sz="2400" b="1" cap="none" dirty="0" smtClean="0">
              <a:solidFill>
                <a:prstClr val="black"/>
              </a:solidFill>
            </a:endParaRPr>
          </a:p>
          <a:p>
            <a:pPr>
              <a:defRPr/>
            </a:pPr>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prstClr val="black"/>
                </a:solidFill>
              </a:rPr>
              <a:t>Анализ цветовой гаммы в иконописи и вышивке бисером. Домашний иконостас</a:t>
            </a:r>
          </a:p>
          <a:p>
            <a:pPr algn="r">
              <a:defRPr/>
            </a:pPr>
            <a:r>
              <a:rPr lang="ru-RU" sz="2400" b="1" cap="none" dirty="0" smtClean="0">
                <a:solidFill>
                  <a:srgbClr val="FF0000"/>
                </a:solidFill>
              </a:rPr>
              <a:t>ЮНИОР</a:t>
            </a:r>
          </a:p>
          <a:p>
            <a:pPr algn="r">
              <a:defRPr/>
            </a:pPr>
            <a:r>
              <a:rPr lang="ru-RU" sz="2400" b="1" cap="none" dirty="0" smtClean="0">
                <a:solidFill>
                  <a:prstClr val="black"/>
                </a:solidFill>
              </a:rPr>
              <a:t>Деревянная игрушка-качалка: вчера, сегодня, завтра</a:t>
            </a:r>
            <a:endParaRPr lang="ru-RU" sz="2400" b="1" dirty="0">
              <a:solidFill>
                <a:prstClr val="black"/>
              </a:solidFill>
            </a:endParaRPr>
          </a:p>
        </p:txBody>
      </p:sp>
      <p:sp>
        <p:nvSpPr>
          <p:cNvPr id="10" name="Заголовок 1"/>
          <p:cNvSpPr txBox="1">
            <a:spLocks/>
          </p:cNvSpPr>
          <p:nvPr/>
        </p:nvSpPr>
        <p:spPr>
          <a:xfrm>
            <a:off x="10374366" y="5439831"/>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002060"/>
                </a:solidFill>
              </a:rPr>
              <a:t>2016</a:t>
            </a:r>
            <a:endParaRPr lang="ru-RU" sz="4000" b="1" dirty="0">
              <a:solidFill>
                <a:srgbClr val="002060"/>
              </a:solidFill>
            </a:endParaRPr>
          </a:p>
        </p:txBody>
      </p:sp>
      <p:pic>
        <p:nvPicPr>
          <p:cNvPr id="9218" name="Picture 2" descr="http://timeforwoman.ru/upload/medialibrary/2f2/s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0867" y="2240018"/>
            <a:ext cx="2440480" cy="163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01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bg2">
                <a:tint val="97000"/>
                <a:hueMod val="162000"/>
                <a:satMod val="200000"/>
                <a:lumMod val="124000"/>
              </a:schemeClr>
            </a:gs>
            <a:gs pos="86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616928" y="137589"/>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КУЛЬТУРОЛОГИЯ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98339" y="2137015"/>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Фамилия моих предков в истории и географии моей страны (от истории семьи – к истории страны)</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Сохранение национальной культуры в современной чувашской семье</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Музей наук в рамках пришкольного лагеря как форма получения новых знаний во время летних каникул</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Изготовление народной тряпичной куклы, как фактор расширения компетенций и приобщения к русской культуре</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497585" y="6029561"/>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2014</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671797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616928" y="137589"/>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КУЛЬТУРОЛОГИЯ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Эволюция кинематографического образа Овода в </a:t>
            </a:r>
            <a:r>
              <a:rPr kumimoji="0" lang="en-US"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XX</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веке</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Сопоставительный анализ наименований военной техники Германии и СССР периода второй мировой войны</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Мотивная структура новеллы Е.А. Баратынского «Перстень»</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Тайны пушкинского Лукоморья</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704849" y="5689754"/>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4100819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58873" y="1147155"/>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616928" y="137589"/>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solidFill>
                <a:prstClr val="white"/>
              </a:solidFill>
            </a:endParaRPr>
          </a:p>
        </p:txBody>
      </p:sp>
      <p:sp>
        <p:nvSpPr>
          <p:cNvPr id="7" name="Заголовок 3"/>
          <p:cNvSpPr txBox="1">
            <a:spLocks/>
          </p:cNvSpPr>
          <p:nvPr/>
        </p:nvSpPr>
        <p:spPr>
          <a:xfrm>
            <a:off x="459932" y="1770022"/>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2400" b="1" dirty="0" smtClean="0">
                <a:solidFill>
                  <a:srgbClr val="7030A0"/>
                </a:solidFill>
              </a:rPr>
              <a:t>КУЛЬТУРОЛОГИЯ</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ru-RU" sz="2400" b="1" dirty="0">
              <a:solidFill>
                <a:srgbClr val="7030A0"/>
              </a:solidFill>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solidFill>
                  <a:srgbClr val="FF0000"/>
                </a:solidFill>
              </a:rPr>
              <a:t>I </a:t>
            </a:r>
            <a:r>
              <a:rPr lang="ru-RU" sz="2400" b="1" cap="none" dirty="0" smtClean="0">
                <a:solidFill>
                  <a:srgbClr val="FF0000"/>
                </a:solidFill>
              </a:rPr>
              <a:t>Место   </a:t>
            </a:r>
            <a:r>
              <a:rPr lang="ru-RU" sz="2400" b="1" cap="none" dirty="0" smtClean="0">
                <a:solidFill>
                  <a:prstClr val="black"/>
                </a:solidFill>
              </a:rPr>
              <a:t>Тюменские колокола: история и судьбы</a:t>
            </a:r>
          </a:p>
          <a:p>
            <a:pPr>
              <a:defRPr/>
            </a:pPr>
            <a:endParaRPr lang="ru-RU" sz="2400" b="1" cap="none" dirty="0" smtClean="0">
              <a:solidFill>
                <a:prstClr val="black"/>
              </a:solidFill>
            </a:endParaRPr>
          </a:p>
          <a:p>
            <a:pPr>
              <a:defRPr/>
            </a:pPr>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prstClr val="black"/>
                </a:solidFill>
              </a:rPr>
              <a:t>Диалог искусств (на примере сборника </a:t>
            </a:r>
            <a:r>
              <a:rPr lang="ru-RU" sz="2400" b="1" cap="none" dirty="0" err="1" smtClean="0">
                <a:solidFill>
                  <a:prstClr val="black"/>
                </a:solidFill>
              </a:rPr>
              <a:t>К.М.Симонова</a:t>
            </a:r>
            <a:r>
              <a:rPr lang="ru-RU" sz="2400" b="1" cap="none" dirty="0" smtClean="0">
                <a:solidFill>
                  <a:prstClr val="black"/>
                </a:solidFill>
              </a:rPr>
              <a:t> «25 стихотворений и одна поэма»)</a:t>
            </a:r>
          </a:p>
          <a:p>
            <a:pPr>
              <a:defRPr/>
            </a:pPr>
            <a:endParaRPr lang="ru-RU" sz="2400" b="1" cap="none" dirty="0" smtClean="0">
              <a:solidFill>
                <a:prstClr val="black"/>
              </a:solidFill>
            </a:endParaRPr>
          </a:p>
          <a:p>
            <a:pPr>
              <a:defRPr/>
            </a:pPr>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prstClr val="black"/>
                </a:solidFill>
              </a:rPr>
              <a:t>Создание электронной «Книги Памяти» </a:t>
            </a:r>
            <a:r>
              <a:rPr lang="ru-RU" sz="2400" b="1" cap="none" dirty="0" err="1" smtClean="0">
                <a:solidFill>
                  <a:prstClr val="black"/>
                </a:solidFill>
              </a:rPr>
              <a:t>Коточиговского</a:t>
            </a:r>
            <a:r>
              <a:rPr lang="ru-RU" sz="2400" b="1" cap="none" dirty="0" smtClean="0">
                <a:solidFill>
                  <a:prstClr val="black"/>
                </a:solidFill>
              </a:rPr>
              <a:t> сельского поселения</a:t>
            </a:r>
          </a:p>
        </p:txBody>
      </p:sp>
      <p:sp>
        <p:nvSpPr>
          <p:cNvPr id="10" name="Заголовок 1"/>
          <p:cNvSpPr txBox="1">
            <a:spLocks/>
          </p:cNvSpPr>
          <p:nvPr/>
        </p:nvSpPr>
        <p:spPr>
          <a:xfrm>
            <a:off x="704849" y="5689754"/>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ru-RU" sz="4000" b="1" dirty="0" smtClean="0">
                <a:solidFill>
                  <a:srgbClr val="002060"/>
                </a:solidFill>
              </a:rPr>
              <a:t>2016</a:t>
            </a:r>
            <a:endParaRPr lang="ru-RU" sz="4000" b="1" dirty="0">
              <a:solidFill>
                <a:srgbClr val="002060"/>
              </a:solidFill>
            </a:endParaRPr>
          </a:p>
        </p:txBody>
      </p:sp>
    </p:spTree>
    <p:extLst>
      <p:ext uri="{BB962C8B-B14F-4D97-AF65-F5344CB8AC3E}">
        <p14:creationId xmlns:p14="http://schemas.microsoft.com/office/powerpoint/2010/main" val="729349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ЭКОЛОГИЯ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410161"/>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Всероссийский этап - Диплом </a:t>
            </a:r>
            <a:r>
              <a:rPr kumimoji="0" lang="en-US" sz="2400" b="1" i="0" u="none" strike="noStrike" kern="1200" cap="all" spc="0" normalizeH="0" baseline="0" noProof="0" dirty="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степени   </a:t>
            </a: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Оценка токсического,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митозмодифицирующего</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и мутагенного эффектов парацетамола методом </a:t>
            </a:r>
            <a:r>
              <a:rPr kumimoji="0" lang="en-US"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Allium-test</a:t>
            </a: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Зависимость флуктуирующей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ассиметрии</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листовой пластинки березы от степени антропогенной нагрузки</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Современные синтетические моющие средства и их влияние на окружающую среду</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a:ln w="3175" cmpd="sng">
                <a:noFill/>
              </a:ln>
              <a:solidFill>
                <a:prstClr val="black"/>
              </a:solidFill>
              <a:effectLst/>
              <a:uLnTx/>
              <a:uFillTx/>
              <a:latin typeface="Century Gothic" panose="020B0502020202020204"/>
              <a:ea typeface="+mj-ea"/>
              <a:cs typeface="+mj-cs"/>
            </a:endParaRP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Вторая жизнь дерева</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pic>
        <p:nvPicPr>
          <p:cNvPr id="2050" name="Picture 2" descr="http://img.espicture.ru/18/kartinki-mir--v-rukah-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0654" y="1021883"/>
            <a:ext cx="1988535" cy="149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96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ПСИХОЛОГИЯ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Толерантность в среде школьников старших классов и студентов: социологические аспекты</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Роль ученического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тьюторства</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в развитии детского коллектива</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Цвет в жизни школьника</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957190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46137" y="695324"/>
            <a:ext cx="9307513" cy="3790951"/>
          </a:xfrm>
        </p:spPr>
        <p:txBody>
          <a:bodyPr>
            <a:normAutofit/>
          </a:bodyPr>
          <a:lstStyle/>
          <a:p>
            <a:pPr algn="ctr"/>
            <a:r>
              <a:rPr lang="ru-RU" sz="2800" b="1" dirty="0" smtClean="0">
                <a:solidFill>
                  <a:srgbClr val="002060"/>
                </a:solidFill>
                <a:latin typeface="Times New Roman" panose="02020603050405020304" pitchFamily="18" charset="0"/>
                <a:cs typeface="Times New Roman" panose="02020603050405020304" pitchFamily="18" charset="0"/>
              </a:rPr>
              <a:t>Анализ востребованных направлений НИР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latin typeface="Times New Roman" panose="02020603050405020304" pitchFamily="18" charset="0"/>
                <a:cs typeface="Times New Roman" panose="02020603050405020304" pitchFamily="18" charset="0"/>
              </a:rPr>
              <a:t>и проектной деятельности обучающихся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latin typeface="Times New Roman" panose="02020603050405020304" pitchFamily="18" charset="0"/>
                <a:cs typeface="Times New Roman" panose="02020603050405020304" pitchFamily="18" charset="0"/>
              </a:rPr>
              <a:t>в социально-гуманитарной и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latin typeface="Times New Roman" panose="02020603050405020304" pitchFamily="18" charset="0"/>
                <a:cs typeface="Times New Roman" panose="02020603050405020304" pitchFamily="18" charset="0"/>
              </a:rPr>
              <a:t>естественно-математической сферах </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800" b="1" dirty="0" smtClean="0">
                <a:solidFill>
                  <a:srgbClr val="002060"/>
                </a:solidFill>
              </a:rPr>
              <a:t/>
            </a:r>
            <a:br>
              <a:rPr lang="ru-RU" sz="2800" b="1" dirty="0" smtClean="0">
                <a:solidFill>
                  <a:srgbClr val="002060"/>
                </a:solidFill>
              </a:rPr>
            </a:br>
            <a:r>
              <a:rPr lang="ru-RU" sz="2000" b="1" dirty="0" smtClean="0">
                <a:solidFill>
                  <a:srgbClr val="002060"/>
                </a:solidFill>
              </a:rPr>
              <a:t>(по предметным областям) </a:t>
            </a:r>
            <a:br>
              <a:rPr lang="ru-RU" sz="2000" b="1" dirty="0" smtClean="0">
                <a:solidFill>
                  <a:srgbClr val="002060"/>
                </a:solidFill>
              </a:rPr>
            </a:br>
            <a:r>
              <a:rPr lang="ru-RU" sz="20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2000" b="1" dirty="0">
              <a:solidFill>
                <a:srgbClr val="002060"/>
              </a:solidFill>
            </a:endParaRPr>
          </a:p>
        </p:txBody>
      </p:sp>
      <p:sp>
        <p:nvSpPr>
          <p:cNvPr id="3" name="Подзаголовок 4"/>
          <p:cNvSpPr>
            <a:spLocks noGrp="1"/>
          </p:cNvSpPr>
          <p:nvPr>
            <p:ph type="subTitle" idx="1"/>
          </p:nvPr>
        </p:nvSpPr>
        <p:spPr>
          <a:xfrm>
            <a:off x="4329968" y="5363186"/>
            <a:ext cx="7064375" cy="788987"/>
          </a:xfrm>
        </p:spPr>
        <p:txBody>
          <a:bodyPr>
            <a:normAutofit fontScale="62500" lnSpcReduction="20000"/>
          </a:bodyPr>
          <a:lstStyle/>
          <a:p>
            <a:pPr algn="r" eaLnBrk="1" hangingPunct="1">
              <a:spcAft>
                <a:spcPct val="0"/>
              </a:spcAft>
              <a:defRPr/>
            </a:pPr>
            <a:r>
              <a:rPr lang="ru-RU" altLang="ru-RU" b="1" dirty="0" smtClean="0">
                <a:solidFill>
                  <a:srgbClr val="002060"/>
                </a:solidFill>
                <a:latin typeface="Times New Roman" panose="02020603050405020304" pitchFamily="18" charset="0"/>
                <a:cs typeface="Times New Roman" panose="02020603050405020304" pitchFamily="18" charset="0"/>
              </a:rPr>
              <a:t>08.09.2017</a:t>
            </a:r>
          </a:p>
          <a:p>
            <a:pPr algn="r" eaLnBrk="1" hangingPunct="1">
              <a:spcAft>
                <a:spcPct val="0"/>
              </a:spcAft>
              <a:defRPr/>
            </a:pPr>
            <a:r>
              <a:rPr lang="ru-RU" altLang="ru-RU" b="1" dirty="0" err="1" smtClean="0">
                <a:solidFill>
                  <a:srgbClr val="002060"/>
                </a:solidFill>
                <a:latin typeface="Times New Roman" panose="02020603050405020304" pitchFamily="18" charset="0"/>
                <a:cs typeface="Times New Roman" panose="02020603050405020304" pitchFamily="18" charset="0"/>
              </a:rPr>
              <a:t>Таланцева</a:t>
            </a:r>
            <a:r>
              <a:rPr lang="ru-RU" altLang="ru-RU" b="1" dirty="0" smtClean="0">
                <a:solidFill>
                  <a:srgbClr val="002060"/>
                </a:solidFill>
                <a:latin typeface="Times New Roman" panose="02020603050405020304" pitchFamily="18" charset="0"/>
                <a:cs typeface="Times New Roman" panose="02020603050405020304" pitchFamily="18" charset="0"/>
              </a:rPr>
              <a:t> Марина Леонидовна,</a:t>
            </a:r>
          </a:p>
          <a:p>
            <a:pPr algn="r" eaLnBrk="1" hangingPunct="1">
              <a:spcAft>
                <a:spcPct val="0"/>
              </a:spcAft>
              <a:defRPr/>
            </a:pPr>
            <a:r>
              <a:rPr lang="ru-RU" altLang="ru-RU" b="1" dirty="0" smtClean="0">
                <a:solidFill>
                  <a:srgbClr val="002060"/>
                </a:solidFill>
                <a:latin typeface="Times New Roman" panose="02020603050405020304" pitchFamily="18" charset="0"/>
                <a:cs typeface="Times New Roman" panose="02020603050405020304" pitchFamily="18" charset="0"/>
              </a:rPr>
              <a:t>методист Лаборатории ЕМО ТОГИРРО</a:t>
            </a:r>
          </a:p>
          <a:p>
            <a:pPr eaLnBrk="1" hangingPunct="1">
              <a:spcAft>
                <a:spcPct val="0"/>
              </a:spcAft>
              <a:defRPr/>
            </a:pPr>
            <a:endParaRPr lang="ru-RU" altLang="ru-RU" b="1" dirty="0" smtClean="0">
              <a:solidFill>
                <a:srgbClr val="002060"/>
              </a:solidFill>
            </a:endParaRPr>
          </a:p>
          <a:p>
            <a:pPr eaLnBrk="1" hangingPunct="1">
              <a:spcAft>
                <a:spcPct val="0"/>
              </a:spcAft>
              <a:defRPr/>
            </a:pPr>
            <a:endParaRPr lang="ru-RU" altLang="ru-RU" b="1" dirty="0" smtClean="0">
              <a:solidFill>
                <a:srgbClr val="002060"/>
              </a:solidFill>
            </a:endParaRPr>
          </a:p>
        </p:txBody>
      </p:sp>
    </p:spTree>
    <p:extLst>
      <p:ext uri="{BB962C8B-B14F-4D97-AF65-F5344CB8AC3E}">
        <p14:creationId xmlns:p14="http://schemas.microsoft.com/office/powerpoint/2010/main" val="6870066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6551" y="4181091"/>
            <a:ext cx="9595449" cy="923330"/>
          </a:xfrm>
          <a:prstGeom prst="rect">
            <a:avLst/>
          </a:prstGeom>
        </p:spPr>
        <p:txBody>
          <a:bodyPr wrap="square">
            <a:spAutoFit/>
          </a:bodyPr>
          <a:lstStyle/>
          <a:p>
            <a:r>
              <a:rPr lang="ru-RU" sz="5400" b="1" i="1" dirty="0" smtClean="0">
                <a:solidFill>
                  <a:srgbClr val="FF0000"/>
                </a:solidFill>
              </a:rPr>
              <a:t>Спасибо за внимание!</a:t>
            </a:r>
            <a:endParaRPr lang="ru-RU" sz="5400" b="1" i="1" dirty="0">
              <a:solidFill>
                <a:srgbClr val="FF0000"/>
              </a:solidFill>
            </a:endParaRPr>
          </a:p>
        </p:txBody>
      </p:sp>
    </p:spTree>
    <p:extLst>
      <p:ext uri="{BB962C8B-B14F-4D97-AF65-F5344CB8AC3E}">
        <p14:creationId xmlns:p14="http://schemas.microsoft.com/office/powerpoint/2010/main" val="912663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5" name="Заголовок 3"/>
          <p:cNvSpPr txBox="1">
            <a:spLocks/>
          </p:cNvSpPr>
          <p:nvPr/>
        </p:nvSpPr>
        <p:spPr>
          <a:xfrm>
            <a:off x="3635374" y="1395770"/>
            <a:ext cx="4056649" cy="585830"/>
          </a:xfrm>
          <a:prstGeom prst="rect">
            <a:avLst/>
          </a:prstGeom>
          <a:solidFill>
            <a:srgbClr val="FFC000"/>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ОБЪЕКТ ИССЛЕДОВАНИЯ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6" name="Заголовок 3"/>
          <p:cNvSpPr txBox="1">
            <a:spLocks/>
          </p:cNvSpPr>
          <p:nvPr/>
        </p:nvSpPr>
        <p:spPr>
          <a:xfrm>
            <a:off x="7857690" y="1409823"/>
            <a:ext cx="4056649" cy="585830"/>
          </a:xfrm>
          <a:prstGeom prst="rect">
            <a:avLst/>
          </a:prstGeom>
          <a:solidFill>
            <a:srgbClr val="FFC000"/>
          </a:solidFill>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ПРЕДМЕТ ИССЛЕДОВАНИЯ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7" name="Заголовок 3"/>
          <p:cNvSpPr txBox="1">
            <a:spLocks/>
          </p:cNvSpPr>
          <p:nvPr/>
        </p:nvSpPr>
        <p:spPr>
          <a:xfrm>
            <a:off x="278447" y="1409823"/>
            <a:ext cx="2962709" cy="585830"/>
          </a:xfrm>
          <a:prstGeom prst="rect">
            <a:avLst/>
          </a:prstGeom>
          <a:solidFill>
            <a:schemeClr val="accent6">
              <a:lumMod val="20000"/>
              <a:lumOff val="80000"/>
            </a:schemeClr>
          </a:solidFill>
          <a:effectLst/>
        </p:spPr>
        <p:txBody>
          <a:bodyPr vert="horz" lIns="91440" tIns="45720" rIns="91440" bIns="45720" rtlCol="0" anchor="ctr">
            <a:normAutofit fontScale="8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ОБЪЕКТНАЯ ОБЛАСТЬ ИССЛЕДОВАНИЯ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635374" y="2103006"/>
            <a:ext cx="4056649" cy="975905"/>
          </a:xfrm>
          <a:prstGeom prst="rect">
            <a:avLst/>
          </a:prstGeom>
          <a:solidFill>
            <a:srgbClr val="FFC000"/>
          </a:solidFill>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16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Определенный процесс или явление действительности, порождающее проблемную ситуацию</a:t>
            </a:r>
            <a:endParaRPr kumimoji="0" lang="ru-RU" sz="16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7857690" y="2126214"/>
            <a:ext cx="4056649" cy="975905"/>
          </a:xfrm>
          <a:prstGeom prst="rect">
            <a:avLst/>
          </a:prstGeom>
          <a:solidFill>
            <a:srgbClr val="FFC000"/>
          </a:solidFill>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16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Конкретная часть объекта, внутри которой ведется поиск</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16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В каждом объекте можно выделять несколько предметов исследования</a:t>
            </a:r>
            <a:endParaRPr kumimoji="0" lang="ru-RU" sz="16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10" name="Заголовок 3"/>
          <p:cNvSpPr txBox="1">
            <a:spLocks/>
          </p:cNvSpPr>
          <p:nvPr/>
        </p:nvSpPr>
        <p:spPr>
          <a:xfrm>
            <a:off x="278447" y="2103005"/>
            <a:ext cx="2962709" cy="975905"/>
          </a:xfrm>
          <a:prstGeom prst="rect">
            <a:avLst/>
          </a:prstGeom>
          <a:solidFill>
            <a:schemeClr val="accent6">
              <a:lumMod val="20000"/>
              <a:lumOff val="80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16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Сфера науки и практики, в которой находится объект исследования</a:t>
            </a:r>
            <a:endParaRPr kumimoji="0" lang="ru-RU" sz="16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11" name="Заголовок 3"/>
          <p:cNvSpPr txBox="1">
            <a:spLocks/>
          </p:cNvSpPr>
          <p:nvPr/>
        </p:nvSpPr>
        <p:spPr>
          <a:xfrm>
            <a:off x="4013242" y="3903063"/>
            <a:ext cx="7272709" cy="585830"/>
          </a:xfrm>
          <a:prstGeom prst="rect">
            <a:avLst/>
          </a:prstGeom>
          <a:solidFill>
            <a:schemeClr val="accent1">
              <a:lumMod val="20000"/>
              <a:lumOff val="80000"/>
            </a:schemeClr>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тема ИССЛЕДОВАНИЯ</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12" name="Заголовок 3"/>
          <p:cNvSpPr txBox="1">
            <a:spLocks/>
          </p:cNvSpPr>
          <p:nvPr/>
        </p:nvSpPr>
        <p:spPr>
          <a:xfrm>
            <a:off x="4013241" y="4730667"/>
            <a:ext cx="7272709" cy="1483206"/>
          </a:xfrm>
          <a:prstGeom prst="rect">
            <a:avLst/>
          </a:prstGeom>
          <a:solidFill>
            <a:schemeClr val="accent1">
              <a:lumMod val="20000"/>
              <a:lumOff val="80000"/>
            </a:schemeClr>
          </a:solidFill>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Объект изучения,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в определенном аспекте,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характерном для данного исследования (проблема)</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13" name="Стрелка вниз 12"/>
          <p:cNvSpPr/>
          <p:nvPr/>
        </p:nvSpPr>
        <p:spPr>
          <a:xfrm>
            <a:off x="5663698" y="3252071"/>
            <a:ext cx="1538768" cy="50104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Стрелка вниз 13"/>
          <p:cNvSpPr/>
          <p:nvPr/>
        </p:nvSpPr>
        <p:spPr>
          <a:xfrm>
            <a:off x="8170992" y="3281135"/>
            <a:ext cx="1538768" cy="50104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2" descr="http://www.ved21.ru/upload/news-139513375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41" y="3903063"/>
            <a:ext cx="2580115" cy="220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21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11" name="Заголовок 3"/>
          <p:cNvSpPr txBox="1">
            <a:spLocks/>
          </p:cNvSpPr>
          <p:nvPr/>
        </p:nvSpPr>
        <p:spPr>
          <a:xfrm>
            <a:off x="387173" y="896615"/>
            <a:ext cx="8700266" cy="747267"/>
          </a:xfrm>
          <a:prstGeom prst="rect">
            <a:avLst/>
          </a:prstGeom>
          <a:no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800" b="1" i="0" u="none" strike="noStrike" kern="1200" cap="all" spc="0" normalizeH="0" baseline="0" noProof="0" dirty="0" smtClean="0">
                <a:ln w="3175" cmpd="sng">
                  <a:noFill/>
                </a:ln>
                <a:solidFill>
                  <a:srgbClr val="FF0000"/>
                </a:solidFill>
                <a:effectLst/>
                <a:uLnTx/>
                <a:uFillTx/>
                <a:latin typeface="Times New Roman" panose="02020603050405020304" pitchFamily="18" charset="0"/>
                <a:ea typeface="+mj-ea"/>
                <a:cs typeface="Times New Roman" panose="02020603050405020304" pitchFamily="18" charset="0"/>
              </a:rPr>
              <a:t>ПРАВИЛА ВЫБОРА И ФОРМУЛИРОВКИ ТЕМЫ</a:t>
            </a:r>
            <a:endParaRPr kumimoji="0" lang="ru-RU" sz="2800" b="1" i="0" u="none" strike="noStrike" kern="1200" cap="all" spc="0" normalizeH="0" baseline="0" noProof="0" dirty="0">
              <a:ln w="3175" cmpd="sng">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5" name="Заголовок 3"/>
          <p:cNvSpPr txBox="1">
            <a:spLocks/>
          </p:cNvSpPr>
          <p:nvPr/>
        </p:nvSpPr>
        <p:spPr>
          <a:xfrm>
            <a:off x="2823033" y="1916050"/>
            <a:ext cx="6170137" cy="585830"/>
          </a:xfrm>
          <a:prstGeom prst="rect">
            <a:avLst/>
          </a:prstGeom>
          <a:solidFill>
            <a:schemeClr val="accent5">
              <a:lumMod val="20000"/>
              <a:lumOff val="80000"/>
            </a:schemeClr>
          </a:solidFill>
          <a:effectLst/>
        </p:spPr>
        <p:txBody>
          <a:bodyPr vert="horz" lIns="91440" tIns="45720" rIns="91440" bIns="45720" rtlCol="0" anchor="ctr">
            <a:normAutofit fontScale="8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Тема должна быть интересна ребенку, должна увлекать его</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17" name="Заголовок 3"/>
          <p:cNvSpPr txBox="1">
            <a:spLocks/>
          </p:cNvSpPr>
          <p:nvPr/>
        </p:nvSpPr>
        <p:spPr>
          <a:xfrm>
            <a:off x="387173" y="3737122"/>
            <a:ext cx="5231202" cy="585830"/>
          </a:xfrm>
          <a:prstGeom prst="rect">
            <a:avLst/>
          </a:prstGeom>
          <a:solidFill>
            <a:srgbClr val="FFFF99"/>
          </a:solidFill>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Тема должна быть оригинальной</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18" name="Заголовок 3"/>
          <p:cNvSpPr txBox="1">
            <a:spLocks/>
          </p:cNvSpPr>
          <p:nvPr/>
        </p:nvSpPr>
        <p:spPr>
          <a:xfrm>
            <a:off x="387173" y="4660863"/>
            <a:ext cx="4229186" cy="980034"/>
          </a:xfrm>
          <a:prstGeom prst="rect">
            <a:avLst/>
          </a:prstGeom>
          <a:solidFill>
            <a:schemeClr val="accent4">
              <a:lumMod val="20000"/>
              <a:lumOff val="80000"/>
            </a:schemeClr>
          </a:solidFill>
          <a:effectLst/>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Тема должна быть такой, чтобы работа могла быть выполнена качественно, но относительно быстро</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pic>
        <p:nvPicPr>
          <p:cNvPr id="2052" name="Picture 4" descr="http://www.prostosdal.ru/upload/image/chto_takoe_obekt_i_predmet_issledovaniya_v_diplomnoy_rabo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8685" y="937230"/>
            <a:ext cx="2408516" cy="20891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coutmr.ru/assets/images/market_issled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775" y="4798656"/>
            <a:ext cx="3011831" cy="1670901"/>
          </a:xfrm>
          <a:prstGeom prst="rect">
            <a:avLst/>
          </a:prstGeom>
          <a:noFill/>
          <a:extLst>
            <a:ext uri="{909E8E84-426E-40DD-AFC4-6F175D3DCCD1}">
              <a14:hiddenFill xmlns:a14="http://schemas.microsoft.com/office/drawing/2010/main">
                <a:solidFill>
                  <a:srgbClr val="FFFFFF"/>
                </a:solidFill>
              </a14:hiddenFill>
            </a:ext>
          </a:extLst>
        </p:spPr>
      </p:pic>
      <p:sp>
        <p:nvSpPr>
          <p:cNvPr id="23" name="Заголовок 3"/>
          <p:cNvSpPr txBox="1">
            <a:spLocks/>
          </p:cNvSpPr>
          <p:nvPr/>
        </p:nvSpPr>
        <p:spPr>
          <a:xfrm>
            <a:off x="633397" y="5811726"/>
            <a:ext cx="3616289" cy="773731"/>
          </a:xfrm>
          <a:prstGeom prst="rect">
            <a:avLst/>
          </a:prstGeom>
          <a:solidFill>
            <a:srgbClr val="FFFF99"/>
          </a:solidFill>
          <a:effectLst/>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Педагог должен чувствовать себя исследователем</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24" name="Заголовок 3"/>
          <p:cNvSpPr txBox="1">
            <a:spLocks/>
          </p:cNvSpPr>
          <p:nvPr/>
        </p:nvSpPr>
        <p:spPr>
          <a:xfrm>
            <a:off x="6790248" y="2888088"/>
            <a:ext cx="4405844" cy="585830"/>
          </a:xfrm>
          <a:prstGeom prst="rect">
            <a:avLst/>
          </a:prstGeom>
          <a:solidFill>
            <a:schemeClr val="accent4">
              <a:lumMod val="20000"/>
              <a:lumOff val="80000"/>
            </a:schemeClr>
          </a:solidFill>
          <a:effectLst/>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Тема должна быть реализуема в имеющихся условиях</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25" name="Заголовок 3"/>
          <p:cNvSpPr txBox="1">
            <a:spLocks/>
          </p:cNvSpPr>
          <p:nvPr/>
        </p:nvSpPr>
        <p:spPr>
          <a:xfrm>
            <a:off x="7201814" y="3675901"/>
            <a:ext cx="4306786" cy="550573"/>
          </a:xfrm>
          <a:prstGeom prst="rect">
            <a:avLst/>
          </a:prstGeom>
          <a:solidFill>
            <a:srgbClr val="FFFF99"/>
          </a:solidFill>
          <a:effectLst/>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Формулировка темы может содержать спорный момент</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26" name="Заголовок 3"/>
          <p:cNvSpPr txBox="1">
            <a:spLocks/>
          </p:cNvSpPr>
          <p:nvPr/>
        </p:nvSpPr>
        <p:spPr>
          <a:xfrm>
            <a:off x="7325291" y="4381060"/>
            <a:ext cx="4561909" cy="494898"/>
          </a:xfrm>
          <a:prstGeom prst="rect">
            <a:avLst/>
          </a:prstGeom>
          <a:solidFill>
            <a:schemeClr val="accent5">
              <a:lumMod val="20000"/>
              <a:lumOff val="80000"/>
            </a:schemeClr>
          </a:solidFill>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Тема должна быть конкретна</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16" name="Заголовок 3"/>
          <p:cNvSpPr txBox="1">
            <a:spLocks/>
          </p:cNvSpPr>
          <p:nvPr/>
        </p:nvSpPr>
        <p:spPr>
          <a:xfrm>
            <a:off x="2441542" y="2706296"/>
            <a:ext cx="3883844" cy="699677"/>
          </a:xfrm>
          <a:prstGeom prst="rect">
            <a:avLst/>
          </a:prstGeom>
          <a:solidFill>
            <a:schemeClr val="accent5">
              <a:lumMod val="20000"/>
              <a:lumOff val="80000"/>
            </a:schemeClr>
          </a:solidFill>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Тема должна быть выполнима, ее решение должно принести реальную пользу</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27" name="Заголовок 3"/>
          <p:cNvSpPr txBox="1">
            <a:spLocks/>
          </p:cNvSpPr>
          <p:nvPr/>
        </p:nvSpPr>
        <p:spPr>
          <a:xfrm>
            <a:off x="7736971" y="5031575"/>
            <a:ext cx="4306786" cy="760115"/>
          </a:xfrm>
          <a:prstGeom prst="rect">
            <a:avLst/>
          </a:prstGeom>
          <a:solidFill>
            <a:schemeClr val="accent5">
              <a:lumMod val="20000"/>
              <a:lumOff val="80000"/>
            </a:schemeClr>
          </a:solidFill>
          <a:effectLst/>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Лучше, если Тема будет иметь два названия: теоретическое и творческое</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pic>
        <p:nvPicPr>
          <p:cNvPr id="28" name="Picture 2" descr="http://rost-biznesa.ru/i/issledovan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23933">
            <a:off x="158337" y="1882639"/>
            <a:ext cx="1772868" cy="1615727"/>
          </a:xfrm>
          <a:prstGeom prst="rect">
            <a:avLst/>
          </a:prstGeom>
          <a:noFill/>
          <a:extLst>
            <a:ext uri="{909E8E84-426E-40DD-AFC4-6F175D3DCCD1}">
              <a14:hiddenFill xmlns:a14="http://schemas.microsoft.com/office/drawing/2010/main">
                <a:solidFill>
                  <a:srgbClr val="FFFFFF"/>
                </a:solidFill>
              </a14:hiddenFill>
            </a:ext>
          </a:extLst>
        </p:spPr>
      </p:pic>
      <p:sp>
        <p:nvSpPr>
          <p:cNvPr id="30" name="Заголовок 3"/>
          <p:cNvSpPr txBox="1">
            <a:spLocks/>
          </p:cNvSpPr>
          <p:nvPr/>
        </p:nvSpPr>
        <p:spPr>
          <a:xfrm>
            <a:off x="8054236" y="5947307"/>
            <a:ext cx="3841248" cy="760115"/>
          </a:xfrm>
          <a:prstGeom prst="rect">
            <a:avLst/>
          </a:prstGeom>
          <a:solidFill>
            <a:schemeClr val="accent4">
              <a:lumMod val="20000"/>
              <a:lumOff val="80000"/>
            </a:schemeClr>
          </a:solidFill>
          <a:effectLst/>
        </p:spPr>
        <p:txBody>
          <a:bodyPr vert="horz" lIns="91440" tIns="45720" rIns="91440" bIns="45720" rtlCol="0" anchor="ctr">
            <a:normAutofit fontScale="5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Поиск темы может быть обусловлен какими-то рамками – тематическими, временными, ситуативными</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718189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rgbClr val="FFCC99"/>
            </a:gs>
            <a:gs pos="92000">
              <a:schemeClr val="bg2">
                <a:shade val="98000"/>
                <a:satMod val="120000"/>
                <a:lumMod val="98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a:bodyPr>
          <a:lstStyle/>
          <a:p>
            <a:r>
              <a:rPr lang="ru-RU" sz="2400" b="1" dirty="0" smtClean="0">
                <a:solidFill>
                  <a:srgbClr val="7030A0"/>
                </a:solidFill>
              </a:rPr>
              <a:t>СИМПОЗИУМ 2. ЕСТЕСТВЕННЫЕ НАУКИ И СОВРЕМЕННЫЙ МИР</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3200" b="1" dirty="0" smtClean="0">
                <a:solidFill>
                  <a:srgbClr val="002060"/>
                </a:solidFill>
              </a:rPr>
              <a:t>Анализ востребованных направлений </a:t>
            </a:r>
            <a:r>
              <a:rPr lang="ru-RU" sz="3200" b="1" dirty="0" err="1" smtClean="0">
                <a:solidFill>
                  <a:srgbClr val="002060"/>
                </a:solidFill>
              </a:rPr>
              <a:t>нир</a:t>
            </a:r>
            <a:r>
              <a:rPr lang="ru-RU" sz="3200" b="1" dirty="0" smtClean="0">
                <a:solidFill>
                  <a:srgbClr val="002060"/>
                </a:solidFill>
              </a:rPr>
              <a:t> и проектной деятельности обучающихся </a:t>
            </a:r>
            <a:br>
              <a:rPr lang="ru-RU" sz="3200" b="1" dirty="0" smtClean="0">
                <a:solidFill>
                  <a:srgbClr val="002060"/>
                </a:solidFill>
              </a:rPr>
            </a:br>
            <a:r>
              <a:rPr lang="ru-RU" sz="3200" b="1" dirty="0" smtClean="0">
                <a:solidFill>
                  <a:srgbClr val="002060"/>
                </a:solidFill>
              </a:rPr>
              <a:t>в социально-гуманитарной и естественно-математической сферах </a:t>
            </a:r>
            <a:r>
              <a:rPr lang="ru-RU" sz="4400" b="1" dirty="0" smtClean="0">
                <a:solidFill>
                  <a:srgbClr val="002060"/>
                </a:solidFill>
              </a:rPr>
              <a:t/>
            </a:r>
            <a:br>
              <a:rPr lang="ru-RU" sz="4400" b="1" dirty="0" smtClean="0">
                <a:solidFill>
                  <a:srgbClr val="002060"/>
                </a:solidFill>
              </a:rPr>
            </a:br>
            <a:r>
              <a:rPr lang="ru-RU" sz="4400" b="1" dirty="0" smtClean="0">
                <a:solidFill>
                  <a:srgbClr val="002060"/>
                </a:solidFill>
              </a:rPr>
              <a:t/>
            </a:r>
            <a:br>
              <a:rPr lang="ru-RU" sz="4400" b="1" dirty="0" smtClean="0">
                <a:solidFill>
                  <a:srgbClr val="002060"/>
                </a:solidFill>
              </a:rPr>
            </a:br>
            <a:r>
              <a:rPr lang="ru-RU" sz="1800" b="1" dirty="0" smtClean="0">
                <a:solidFill>
                  <a:srgbClr val="002060"/>
                </a:solidFill>
              </a:rPr>
              <a:t>(по предметным областям) </a:t>
            </a:r>
            <a:br>
              <a:rPr lang="ru-RU" sz="1800" b="1" dirty="0" smtClean="0">
                <a:solidFill>
                  <a:srgbClr val="002060"/>
                </a:solidFill>
              </a:rPr>
            </a:br>
            <a:r>
              <a:rPr lang="ru-RU" sz="1800" b="1" dirty="0" smtClean="0">
                <a:solidFill>
                  <a:srgbClr val="002060"/>
                </a:solidFill>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lang="ru-RU" sz="1800" dirty="0"/>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smtClean="0">
                <a:solidFill>
                  <a:srgbClr val="7030A0"/>
                </a:solidFill>
              </a:rPr>
              <a:t>МЕДИЦИНА И МЕДИКО-БИОЛОГИЧЕСКИЕ ТЕХНОЛОГИИ</a:t>
            </a:r>
            <a:endParaRPr lang="ru-RU" sz="2400" b="1" dirty="0">
              <a:solidFill>
                <a:srgbClr val="7030A0"/>
              </a:solidFill>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sz="2400" b="1" dirty="0">
              <a:solidFill>
                <a:srgbClr val="7030A0"/>
              </a:solidFill>
            </a:endParaRPr>
          </a:p>
        </p:txBody>
      </p:sp>
      <p:sp>
        <p:nvSpPr>
          <p:cNvPr id="9" name="Заголовок 3"/>
          <p:cNvSpPr txBox="1">
            <a:spLocks/>
          </p:cNvSpPr>
          <p:nvPr/>
        </p:nvSpPr>
        <p:spPr>
          <a:xfrm>
            <a:off x="398339" y="2137015"/>
            <a:ext cx="11053519" cy="4158277"/>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rgbClr val="FF0000"/>
                </a:solidFill>
              </a:rPr>
              <a:t>I </a:t>
            </a:r>
            <a:r>
              <a:rPr lang="ru-RU" sz="2400" b="1" cap="none" dirty="0" smtClean="0">
                <a:solidFill>
                  <a:srgbClr val="FF0000"/>
                </a:solidFill>
              </a:rPr>
              <a:t>Место   </a:t>
            </a:r>
            <a:r>
              <a:rPr lang="ru-RU" sz="2400" b="1" cap="none" dirty="0" smtClean="0">
                <a:solidFill>
                  <a:schemeClr val="bg1"/>
                </a:solidFill>
              </a:rPr>
              <a:t>Биоритмы в жизни школьника</a:t>
            </a:r>
          </a:p>
          <a:p>
            <a:endParaRPr lang="ru-RU" sz="2400" b="1" cap="none" dirty="0" smtClean="0">
              <a:solidFill>
                <a:schemeClr val="bg1"/>
              </a:solidFill>
            </a:endParaRPr>
          </a:p>
          <a:p>
            <a:r>
              <a:rPr lang="en-US" sz="2400" b="1" dirty="0" smtClean="0">
                <a:solidFill>
                  <a:srgbClr val="FF0000"/>
                </a:solidFill>
              </a:rPr>
              <a:t>II </a:t>
            </a:r>
            <a:r>
              <a:rPr lang="ru-RU" sz="2400" b="1" cap="none" dirty="0">
                <a:solidFill>
                  <a:srgbClr val="FF0000"/>
                </a:solidFill>
              </a:rPr>
              <a:t>Место</a:t>
            </a:r>
            <a:r>
              <a:rPr lang="ru-RU" sz="2400" b="1" cap="none" dirty="0" smtClean="0">
                <a:solidFill>
                  <a:srgbClr val="FF0000"/>
                </a:solidFill>
              </a:rPr>
              <a:t>   </a:t>
            </a:r>
            <a:r>
              <a:rPr lang="ru-RU" sz="2400" b="1" cap="none" dirty="0" smtClean="0">
                <a:solidFill>
                  <a:schemeClr val="bg1"/>
                </a:solidFill>
              </a:rPr>
              <a:t>Функциональные изменения органа зрения учащихся выпускных классов и влияние </a:t>
            </a:r>
            <a:r>
              <a:rPr lang="ru-RU" sz="2400" b="1" cap="none" dirty="0" err="1" smtClean="0">
                <a:solidFill>
                  <a:schemeClr val="bg1"/>
                </a:solidFill>
              </a:rPr>
              <a:t>психо</a:t>
            </a:r>
            <a:r>
              <a:rPr lang="ru-RU" sz="2400" b="1" cap="none" dirty="0" smtClean="0">
                <a:solidFill>
                  <a:schemeClr val="bg1"/>
                </a:solidFill>
              </a:rPr>
              <a:t>-эмоционального состояния на биоритм колебаний внутриглазного давления</a:t>
            </a:r>
          </a:p>
          <a:p>
            <a:endParaRPr lang="ru-RU" sz="2400" b="1" cap="none" dirty="0" smtClean="0">
              <a:solidFill>
                <a:schemeClr val="bg1"/>
              </a:solidFill>
            </a:endParaRPr>
          </a:p>
          <a:p>
            <a:r>
              <a:rPr lang="en-US" sz="2400" b="1" dirty="0" smtClean="0">
                <a:solidFill>
                  <a:srgbClr val="FF0000"/>
                </a:solidFill>
              </a:rPr>
              <a:t>III </a:t>
            </a:r>
            <a:r>
              <a:rPr lang="ru-RU" sz="2400" b="1" cap="none" dirty="0" smtClean="0">
                <a:solidFill>
                  <a:srgbClr val="FF0000"/>
                </a:solidFill>
              </a:rPr>
              <a:t>Место   </a:t>
            </a:r>
            <a:r>
              <a:rPr lang="ru-RU" sz="2400" b="1" cap="none" dirty="0" smtClean="0">
                <a:solidFill>
                  <a:schemeClr val="bg1"/>
                </a:solidFill>
              </a:rPr>
              <a:t>Влияние учебных занятий на динамику физиологических показателей дыхательной и сердечно-сосудистой систем школьников</a:t>
            </a:r>
          </a:p>
          <a:p>
            <a:pPr algn="r"/>
            <a:r>
              <a:rPr lang="ru-RU" sz="2400" b="1" cap="none" dirty="0" smtClean="0">
                <a:solidFill>
                  <a:srgbClr val="FF0000"/>
                </a:solidFill>
              </a:rPr>
              <a:t>ЮНИОР</a:t>
            </a:r>
          </a:p>
          <a:p>
            <a:pPr algn="r"/>
            <a:r>
              <a:rPr lang="ru-RU" sz="2400" b="1" cap="none" dirty="0" smtClean="0">
                <a:solidFill>
                  <a:schemeClr val="bg1"/>
                </a:solidFill>
              </a:rPr>
              <a:t>Выявление зависимости развития заболеваний зрения от наследственности и факторов окружающей среды</a:t>
            </a:r>
            <a:endParaRPr lang="ru-RU" sz="2400" b="1" dirty="0">
              <a:solidFill>
                <a:schemeClr val="bg1"/>
              </a:solidFill>
            </a:endParaRPr>
          </a:p>
        </p:txBody>
      </p:sp>
      <p:sp>
        <p:nvSpPr>
          <p:cNvPr id="10" name="Заголовок 1"/>
          <p:cNvSpPr txBox="1">
            <a:spLocks/>
          </p:cNvSpPr>
          <p:nvPr/>
        </p:nvSpPr>
        <p:spPr>
          <a:xfrm>
            <a:off x="552449" y="5867562"/>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4000" b="1" dirty="0" smtClean="0">
                <a:solidFill>
                  <a:srgbClr val="002060"/>
                </a:solidFill>
              </a:rPr>
              <a:t>2014</a:t>
            </a:r>
            <a:endParaRPr lang="ru-RU" sz="4000" b="1" dirty="0">
              <a:solidFill>
                <a:srgbClr val="002060"/>
              </a:solidFill>
            </a:endParaRPr>
          </a:p>
        </p:txBody>
      </p:sp>
    </p:spTree>
    <p:extLst>
      <p:ext uri="{BB962C8B-B14F-4D97-AF65-F5344CB8AC3E}">
        <p14:creationId xmlns:p14="http://schemas.microsoft.com/office/powerpoint/2010/main" val="3782802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4935" y="891279"/>
            <a:ext cx="9532450" cy="585830"/>
          </a:xfrm>
        </p:spPr>
        <p:txBody>
          <a:bodyPr>
            <a:normAutofit fontScale="90000"/>
          </a:bodyPr>
          <a:lstStyle/>
          <a:p>
            <a:r>
              <a:rPr lang="ru-RU" sz="2400" b="1" dirty="0" smtClean="0">
                <a:solidFill>
                  <a:srgbClr val="7030A0"/>
                </a:solidFill>
              </a:rPr>
              <a:t>СИМПОЗИУМ 4. НАУКА, ТЕХНИКА, ИСКУССТВО: ВЗГЛЯД В БУДУЩЕЕ</a:t>
            </a:r>
            <a:endParaRPr lang="ru-RU" sz="2400" b="1" dirty="0">
              <a:solidFill>
                <a:srgbClr val="7030A0"/>
              </a:solidFill>
            </a:endParaRPr>
          </a:p>
        </p:txBody>
      </p:sp>
      <p:sp>
        <p:nvSpPr>
          <p:cNvPr id="5" name="Заголовок 1"/>
          <p:cNvSpPr txBox="1">
            <a:spLocks/>
          </p:cNvSpPr>
          <p:nvPr/>
        </p:nvSpPr>
        <p:spPr>
          <a:xfrm>
            <a:off x="1759803" y="111695"/>
            <a:ext cx="10338411" cy="679614"/>
          </a:xfrm>
          <a:prstGeom prst="rect">
            <a:avLst/>
          </a:prstGeom>
          <a:effectLst/>
        </p:spPr>
        <p:txBody>
          <a:bodyPr vert="horz" lIns="91440" tIns="45720" rIns="91440" bIns="45720" rtlCol="0" anchor="ctr">
            <a:normAutofit fontScale="3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Анализ востребованных направлений </a:t>
            </a:r>
            <a:r>
              <a:rPr kumimoji="0" lang="ru-RU" sz="3200" b="1" i="0" u="none" strike="noStrike" kern="1200" cap="all" spc="0" normalizeH="0" baseline="0" noProof="0" dirty="0" err="1" smtClean="0">
                <a:ln w="3175" cmpd="sng">
                  <a:noFill/>
                </a:ln>
                <a:solidFill>
                  <a:srgbClr val="002060"/>
                </a:solidFill>
                <a:effectLst/>
                <a:uLnTx/>
                <a:uFillTx/>
                <a:latin typeface="Century Gothic" panose="020B0502020202020204"/>
                <a:ea typeface="+mj-ea"/>
                <a:cs typeface="+mj-cs"/>
              </a:rPr>
              <a:t>нир</a:t>
            </a: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и проектной деятельности обучающихся </a:t>
            </a:r>
            <a:b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32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в социально-гуманитарной и естественно-математической сферах </a:t>
            </a: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
            </a:r>
            <a:br>
              <a:rPr kumimoji="0" lang="ru-RU" sz="44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предметным областям) </a:t>
            </a:r>
            <a:b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br>
            <a:r>
              <a:rPr kumimoji="0" lang="ru-RU" sz="18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a:t>
            </a:r>
            <a:endParaRPr kumimoji="0" lang="ru-RU" sz="1800" b="0" i="0" u="none" strike="noStrike" kern="1200" cap="all" spc="0" normalizeH="0" baseline="0" noProof="0" dirty="0">
              <a:ln w="3175" cmpd="sng">
                <a:noFill/>
              </a:ln>
              <a:solidFill>
                <a:prstClr val="white"/>
              </a:solidFill>
              <a:effectLst/>
              <a:uLnTx/>
              <a:uFillTx/>
              <a:latin typeface="Century Gothic" panose="020B0502020202020204"/>
              <a:ea typeface="+mj-ea"/>
              <a:cs typeface="+mj-cs"/>
            </a:endParaRPr>
          </a:p>
        </p:txBody>
      </p:sp>
      <p:sp>
        <p:nvSpPr>
          <p:cNvPr id="7" name="Заголовок 3"/>
          <p:cNvSpPr txBox="1">
            <a:spLocks/>
          </p:cNvSpPr>
          <p:nvPr/>
        </p:nvSpPr>
        <p:spPr>
          <a:xfrm>
            <a:off x="314935" y="1477109"/>
            <a:ext cx="9532450" cy="58583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w="3175" cmpd="sng">
                  <a:noFill/>
                </a:ln>
                <a:solidFill>
                  <a:srgbClr val="7030A0"/>
                </a:solidFill>
                <a:effectLst/>
                <a:uLnTx/>
                <a:uFillTx/>
                <a:latin typeface="Century Gothic" panose="020B0502020202020204"/>
                <a:ea typeface="+mj-ea"/>
                <a:cs typeface="+mj-cs"/>
              </a:rPr>
              <a:t>СОЦИОЛОГИЯ. ГЕОГРАФИЯ. Экономика. </a:t>
            </a: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8" name="Заголовок 3"/>
          <p:cNvSpPr txBox="1">
            <a:spLocks/>
          </p:cNvSpPr>
          <p:nvPr/>
        </p:nvSpPr>
        <p:spPr>
          <a:xfrm>
            <a:off x="388204" y="2062938"/>
            <a:ext cx="9532450" cy="40565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all" spc="0" normalizeH="0" baseline="0" noProof="0" dirty="0">
              <a:ln w="3175" cmpd="sng">
                <a:noFill/>
              </a:ln>
              <a:solidFill>
                <a:srgbClr val="7030A0"/>
              </a:solidFill>
              <a:effectLst/>
              <a:uLnTx/>
              <a:uFillTx/>
              <a:latin typeface="Century Gothic" panose="020B0502020202020204"/>
              <a:ea typeface="+mj-ea"/>
              <a:cs typeface="+mj-cs"/>
            </a:endParaRPr>
          </a:p>
        </p:txBody>
      </p:sp>
      <p:sp>
        <p:nvSpPr>
          <p:cNvPr id="9" name="Заголовок 3"/>
          <p:cNvSpPr txBox="1">
            <a:spLocks/>
          </p:cNvSpPr>
          <p:nvPr/>
        </p:nvSpPr>
        <p:spPr>
          <a:xfrm>
            <a:off x="398340" y="2137015"/>
            <a:ext cx="8482902" cy="415827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Нужно ли хорошо учиться, чтобы стать успешным?</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 </a:t>
            </a:r>
            <a:r>
              <a:rPr kumimoji="0" lang="ru-RU" sz="2400" b="1" i="0" u="none" strike="noStrike" kern="1200" cap="none" spc="0" normalizeH="0" baseline="0" noProof="0" dirty="0">
                <a:ln w="3175" cmpd="sng">
                  <a:noFill/>
                </a:ln>
                <a:solidFill>
                  <a:srgbClr val="FF0000"/>
                </a:solidFill>
                <a:effectLst/>
                <a:uLnTx/>
                <a:uFillTx/>
                <a:latin typeface="Century Gothic" panose="020B0502020202020204"/>
                <a:ea typeface="+mj-ea"/>
                <a:cs typeface="+mj-cs"/>
              </a:rPr>
              <a:t>Место</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Демографическая политика в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Упоровском</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районе</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w="3175" cmpd="sng">
                  <a:noFill/>
                </a:ln>
                <a:solidFill>
                  <a:srgbClr val="FF0000"/>
                </a:solidFill>
                <a:effectLst/>
                <a:uLnTx/>
                <a:uFillTx/>
                <a:latin typeface="Century Gothic" panose="020B0502020202020204"/>
                <a:ea typeface="+mj-ea"/>
                <a:cs typeface="+mj-cs"/>
              </a:rPr>
              <a:t>III </a:t>
            </a: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Место   </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Проблемы трудоустройства несовершеннолетних граждан. Пути решения</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srgbClr val="FF0000"/>
                </a:solidFill>
                <a:effectLst/>
                <a:uLnTx/>
                <a:uFillTx/>
                <a:latin typeface="Century Gothic" panose="020B0502020202020204"/>
                <a:ea typeface="+mj-ea"/>
                <a:cs typeface="+mj-cs"/>
              </a:rPr>
              <a:t>ЮНИОР</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Создание </a:t>
            </a:r>
            <a:r>
              <a:rPr kumimoji="0" lang="ru-RU" sz="2400" b="1" i="0" u="none" strike="noStrike" kern="1200" cap="none" spc="0" normalizeH="0" baseline="0" noProof="0" dirty="0" err="1" smtClean="0">
                <a:ln w="3175" cmpd="sng">
                  <a:noFill/>
                </a:ln>
                <a:solidFill>
                  <a:prstClr val="black"/>
                </a:solidFill>
                <a:effectLst/>
                <a:uLnTx/>
                <a:uFillTx/>
                <a:latin typeface="Century Gothic" panose="020B0502020202020204"/>
                <a:ea typeface="+mj-ea"/>
                <a:cs typeface="+mj-cs"/>
              </a:rPr>
              <a:t>видеотуров</a:t>
            </a:r>
            <a:r>
              <a:rPr kumimoji="0" lang="ru-RU" sz="2400" b="1" i="0" u="none" strike="noStrike" kern="1200" cap="none" spc="0" normalizeH="0" baseline="0" noProof="0" dirty="0" smtClean="0">
                <a:ln w="3175" cmpd="sng">
                  <a:noFill/>
                </a:ln>
                <a:solidFill>
                  <a:prstClr val="black"/>
                </a:solidFill>
                <a:effectLst/>
                <a:uLnTx/>
                <a:uFillTx/>
                <a:latin typeface="Century Gothic" panose="020B0502020202020204"/>
                <a:ea typeface="+mj-ea"/>
                <a:cs typeface="+mj-cs"/>
              </a:rPr>
              <a:t> по описанию редких и исчезающих видов животных Тюменской области</a:t>
            </a:r>
            <a:endParaRPr kumimoji="0" lang="ru-RU" sz="2400" b="1" i="0" u="none" strike="noStrike" kern="1200" cap="all" spc="0" normalizeH="0" baseline="0" noProof="0" dirty="0">
              <a:ln w="3175" cmpd="sng">
                <a:noFill/>
              </a:ln>
              <a:solidFill>
                <a:prstClr val="black"/>
              </a:solidFill>
              <a:effectLst/>
              <a:uLnTx/>
              <a:uFillTx/>
              <a:latin typeface="Century Gothic" panose="020B0502020202020204"/>
              <a:ea typeface="+mj-ea"/>
              <a:cs typeface="+mj-cs"/>
            </a:endParaRPr>
          </a:p>
        </p:txBody>
      </p:sp>
      <p:sp>
        <p:nvSpPr>
          <p:cNvPr id="10" name="Заголовок 1"/>
          <p:cNvSpPr txBox="1">
            <a:spLocks/>
          </p:cNvSpPr>
          <p:nvPr/>
        </p:nvSpPr>
        <p:spPr>
          <a:xfrm>
            <a:off x="9930790" y="5439831"/>
            <a:ext cx="1411163" cy="67961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ru-RU" sz="4000" b="1" i="0" u="none" strike="noStrike" kern="1200" cap="all" spc="0" normalizeH="0" baseline="0" noProof="0" dirty="0" smtClean="0">
                <a:ln w="3175" cmpd="sng">
                  <a:noFill/>
                </a:ln>
                <a:solidFill>
                  <a:srgbClr val="002060"/>
                </a:solidFill>
                <a:effectLst/>
                <a:uLnTx/>
                <a:uFillTx/>
                <a:latin typeface="Century Gothic" panose="020B0502020202020204"/>
                <a:ea typeface="+mj-ea"/>
                <a:cs typeface="+mj-cs"/>
              </a:rPr>
              <a:t>2015</a:t>
            </a:r>
            <a:endParaRPr kumimoji="0" lang="ru-RU" sz="4000" b="1" i="0" u="none" strike="noStrike" kern="1200" cap="all" spc="0" normalizeH="0" baseline="0" noProof="0" dirty="0">
              <a:ln w="3175" cmpd="sng">
                <a:noFill/>
              </a:ln>
              <a:solidFill>
                <a:srgbClr val="002060"/>
              </a:solidFill>
              <a:effectLst/>
              <a:uLnTx/>
              <a:uFillTx/>
              <a:latin typeface="Century Gothic" panose="020B0502020202020204"/>
              <a:ea typeface="+mj-ea"/>
              <a:cs typeface="+mj-cs"/>
            </a:endParaRPr>
          </a:p>
        </p:txBody>
      </p:sp>
      <p:pic>
        <p:nvPicPr>
          <p:cNvPr id="5122" name="Picture 2" descr="http://zr.ikomov.tmweb.ru/uploads/images/zritelnaja-nagruz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6439" y="2523943"/>
            <a:ext cx="2567843" cy="193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620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0.xml><?xml version="1.0" encoding="utf-8"?>
<a:theme xmlns:a="http://schemas.openxmlformats.org/drawingml/2006/main" name="15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1.xml><?xml version="1.0" encoding="utf-8"?>
<a:theme xmlns:a="http://schemas.openxmlformats.org/drawingml/2006/main" name="16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2.xml><?xml version="1.0" encoding="utf-8"?>
<a:theme xmlns:a="http://schemas.openxmlformats.org/drawingml/2006/main" name="18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3.xml><?xml version="1.0" encoding="utf-8"?>
<a:theme xmlns:a="http://schemas.openxmlformats.org/drawingml/2006/main" name="19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4.xml><?xml version="1.0" encoding="utf-8"?>
<a:theme xmlns:a="http://schemas.openxmlformats.org/drawingml/2006/main" name="20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5.xml><?xml version="1.0" encoding="utf-8"?>
<a:theme xmlns:a="http://schemas.openxmlformats.org/drawingml/2006/main" name="22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6.xml><?xml version="1.0" encoding="utf-8"?>
<a:theme xmlns:a="http://schemas.openxmlformats.org/drawingml/2006/main" name="23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7.xml><?xml version="1.0" encoding="utf-8"?>
<a:theme xmlns:a="http://schemas.openxmlformats.org/drawingml/2006/main" name="24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8.xml><?xml version="1.0" encoding="utf-8"?>
<a:theme xmlns:a="http://schemas.openxmlformats.org/drawingml/2006/main" name="25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9.xml><?xml version="1.0" encoding="utf-8"?>
<a:theme xmlns:a="http://schemas.openxmlformats.org/drawingml/2006/main" name="26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0.xml><?xml version="1.0" encoding="utf-8"?>
<a:theme xmlns:a="http://schemas.openxmlformats.org/drawingml/2006/main" name="27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1.xml><?xml version="1.0" encoding="utf-8"?>
<a:theme xmlns:a="http://schemas.openxmlformats.org/drawingml/2006/main" name="28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2.xml><?xml version="1.0" encoding="utf-8"?>
<a:theme xmlns:a="http://schemas.openxmlformats.org/drawingml/2006/main" name="29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3.xml><?xml version="1.0" encoding="utf-8"?>
<a:theme xmlns:a="http://schemas.openxmlformats.org/drawingml/2006/main" name="30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4.xml><?xml version="1.0" encoding="utf-8"?>
<a:theme xmlns:a="http://schemas.openxmlformats.org/drawingml/2006/main" name="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4.xml><?xml version="1.0" encoding="utf-8"?>
<a:theme xmlns:a="http://schemas.openxmlformats.org/drawingml/2006/main" name="8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5.xml><?xml version="1.0" encoding="utf-8"?>
<a:theme xmlns:a="http://schemas.openxmlformats.org/drawingml/2006/main" name="4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6.xml><?xml version="1.0" encoding="utf-8"?>
<a:theme xmlns:a="http://schemas.openxmlformats.org/drawingml/2006/main" name="11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7.xml><?xml version="1.0" encoding="utf-8"?>
<a:theme xmlns:a="http://schemas.openxmlformats.org/drawingml/2006/main" name="12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8.xml><?xml version="1.0" encoding="utf-8"?>
<a:theme xmlns:a="http://schemas.openxmlformats.org/drawingml/2006/main" name="13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9.xml><?xml version="1.0" encoding="utf-8"?>
<a:theme xmlns:a="http://schemas.openxmlformats.org/drawingml/2006/main" name="14_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Wisp</Template>
  <TotalTime>10319</TotalTime>
  <Words>3318</Words>
  <Application>Microsoft Office PowerPoint</Application>
  <PresentationFormat>Широкоэкранный</PresentationFormat>
  <Paragraphs>710</Paragraphs>
  <Slides>50</Slides>
  <Notes>45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24</vt:i4>
      </vt:variant>
      <vt:variant>
        <vt:lpstr>Заголовки слайдов</vt:lpstr>
      </vt:variant>
      <vt:variant>
        <vt:i4>50</vt:i4>
      </vt:variant>
    </vt:vector>
  </HeadingPairs>
  <TitlesOfParts>
    <vt:vector size="81" baseType="lpstr">
      <vt:lpstr>Arial</vt:lpstr>
      <vt:lpstr>Arial Black</vt:lpstr>
      <vt:lpstr>Calibri</vt:lpstr>
      <vt:lpstr>Cambria Math</vt:lpstr>
      <vt:lpstr>Century Gothic</vt:lpstr>
      <vt:lpstr>Times New Roman</vt:lpstr>
      <vt:lpstr>Wingdings 3</vt:lpstr>
      <vt:lpstr>3_Сектор</vt:lpstr>
      <vt:lpstr>Легкий дым</vt:lpstr>
      <vt:lpstr>7_Сектор</vt:lpstr>
      <vt:lpstr>8_Сектор</vt:lpstr>
      <vt:lpstr>4_Сектор</vt:lpstr>
      <vt:lpstr>11_Сектор</vt:lpstr>
      <vt:lpstr>12_Сектор</vt:lpstr>
      <vt:lpstr>13_Сектор</vt:lpstr>
      <vt:lpstr>14_Сектор</vt:lpstr>
      <vt:lpstr>15_Сектор</vt:lpstr>
      <vt:lpstr>16_Сектор</vt:lpstr>
      <vt:lpstr>18_Сектор</vt:lpstr>
      <vt:lpstr>19_Сектор</vt:lpstr>
      <vt:lpstr>20_Сектор</vt:lpstr>
      <vt:lpstr>22_Сектор</vt:lpstr>
      <vt:lpstr>23_Сектор</vt:lpstr>
      <vt:lpstr>24_Сектор</vt:lpstr>
      <vt:lpstr>25_Сектор</vt:lpstr>
      <vt:lpstr>26_Сектор</vt:lpstr>
      <vt:lpstr>27_Сектор</vt:lpstr>
      <vt:lpstr>28_Сектор</vt:lpstr>
      <vt:lpstr>29_Сектор</vt:lpstr>
      <vt:lpstr>30_Сектор</vt:lpstr>
      <vt:lpstr>Сектор</vt:lpstr>
      <vt:lpstr>Презентация PowerPoint</vt:lpstr>
      <vt:lpstr>Презентация PowerPoint</vt:lpstr>
      <vt:lpstr>Презентация PowerPoint</vt:lpstr>
      <vt:lpstr>Презентация PowerPoint</vt:lpstr>
      <vt:lpstr>Анализ востребованных направлений НИР  и проектной деятельности обучающихся  в социально-гуманитарной и  естественно-математической сферах   (по предметным областям)  по результатам мониторинга тем и направлений работ, отмеченных наградами и поощрениями экспертных комиссий и жюри региональных и всероссийских форумов</vt:lpstr>
      <vt:lpstr>Презентация PowerPoint</vt:lpstr>
      <vt:lpstr>Презентация PowerPoint</vt:lpstr>
      <vt:lpstr>СИМПОЗИУМ 2. ЕСТЕСТВЕННЫЕ НАУКИ И СОВРЕМЕННЫЙ МИР</vt:lpstr>
      <vt:lpstr>СИМПОЗИУМ 4. НАУКА, ТЕХНИКА, ИСКУССТВО: ВЗГЛЯД В БУДУЩЕЕ</vt:lpstr>
      <vt:lpstr>СИМПОЗИУМ 1. ИНЖЕНЕРНЫЕ НАУКИ В ТЕХНОСФЕРЕ НАСТОЯЩЕГО И БУДУЩЕГО</vt:lpstr>
      <vt:lpstr>СИМПОЗИУМ 1. ИНЖЕНЕРНЫЕ НАУКИ В ТЕХНОСФЕРЕ НАСТОЯЩЕГО И БУДУЩЕГО</vt:lpstr>
      <vt:lpstr>СИМПОЗИУМ 1. ИНЖЕНЕРНЫЕ НАУКИ В ТЕХНОСФЕРЕ НАСТОЯЩЕГО И БУДУЩЕГО</vt:lpstr>
      <vt:lpstr>Презентация PowerPoint</vt:lpstr>
      <vt:lpstr>Презентация PowerPoint</vt:lpstr>
      <vt:lpstr>СИМПОЗИУМ 1. ИНЖЕНЕРНЫЕ НАУКИ В ТЕХНОСФЕРЕ НАСТОЯЩЕГО И БУДУЩЕГО</vt:lpstr>
      <vt:lpstr>СИМПОЗИУМ 1. ИНЖЕНЕРНЫЕ НАУКИ В ТЕХНОСФЕРЕ НАСТОЯЩЕГО И БУДУЩЕГО</vt:lpstr>
      <vt:lpstr>СИМПОЗИУМ 2. ЕСТЕСТВЕННЫЕ НАУКИ И СОВРЕМЕННЫЙ МИР</vt:lpstr>
      <vt:lpstr>СИМПОЗИУМ 2. ЕСТЕСТВЕННЫЕ НАУКИ И СОВРЕМЕННЫЙ МИР</vt:lpstr>
      <vt:lpstr>СИМПОЗИУМ 2. ЕСТЕСТВЕННЫЕ НАУКИ И СОВРЕМЕННЫЙ МИР</vt:lpstr>
      <vt:lpstr>СИМПОЗИУМ 2. ЕСТЕСТВЕННЫЕ НАУКИ И СОВРЕМЕННЫЙ МИР</vt:lpstr>
      <vt:lpstr>СИМПОЗИУМ 2. ЕСТЕСТВЕННЫЕ НАУКИ И СОВРЕМЕННЫЙ МИР</vt:lpstr>
      <vt:lpstr>СИМПОЗИУМ 2. ЕСТЕСТВЕННЫЕ НАУКИ И СОВРЕМЕННЫЙ МИР</vt:lpstr>
      <vt:lpstr>СИМПОЗИУМ 2. ЕСТЕСТВЕННЫЕ НАУКИ И СОВРЕМЕННЫЙ МИР</vt:lpstr>
      <vt:lpstr>СИМПОЗИУМ 2. ЕСТЕСТВЕННЫЕ НАУКИ И СОВРЕМЕННЫЙ МИР</vt:lpstr>
      <vt:lpstr>СИМПОЗИУМ 2. ЕСТЕСТВЕННЫЕ НАУКИ И СОВРЕМЕННЫЙ МИР</vt:lpstr>
      <vt:lpstr>СИМПОЗИУМ 2. ЕСТЕСТВЕННЫЕ НАУКИ И СОВРЕМЕННЫЙ МИР</vt:lpstr>
      <vt:lpstr>СИМПОЗИУМ 3. математика и информационные технологии</vt:lpstr>
      <vt:lpstr>СИМПОЗИУМ 3. математика и информационные технологии</vt:lpstr>
      <vt:lpstr>СИМПОЗИУМ 3. математика и информационные технологии</vt:lpstr>
      <vt:lpstr>СИМПОЗИУМ 3. математика и информационные технологии</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4. НАУКА, ТЕХНИКА, ИСКУССТВО: ВЗГЛЯД В БУДУЩЕЕ</vt:lpstr>
      <vt:lpstr>СИМПОЗИУМ 2. ЕСТЕСТВЕННЫЕ НАУКИ И СОВРЕМЕННЫЙ МИР</vt:lpstr>
      <vt:lpstr>СИМПОЗИУМ 4. НАУКА, ТЕХНИКА, ИСКУССТВО: ВЗГЛЯД В БУДУЩЕЕ</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Марина Maрина</cp:lastModifiedBy>
  <cp:revision>682</cp:revision>
  <cp:lastPrinted>2017-04-06T10:09:59Z</cp:lastPrinted>
  <dcterms:created xsi:type="dcterms:W3CDTF">2017-01-20T04:01:01Z</dcterms:created>
  <dcterms:modified xsi:type="dcterms:W3CDTF">2017-09-11T09:05:32Z</dcterms:modified>
</cp:coreProperties>
</file>