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  <p:sldMasterId id="2147483790" r:id="rId2"/>
  </p:sldMasterIdLst>
  <p:notesMasterIdLst>
    <p:notesMasterId r:id="rId10"/>
  </p:notesMasterIdLst>
  <p:sldIdLst>
    <p:sldId id="256" r:id="rId3"/>
    <p:sldId id="294" r:id="rId4"/>
    <p:sldId id="295" r:id="rId5"/>
    <p:sldId id="296" r:id="rId6"/>
    <p:sldId id="308" r:id="rId7"/>
    <p:sldId id="310" r:id="rId8"/>
    <p:sldId id="307" r:id="rId9"/>
  </p:sldIdLst>
  <p:sldSz cx="12192000" cy="6858000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0" autoAdjust="0"/>
    <p:restoredTop sz="79226" autoAdjust="0"/>
  </p:normalViewPr>
  <p:slideViewPr>
    <p:cSldViewPr snapToGrid="0">
      <p:cViewPr varScale="1">
        <p:scale>
          <a:sx n="82" d="100"/>
          <a:sy n="82" d="100"/>
        </p:scale>
        <p:origin x="8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6F795-5F25-4447-BF43-2237AF9104E6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F2FA0-3097-4C78-9684-7F4C23B3D9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631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arenR"/>
            </a:pPr>
            <a:endParaRPr lang="ru-RU" sz="1400" baseline="0" dirty="0" smtClean="0">
              <a:latin typeface="Times New Roman" panose="02020603050405020304" pitchFamily="18" charset="0"/>
            </a:endParaRPr>
          </a:p>
          <a:p>
            <a:pPr marL="342900" indent="-342900">
              <a:buAutoNum type="arabicParenR"/>
            </a:pPr>
            <a:endParaRPr lang="ru-RU" sz="1400" baseline="0" dirty="0">
              <a:latin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F2FA0-3097-4C78-9684-7F4C23B3D9A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742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F2FA0-3097-4C78-9684-7F4C23B3D9A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743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endParaRPr lang="ru-R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F2FA0-3097-4C78-9684-7F4C23B3D9A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944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F2FA0-3097-4C78-9684-7F4C23B3D9A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57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F2FA0-3097-4C78-9684-7F4C23B3D9A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027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F2FA0-3097-4C78-9684-7F4C23B3D9A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9556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F2FA0-3097-4C78-9684-7F4C23B3D9A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070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74F5-6C5A-4A11-AFA3-7A96807B6DD0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004C-4D0A-4B88-AD5F-2BD40E98C3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67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74F5-6C5A-4A11-AFA3-7A96807B6DD0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004C-4D0A-4B88-AD5F-2BD40E98C3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4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74F5-6C5A-4A11-AFA3-7A96807B6DD0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004C-4D0A-4B88-AD5F-2BD40E98C3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40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1264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962" y="116681"/>
            <a:ext cx="596899" cy="569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61712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905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240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273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6758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029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60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74F5-6C5A-4A11-AFA3-7A96807B6DD0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004C-4D0A-4B88-AD5F-2BD40E98C3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4115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1531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4633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804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1515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6954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72080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8258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5090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117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74F5-6C5A-4A11-AFA3-7A96807B6DD0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004C-4D0A-4B88-AD5F-2BD40E98C3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495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74F5-6C5A-4A11-AFA3-7A96807B6DD0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004C-4D0A-4B88-AD5F-2BD40E98C3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50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74F5-6C5A-4A11-AFA3-7A96807B6DD0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004C-4D0A-4B88-AD5F-2BD40E98C3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23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74F5-6C5A-4A11-AFA3-7A96807B6DD0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004C-4D0A-4B88-AD5F-2BD40E98C3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565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74F5-6C5A-4A11-AFA3-7A96807B6DD0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004C-4D0A-4B88-AD5F-2BD40E98C3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30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74F5-6C5A-4A11-AFA3-7A96807B6DD0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004C-4D0A-4B88-AD5F-2BD40E98C3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66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B74F5-6C5A-4A11-AFA3-7A96807B6DD0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004C-4D0A-4B88-AD5F-2BD40E98C3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479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B74F5-6C5A-4A11-AFA3-7A96807B6DD0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6004C-4D0A-4B88-AD5F-2BD40E98C3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99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DCBAE35-5304-482A-8596-2ED50D18D674}" type="datetimeFigureOut">
              <a:rPr lang="ru-RU" smtClean="0"/>
              <a:t>16.11.2016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2E0E877-3097-4173-BFBE-BC20968226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941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  <p:sldLayoutId id="2147483804" r:id="rId14"/>
    <p:sldLayoutId id="2147483805" r:id="rId15"/>
    <p:sldLayoutId id="2147483806" r:id="rId16"/>
    <p:sldLayoutId id="21474838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80000">
              <a:srgbClr val="DD7000"/>
            </a:gs>
            <a:gs pos="71000">
              <a:srgbClr val="E8A000">
                <a:alpha val="91000"/>
                <a:lumMod val="97000"/>
              </a:srgbClr>
            </a:gs>
            <a:gs pos="4000">
              <a:srgbClr val="FFFF00"/>
            </a:gs>
            <a:gs pos="95000">
              <a:schemeClr val="bg2">
                <a:shade val="96000"/>
                <a:hueMod val="88000"/>
                <a:satMod val="220000"/>
                <a:lumMod val="82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6137" y="695324"/>
            <a:ext cx="9307513" cy="379095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ВЫБОРА ТЕМЫ </a:t>
            </a:r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нир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проектной деятельности обучающихся 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социально-гуманитарной и 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естественно-математической сферах 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/>
            </a:r>
            <a:br>
              <a:rPr lang="ru-RU" sz="2800" b="1" dirty="0" smtClean="0">
                <a:solidFill>
                  <a:srgbClr val="002060"/>
                </a:solidFill>
              </a:rPr>
            </a:b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329968" y="5363186"/>
            <a:ext cx="7064375" cy="788987"/>
          </a:xfrm>
        </p:spPr>
        <p:txBody>
          <a:bodyPr>
            <a:normAutofit lnSpcReduction="10000"/>
          </a:bodyPr>
          <a:lstStyle/>
          <a:p>
            <a:pPr algn="r" eaLnBrk="1" hangingPunct="1">
              <a:spcAft>
                <a:spcPct val="0"/>
              </a:spcAft>
              <a:defRPr/>
            </a:pPr>
            <a:r>
              <a:rPr lang="ru-RU" altLang="ru-RU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Таланцева</a:t>
            </a:r>
            <a:r>
              <a:rPr lang="ru-RU" alt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Марина Леонидовна,</a:t>
            </a:r>
          </a:p>
          <a:p>
            <a:pPr algn="r" eaLnBrk="1" hangingPunct="1">
              <a:spcAft>
                <a:spcPct val="0"/>
              </a:spcAft>
              <a:defRPr/>
            </a:pPr>
            <a:r>
              <a:rPr lang="ru-RU" altLang="ru-RU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Лаборатории ЕМО ТОГИРРО</a:t>
            </a:r>
          </a:p>
          <a:p>
            <a:pPr eaLnBrk="1" hangingPunct="1">
              <a:spcAft>
                <a:spcPct val="0"/>
              </a:spcAft>
              <a:defRPr/>
            </a:pPr>
            <a:endParaRPr lang="ru-RU" altLang="ru-RU" b="1" dirty="0" smtClean="0">
              <a:solidFill>
                <a:srgbClr val="0F496F"/>
              </a:solidFill>
            </a:endParaRPr>
          </a:p>
          <a:p>
            <a:pPr eaLnBrk="1" hangingPunct="1">
              <a:spcAft>
                <a:spcPct val="0"/>
              </a:spcAft>
              <a:defRPr/>
            </a:pPr>
            <a:endParaRPr lang="ru-RU" altLang="ru-RU" b="1" dirty="0" smtClean="0">
              <a:solidFill>
                <a:srgbClr val="0F4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22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59803" y="111695"/>
            <a:ext cx="10338411" cy="67961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3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sz="3200" b="1" dirty="0" smtClean="0">
                <a:solidFill>
                  <a:srgbClr val="002060"/>
                </a:solidFill>
              </a:rPr>
              <a:t>Анализ востребованных направлений </a:t>
            </a:r>
            <a:r>
              <a:rPr lang="ru-RU" sz="3200" b="1" dirty="0" err="1" smtClean="0">
                <a:solidFill>
                  <a:srgbClr val="002060"/>
                </a:solidFill>
              </a:rPr>
              <a:t>нир</a:t>
            </a:r>
            <a:r>
              <a:rPr lang="ru-RU" sz="3200" b="1" dirty="0" smtClean="0">
                <a:solidFill>
                  <a:srgbClr val="002060"/>
                </a:solidFill>
              </a:rPr>
              <a:t> и проектной деятельности обучающихся 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в социально-гуманитарной и естественно-математической сферах </a:t>
            </a:r>
            <a:r>
              <a:rPr lang="ru-RU" sz="4400" b="1" dirty="0" smtClean="0">
                <a:solidFill>
                  <a:srgbClr val="002060"/>
                </a:solidFill>
              </a:rPr>
              <a:t/>
            </a:r>
            <a:br>
              <a:rPr lang="ru-RU" sz="4400" b="1" dirty="0" smtClean="0">
                <a:solidFill>
                  <a:srgbClr val="002060"/>
                </a:solidFill>
              </a:rPr>
            </a:br>
            <a:r>
              <a:rPr lang="ru-RU" sz="4400" b="1" dirty="0" smtClean="0">
                <a:solidFill>
                  <a:srgbClr val="002060"/>
                </a:solidFill>
              </a:rPr>
              <a:t/>
            </a:r>
            <a:br>
              <a:rPr lang="ru-RU" sz="4400" b="1" dirty="0" smtClean="0">
                <a:solidFill>
                  <a:srgbClr val="002060"/>
                </a:solidFill>
              </a:rPr>
            </a:br>
            <a:r>
              <a:rPr lang="ru-RU" sz="1800" b="1" dirty="0" smtClean="0">
                <a:solidFill>
                  <a:srgbClr val="002060"/>
                </a:solidFill>
              </a:rPr>
              <a:t>(по предметным областям) </a:t>
            </a:r>
            <a:br>
              <a:rPr lang="ru-RU" sz="1800" b="1" dirty="0" smtClean="0">
                <a:solidFill>
                  <a:srgbClr val="002060"/>
                </a:solidFill>
              </a:rPr>
            </a:br>
            <a:r>
              <a:rPr lang="ru-RU" sz="1800" b="1" dirty="0" smtClean="0">
                <a:solidFill>
                  <a:srgbClr val="002060"/>
                </a:solidFill>
              </a:rPr>
              <a:t>по результатам мониторинга тем и направлений работ, отмеченных наградами и поощрениями экспертных комиссий и жюри региональных и всероссийских форумов</a:t>
            </a:r>
            <a:endParaRPr lang="ru-RU" sz="1800" dirty="0"/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3635374" y="1395770"/>
            <a:ext cx="4056649" cy="585830"/>
          </a:xfrm>
          <a:prstGeom prst="rect">
            <a:avLst/>
          </a:prstGeom>
          <a:solidFill>
            <a:srgbClr val="FFC000"/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ОБЪЕКТ ИССЛЕДОВАНИЯ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7857690" y="1409823"/>
            <a:ext cx="4056649" cy="585830"/>
          </a:xfrm>
          <a:prstGeom prst="rect">
            <a:avLst/>
          </a:prstGeom>
          <a:solidFill>
            <a:srgbClr val="FFC000"/>
          </a:solidFill>
          <a:effectLst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ПРЕДМЕТ ИССЛЕДОВАНИЯ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278447" y="1409823"/>
            <a:ext cx="2962709" cy="5858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ОБЪЕКТНАЯ ОБЛАСТЬ ИССЛЕДОВАНИЯ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3635374" y="2103006"/>
            <a:ext cx="4056649" cy="975905"/>
          </a:xfrm>
          <a:prstGeom prst="rect">
            <a:avLst/>
          </a:prstGeom>
          <a:solidFill>
            <a:srgbClr val="FFC000"/>
          </a:solidFill>
          <a:effectLst/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7030A0"/>
                </a:solidFill>
              </a:rPr>
              <a:t>Определенный процесс или явление действительности, порождающее проблемную ситуацию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7857690" y="2126214"/>
            <a:ext cx="4056649" cy="975905"/>
          </a:xfrm>
          <a:prstGeom prst="rect">
            <a:avLst/>
          </a:prstGeom>
          <a:solidFill>
            <a:srgbClr val="FFC000"/>
          </a:solidFill>
          <a:effectLst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7030A0"/>
                </a:solidFill>
              </a:rPr>
              <a:t>Конкретная часть объекта, внутри которой ведется поиск</a:t>
            </a:r>
          </a:p>
          <a:p>
            <a:pPr algn="ctr"/>
            <a:r>
              <a:rPr lang="ru-RU" sz="1600" b="1" dirty="0" smtClean="0">
                <a:solidFill>
                  <a:srgbClr val="7030A0"/>
                </a:solidFill>
              </a:rPr>
              <a:t>В каждом объекте можно выделять несколько предметов исследования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0" name="Заголовок 3"/>
          <p:cNvSpPr txBox="1">
            <a:spLocks/>
          </p:cNvSpPr>
          <p:nvPr/>
        </p:nvSpPr>
        <p:spPr>
          <a:xfrm>
            <a:off x="278447" y="2103005"/>
            <a:ext cx="2962709" cy="9759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7030A0"/>
                </a:solidFill>
              </a:rPr>
              <a:t>Сфера науки и практики, в которой находится объект исследования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1" name="Заголовок 3"/>
          <p:cNvSpPr txBox="1">
            <a:spLocks/>
          </p:cNvSpPr>
          <p:nvPr/>
        </p:nvSpPr>
        <p:spPr>
          <a:xfrm>
            <a:off x="4013242" y="3903063"/>
            <a:ext cx="7272709" cy="5858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тема ИССЛЕДОВАНИЯ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4013241" y="4730667"/>
            <a:ext cx="7272709" cy="14832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Объект изучения,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в определенном аспекте, </a:t>
            </a:r>
          </a:p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характерном для данного исследования (проблема)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5663698" y="3252071"/>
            <a:ext cx="1538768" cy="501041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8170992" y="3281135"/>
            <a:ext cx="1538768" cy="501041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2" descr="http://www.ved21.ru/upload/news-1395133754-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41" y="3903063"/>
            <a:ext cx="2580115" cy="220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59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59803" y="111695"/>
            <a:ext cx="10338411" cy="67961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3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sz="3200" b="1" dirty="0" smtClean="0">
                <a:solidFill>
                  <a:srgbClr val="002060"/>
                </a:solidFill>
              </a:rPr>
              <a:t>Анализ востребованных направлений </a:t>
            </a:r>
            <a:r>
              <a:rPr lang="ru-RU" sz="3200" b="1" dirty="0" err="1" smtClean="0">
                <a:solidFill>
                  <a:srgbClr val="002060"/>
                </a:solidFill>
              </a:rPr>
              <a:t>нир</a:t>
            </a:r>
            <a:r>
              <a:rPr lang="ru-RU" sz="3200" b="1" dirty="0" smtClean="0">
                <a:solidFill>
                  <a:srgbClr val="002060"/>
                </a:solidFill>
              </a:rPr>
              <a:t> и проектной деятельности обучающихся 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в социально-гуманитарной и естественно-математической сферах </a:t>
            </a:r>
            <a:r>
              <a:rPr lang="ru-RU" sz="4400" b="1" dirty="0" smtClean="0">
                <a:solidFill>
                  <a:srgbClr val="002060"/>
                </a:solidFill>
              </a:rPr>
              <a:t/>
            </a:r>
            <a:br>
              <a:rPr lang="ru-RU" sz="4400" b="1" dirty="0" smtClean="0">
                <a:solidFill>
                  <a:srgbClr val="002060"/>
                </a:solidFill>
              </a:rPr>
            </a:br>
            <a:r>
              <a:rPr lang="ru-RU" sz="4400" b="1" dirty="0" smtClean="0">
                <a:solidFill>
                  <a:srgbClr val="002060"/>
                </a:solidFill>
              </a:rPr>
              <a:t/>
            </a:r>
            <a:br>
              <a:rPr lang="ru-RU" sz="4400" b="1" dirty="0" smtClean="0">
                <a:solidFill>
                  <a:srgbClr val="002060"/>
                </a:solidFill>
              </a:rPr>
            </a:br>
            <a:r>
              <a:rPr lang="ru-RU" sz="1800" b="1" dirty="0" smtClean="0">
                <a:solidFill>
                  <a:srgbClr val="002060"/>
                </a:solidFill>
              </a:rPr>
              <a:t>(по предметным областям) </a:t>
            </a:r>
            <a:br>
              <a:rPr lang="ru-RU" sz="1800" b="1" dirty="0" smtClean="0">
                <a:solidFill>
                  <a:srgbClr val="002060"/>
                </a:solidFill>
              </a:rPr>
            </a:br>
            <a:r>
              <a:rPr lang="ru-RU" sz="1800" b="1" dirty="0" smtClean="0">
                <a:solidFill>
                  <a:srgbClr val="002060"/>
                </a:solidFill>
              </a:rPr>
              <a:t>по результатам мониторинга тем и направлений работ, отмеченных наградами и поощрениями экспертных комиссий и жюри региональных и всероссийских форумов</a:t>
            </a:r>
            <a:endParaRPr lang="ru-RU" sz="1800" dirty="0"/>
          </a:p>
        </p:txBody>
      </p:sp>
      <p:sp>
        <p:nvSpPr>
          <p:cNvPr id="11" name="Заголовок 3"/>
          <p:cNvSpPr txBox="1">
            <a:spLocks/>
          </p:cNvSpPr>
          <p:nvPr/>
        </p:nvSpPr>
        <p:spPr>
          <a:xfrm>
            <a:off x="387173" y="896615"/>
            <a:ext cx="8700266" cy="747267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ВЫБОРА И ФОРМУЛИРОВКИ ТЕМЫ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Заголовок 3"/>
          <p:cNvSpPr txBox="1">
            <a:spLocks/>
          </p:cNvSpPr>
          <p:nvPr/>
        </p:nvSpPr>
        <p:spPr>
          <a:xfrm>
            <a:off x="2823033" y="1916050"/>
            <a:ext cx="6170137" cy="5858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Тема должна быть интересна ребенку, должна увлекать его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7" name="Заголовок 3"/>
          <p:cNvSpPr txBox="1">
            <a:spLocks/>
          </p:cNvSpPr>
          <p:nvPr/>
        </p:nvSpPr>
        <p:spPr>
          <a:xfrm>
            <a:off x="387173" y="3737122"/>
            <a:ext cx="5231202" cy="585830"/>
          </a:xfrm>
          <a:prstGeom prst="rect">
            <a:avLst/>
          </a:prstGeom>
          <a:solidFill>
            <a:srgbClr val="FFFF99"/>
          </a:solidFill>
          <a:effectLst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Тема должна быть оригинальной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8" name="Заголовок 3"/>
          <p:cNvSpPr txBox="1">
            <a:spLocks/>
          </p:cNvSpPr>
          <p:nvPr/>
        </p:nvSpPr>
        <p:spPr>
          <a:xfrm>
            <a:off x="387173" y="4660863"/>
            <a:ext cx="4229186" cy="9800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Тема должна быть такой, чтобы работа могла быть выполнена качественно, но относительно быстро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pic>
        <p:nvPicPr>
          <p:cNvPr id="2052" name="Picture 4" descr="http://www.prostosdal.ru/upload/image/chto_takoe_obekt_i_predmet_issledovaniya_v_diplomnoy_rabot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8685" y="937230"/>
            <a:ext cx="2408516" cy="208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scoutmr.ru/assets/images/market_issledov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775" y="4798656"/>
            <a:ext cx="3011831" cy="167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Заголовок 3"/>
          <p:cNvSpPr txBox="1">
            <a:spLocks/>
          </p:cNvSpPr>
          <p:nvPr/>
        </p:nvSpPr>
        <p:spPr>
          <a:xfrm>
            <a:off x="633397" y="5811726"/>
            <a:ext cx="3616289" cy="773731"/>
          </a:xfrm>
          <a:prstGeom prst="rect">
            <a:avLst/>
          </a:prstGeom>
          <a:solidFill>
            <a:srgbClr val="FFFF99"/>
          </a:solidFill>
          <a:effectLst/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Педагог должен чувствовать себя исследователем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4" name="Заголовок 3"/>
          <p:cNvSpPr txBox="1">
            <a:spLocks/>
          </p:cNvSpPr>
          <p:nvPr/>
        </p:nvSpPr>
        <p:spPr>
          <a:xfrm>
            <a:off x="6790248" y="2888088"/>
            <a:ext cx="4405844" cy="585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Тема должна быть реализуема в имеющихся условиях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5" name="Заголовок 3"/>
          <p:cNvSpPr txBox="1">
            <a:spLocks/>
          </p:cNvSpPr>
          <p:nvPr/>
        </p:nvSpPr>
        <p:spPr>
          <a:xfrm>
            <a:off x="7201814" y="3675901"/>
            <a:ext cx="4306786" cy="550573"/>
          </a:xfrm>
          <a:prstGeom prst="rect">
            <a:avLst/>
          </a:prstGeom>
          <a:solidFill>
            <a:srgbClr val="FFFF99"/>
          </a:solidFill>
          <a:effectLst/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Формулировка темы может содержать спорный момент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6" name="Заголовок 3"/>
          <p:cNvSpPr txBox="1">
            <a:spLocks/>
          </p:cNvSpPr>
          <p:nvPr/>
        </p:nvSpPr>
        <p:spPr>
          <a:xfrm>
            <a:off x="7325291" y="4381060"/>
            <a:ext cx="4561909" cy="4948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Тема должна быть конкретна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16" name="Заголовок 3"/>
          <p:cNvSpPr txBox="1">
            <a:spLocks/>
          </p:cNvSpPr>
          <p:nvPr/>
        </p:nvSpPr>
        <p:spPr>
          <a:xfrm>
            <a:off x="2441542" y="2706296"/>
            <a:ext cx="3883844" cy="6996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Тема должна быть выполнима, ее решение должно принести реальную пользу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7" name="Заголовок 3"/>
          <p:cNvSpPr txBox="1">
            <a:spLocks/>
          </p:cNvSpPr>
          <p:nvPr/>
        </p:nvSpPr>
        <p:spPr>
          <a:xfrm>
            <a:off x="7736971" y="5031575"/>
            <a:ext cx="4306786" cy="7601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Лучше, если Тема будет иметь два названия: теоретическое и творческое</a:t>
            </a:r>
            <a:endParaRPr lang="ru-RU" sz="2400" b="1" dirty="0">
              <a:solidFill>
                <a:srgbClr val="7030A0"/>
              </a:solidFill>
            </a:endParaRPr>
          </a:p>
        </p:txBody>
      </p:sp>
      <p:pic>
        <p:nvPicPr>
          <p:cNvPr id="28" name="Picture 2" descr="http://rost-biznesa.ru/i/issledovani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23933">
            <a:off x="158337" y="1882639"/>
            <a:ext cx="1772868" cy="161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Заголовок 3"/>
          <p:cNvSpPr txBox="1">
            <a:spLocks/>
          </p:cNvSpPr>
          <p:nvPr/>
        </p:nvSpPr>
        <p:spPr>
          <a:xfrm>
            <a:off x="8054236" y="5947307"/>
            <a:ext cx="3841248" cy="7601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Поиск темы может быть обусловлен какими-то рамками – тематическими, временными, ситуативными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01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59801" y="106270"/>
            <a:ext cx="10338411" cy="67961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3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sz="3200" b="1" dirty="0" smtClean="0">
                <a:solidFill>
                  <a:srgbClr val="002060"/>
                </a:solidFill>
              </a:rPr>
              <a:t>Анализ востребованных направлений </a:t>
            </a:r>
            <a:r>
              <a:rPr lang="ru-RU" sz="3200" b="1" dirty="0" err="1" smtClean="0">
                <a:solidFill>
                  <a:srgbClr val="002060"/>
                </a:solidFill>
              </a:rPr>
              <a:t>нир</a:t>
            </a:r>
            <a:r>
              <a:rPr lang="ru-RU" sz="3200" b="1" dirty="0" smtClean="0">
                <a:solidFill>
                  <a:srgbClr val="002060"/>
                </a:solidFill>
              </a:rPr>
              <a:t> и проектной деятельности обучающихся 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в социально-гуманитарной и естественно-математической сферах </a:t>
            </a:r>
            <a:r>
              <a:rPr lang="ru-RU" sz="4400" b="1" dirty="0" smtClean="0">
                <a:solidFill>
                  <a:srgbClr val="002060"/>
                </a:solidFill>
              </a:rPr>
              <a:t/>
            </a:r>
            <a:br>
              <a:rPr lang="ru-RU" sz="4400" b="1" dirty="0" smtClean="0">
                <a:solidFill>
                  <a:srgbClr val="002060"/>
                </a:solidFill>
              </a:rPr>
            </a:br>
            <a:r>
              <a:rPr lang="ru-RU" sz="4400" b="1" dirty="0" smtClean="0">
                <a:solidFill>
                  <a:srgbClr val="002060"/>
                </a:solidFill>
              </a:rPr>
              <a:t/>
            </a:r>
            <a:br>
              <a:rPr lang="ru-RU" sz="4400" b="1" dirty="0" smtClean="0">
                <a:solidFill>
                  <a:srgbClr val="002060"/>
                </a:solidFill>
              </a:rPr>
            </a:br>
            <a:r>
              <a:rPr lang="ru-RU" sz="1800" b="1" dirty="0" smtClean="0">
                <a:solidFill>
                  <a:srgbClr val="002060"/>
                </a:solidFill>
              </a:rPr>
              <a:t>(по предметным областям) </a:t>
            </a:r>
            <a:br>
              <a:rPr lang="ru-RU" sz="1800" b="1" dirty="0" smtClean="0">
                <a:solidFill>
                  <a:srgbClr val="002060"/>
                </a:solidFill>
              </a:rPr>
            </a:br>
            <a:r>
              <a:rPr lang="ru-RU" sz="1800" b="1" dirty="0" smtClean="0">
                <a:solidFill>
                  <a:srgbClr val="002060"/>
                </a:solidFill>
              </a:rPr>
              <a:t>по результатам мониторинга тем и направлений работ, отмеченных наградами и поощрениями экспертных комиссий и жюри региональных и всероссийских форумов</a:t>
            </a:r>
            <a:endParaRPr lang="ru-RU" sz="1800" dirty="0"/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387173" y="896615"/>
            <a:ext cx="10389684" cy="747267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шаги-приемы для выбора темы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353164" y="1760207"/>
            <a:ext cx="6170137" cy="5858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Аналитический обзор достижений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934360" y="2624603"/>
            <a:ext cx="6170137" cy="5858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bg1"/>
                </a:solidFill>
              </a:rPr>
              <a:t>Руководство принципом повторения</a:t>
            </a:r>
          </a:p>
        </p:txBody>
      </p:sp>
      <p:sp>
        <p:nvSpPr>
          <p:cNvPr id="8" name="Заголовок 3"/>
          <p:cNvSpPr txBox="1">
            <a:spLocks/>
          </p:cNvSpPr>
          <p:nvPr/>
        </p:nvSpPr>
        <p:spPr>
          <a:xfrm>
            <a:off x="1748364" y="3547420"/>
            <a:ext cx="6170137" cy="5858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bg1"/>
                </a:solidFill>
              </a:rPr>
              <a:t>Поисковый способ</a:t>
            </a:r>
          </a:p>
        </p:txBody>
      </p:sp>
      <p:sp>
        <p:nvSpPr>
          <p:cNvPr id="9" name="Заголовок 3"/>
          <p:cNvSpPr txBox="1">
            <a:spLocks/>
          </p:cNvSpPr>
          <p:nvPr/>
        </p:nvSpPr>
        <p:spPr>
          <a:xfrm>
            <a:off x="2888460" y="4471699"/>
            <a:ext cx="6170137" cy="58583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bg1"/>
                </a:solidFill>
              </a:rPr>
              <a:t>Теоретическое обобщение</a:t>
            </a:r>
          </a:p>
        </p:txBody>
      </p:sp>
      <p:sp>
        <p:nvSpPr>
          <p:cNvPr id="10" name="Заголовок 3"/>
          <p:cNvSpPr txBox="1">
            <a:spLocks/>
          </p:cNvSpPr>
          <p:nvPr/>
        </p:nvSpPr>
        <p:spPr>
          <a:xfrm>
            <a:off x="4019429" y="5336095"/>
            <a:ext cx="6170137" cy="5858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bg1"/>
                </a:solidFill>
              </a:rPr>
              <a:t>Уточнение гипотез</a:t>
            </a:r>
          </a:p>
        </p:txBody>
      </p:sp>
      <p:sp>
        <p:nvSpPr>
          <p:cNvPr id="11" name="Заголовок 3"/>
          <p:cNvSpPr txBox="1">
            <a:spLocks/>
          </p:cNvSpPr>
          <p:nvPr/>
        </p:nvSpPr>
        <p:spPr>
          <a:xfrm>
            <a:off x="5312922" y="6092633"/>
            <a:ext cx="6170137" cy="5858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bg1"/>
                </a:solidFill>
              </a:rPr>
              <a:t>Постановка серии вопросов</a:t>
            </a:r>
          </a:p>
        </p:txBody>
      </p:sp>
      <p:pic>
        <p:nvPicPr>
          <p:cNvPr id="1026" name="Picture 2" descr="http://infokava.com/uploads/posts/2016-02/1454593018_z_0b18eed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15" y="4997593"/>
            <a:ext cx="2768099" cy="1680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spasitepomogite.ru/wp-content/uploads/Doklad-na-zashhitu-diplom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080" y="1881872"/>
            <a:ext cx="2295525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946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59801" y="106270"/>
            <a:ext cx="10338411" cy="67961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3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sz="3200" b="1" dirty="0" smtClean="0">
                <a:solidFill>
                  <a:srgbClr val="002060"/>
                </a:solidFill>
              </a:rPr>
              <a:t>Анализ востребованных направлений </a:t>
            </a:r>
            <a:r>
              <a:rPr lang="ru-RU" sz="3200" b="1" dirty="0" err="1" smtClean="0">
                <a:solidFill>
                  <a:srgbClr val="002060"/>
                </a:solidFill>
              </a:rPr>
              <a:t>нир</a:t>
            </a:r>
            <a:r>
              <a:rPr lang="ru-RU" sz="3200" b="1" dirty="0" smtClean="0">
                <a:solidFill>
                  <a:srgbClr val="002060"/>
                </a:solidFill>
              </a:rPr>
              <a:t> и проектной деятельности обучающихся 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в социально-гуманитарной и естественно-математической сферах </a:t>
            </a:r>
            <a:r>
              <a:rPr lang="ru-RU" sz="4400" b="1" dirty="0" smtClean="0">
                <a:solidFill>
                  <a:srgbClr val="002060"/>
                </a:solidFill>
              </a:rPr>
              <a:t/>
            </a:r>
            <a:br>
              <a:rPr lang="ru-RU" sz="4400" b="1" dirty="0" smtClean="0">
                <a:solidFill>
                  <a:srgbClr val="002060"/>
                </a:solidFill>
              </a:rPr>
            </a:br>
            <a:r>
              <a:rPr lang="ru-RU" sz="4400" b="1" dirty="0" smtClean="0">
                <a:solidFill>
                  <a:srgbClr val="002060"/>
                </a:solidFill>
              </a:rPr>
              <a:t/>
            </a:r>
            <a:br>
              <a:rPr lang="ru-RU" sz="4400" b="1" dirty="0" smtClean="0">
                <a:solidFill>
                  <a:srgbClr val="002060"/>
                </a:solidFill>
              </a:rPr>
            </a:br>
            <a:r>
              <a:rPr lang="ru-RU" sz="1800" b="1" dirty="0" smtClean="0">
                <a:solidFill>
                  <a:srgbClr val="002060"/>
                </a:solidFill>
              </a:rPr>
              <a:t>(по предметным областям) </a:t>
            </a:r>
            <a:br>
              <a:rPr lang="ru-RU" sz="1800" b="1" dirty="0" smtClean="0">
                <a:solidFill>
                  <a:srgbClr val="002060"/>
                </a:solidFill>
              </a:rPr>
            </a:br>
            <a:r>
              <a:rPr lang="ru-RU" sz="1800" b="1" dirty="0" smtClean="0">
                <a:solidFill>
                  <a:srgbClr val="002060"/>
                </a:solidFill>
              </a:rPr>
              <a:t>по результатам мониторинга тем и направлений работ, отмеченных наградами и поощрениями экспертных комиссий и жюри региональных и всероссийских форумов</a:t>
            </a:r>
            <a:endParaRPr lang="ru-RU" sz="1800" dirty="0"/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364182" y="3192399"/>
            <a:ext cx="3546806" cy="1104179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/>
              <a:t>Фантастические</a:t>
            </a:r>
            <a:endParaRPr lang="ru-RU" sz="2800" b="1" dirty="0"/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4412568" y="4487109"/>
            <a:ext cx="3359520" cy="1104179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/>
              <a:t>Эмпирические</a:t>
            </a:r>
            <a:endParaRPr lang="ru-RU" sz="2800" b="1" dirty="0"/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8521752" y="3309435"/>
            <a:ext cx="3359520" cy="1104179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/>
              <a:t>теоретические</a:t>
            </a:r>
            <a:endParaRPr lang="ru-RU" sz="2800" b="1" dirty="0"/>
          </a:p>
        </p:txBody>
      </p:sp>
      <p:pic>
        <p:nvPicPr>
          <p:cNvPr id="1026" name="Picture 2" descr="https://ds02.infourok.ru/uploads/ex/052a/0008a431-7fc173c6/hello_html_c0cc2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095" y="2945702"/>
            <a:ext cx="2672466" cy="1211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infobarrel.com/media/image/11486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137" y="4830602"/>
            <a:ext cx="2314248" cy="1487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iconshock.com/img_jpg/REALVISTA/text/jpg/256/research_icon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88" y="587921"/>
            <a:ext cx="1737995" cy="1737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25mb.ru/img/picture/Oct/05/6de77f86a7137d008eac7ed280211662/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669" y="4855870"/>
            <a:ext cx="2606478" cy="129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3"/>
          <p:cNvSpPr txBox="1">
            <a:spLocks/>
          </p:cNvSpPr>
          <p:nvPr/>
        </p:nvSpPr>
        <p:spPr>
          <a:xfrm>
            <a:off x="1476261" y="1523940"/>
            <a:ext cx="9232134" cy="1104179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b="1" dirty="0" smtClean="0"/>
              <a:t>Классификация тем исследования </a:t>
            </a:r>
          </a:p>
          <a:p>
            <a:pPr algn="ctr"/>
            <a:r>
              <a:rPr lang="ru-RU" sz="1600" b="1" dirty="0" smtClean="0"/>
              <a:t>(по преобладающему способу получения данных)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409960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003" y="1163112"/>
            <a:ext cx="8534400" cy="4312169"/>
          </a:xfrm>
          <a:noFill/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Mistral" panose="03090702030407020403" pitchFamily="66" charset="0"/>
                <a:ea typeface="Batang" panose="02030600000101010101" pitchFamily="18" charset="-127"/>
                <a:cs typeface="Arial Unicode MS" panose="020B0604020202020204" pitchFamily="34" charset="-128"/>
              </a:rPr>
              <a:t>«Я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Mistral" panose="03090702030407020403" pitchFamily="66" charset="0"/>
                <a:ea typeface="Batang" panose="02030600000101010101" pitchFamily="18" charset="-127"/>
                <a:cs typeface="Arial Unicode MS" panose="020B0604020202020204" pitchFamily="34" charset="-128"/>
              </a:rPr>
              <a:t>мог бы расколоть земной шар, но никогда не сделаю этого. Моей главной целью было указать на новые явления и распространить идеи, которые и станут отправными точками для новых исследований. »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Mistral" panose="03090702030407020403" pitchFamily="66" charset="0"/>
              <a:ea typeface="Batang" panose="02030600000101010101" pitchFamily="18" charset="-127"/>
              <a:cs typeface="Arial Unicode MS" panose="020B0604020202020204" pitchFamily="34" charset="-128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616928" y="137589"/>
            <a:ext cx="10338411" cy="67961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3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ru-RU" sz="3200" b="1" dirty="0" smtClean="0">
                <a:solidFill>
                  <a:srgbClr val="002060"/>
                </a:solidFill>
              </a:rPr>
              <a:t>Анализ востребованных направлений </a:t>
            </a:r>
            <a:r>
              <a:rPr lang="ru-RU" sz="3200" b="1" dirty="0" err="1" smtClean="0">
                <a:solidFill>
                  <a:srgbClr val="002060"/>
                </a:solidFill>
              </a:rPr>
              <a:t>нир</a:t>
            </a:r>
            <a:r>
              <a:rPr lang="ru-RU" sz="3200" b="1" dirty="0" smtClean="0">
                <a:solidFill>
                  <a:srgbClr val="002060"/>
                </a:solidFill>
              </a:rPr>
              <a:t> и проектной деятельности обучающихся </a:t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в социально-гуманитарной и естественно-математической сферах </a:t>
            </a:r>
            <a:r>
              <a:rPr lang="ru-RU" sz="4400" b="1" dirty="0" smtClean="0">
                <a:solidFill>
                  <a:srgbClr val="002060"/>
                </a:solidFill>
              </a:rPr>
              <a:t/>
            </a:r>
            <a:br>
              <a:rPr lang="ru-RU" sz="4400" b="1" dirty="0" smtClean="0">
                <a:solidFill>
                  <a:srgbClr val="002060"/>
                </a:solidFill>
              </a:rPr>
            </a:br>
            <a:r>
              <a:rPr lang="ru-RU" sz="4400" b="1" dirty="0" smtClean="0">
                <a:solidFill>
                  <a:srgbClr val="002060"/>
                </a:solidFill>
              </a:rPr>
              <a:t/>
            </a:r>
            <a:br>
              <a:rPr lang="ru-RU" sz="4400" b="1" dirty="0" smtClean="0">
                <a:solidFill>
                  <a:srgbClr val="002060"/>
                </a:solidFill>
              </a:rPr>
            </a:br>
            <a:r>
              <a:rPr lang="ru-RU" sz="1800" b="1" dirty="0" smtClean="0">
                <a:solidFill>
                  <a:srgbClr val="002060"/>
                </a:solidFill>
              </a:rPr>
              <a:t>(по предметным областям) </a:t>
            </a:r>
            <a:br>
              <a:rPr lang="ru-RU" sz="1800" b="1" dirty="0" smtClean="0">
                <a:solidFill>
                  <a:srgbClr val="002060"/>
                </a:solidFill>
              </a:rPr>
            </a:br>
            <a:r>
              <a:rPr lang="ru-RU" sz="1800" b="1" dirty="0" smtClean="0">
                <a:solidFill>
                  <a:srgbClr val="002060"/>
                </a:solidFill>
              </a:rPr>
              <a:t>по результатам мониторинга тем и направлений работ, отмеченных наградами и поощрениями экспертных комиссий и жюри региональных и всероссийских форумов</a:t>
            </a:r>
            <a:endParaRPr lang="ru-RU" sz="1800" dirty="0"/>
          </a:p>
        </p:txBody>
      </p:sp>
      <p:pic>
        <p:nvPicPr>
          <p:cNvPr id="1026" name="Picture 2" descr="http://www.worldwideinvention.com/img/articole/normal/474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5513" y="1521911"/>
            <a:ext cx="2571750" cy="1495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070403" y="3163110"/>
            <a:ext cx="2981969" cy="729849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b="1" i="1" dirty="0" smtClean="0">
                <a:solidFill>
                  <a:schemeClr val="accent5">
                    <a:lumMod val="50000"/>
                  </a:schemeClr>
                </a:solidFill>
                <a:latin typeface="Mistral" panose="03090702030407020403" pitchFamily="66" charset="0"/>
                <a:ea typeface="Batang" panose="02030600000101010101" pitchFamily="18" charset="-127"/>
                <a:cs typeface="Arial Unicode MS" panose="020B0604020202020204" pitchFamily="34" charset="-128"/>
              </a:rPr>
              <a:t>Никола Тесла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Mistral" panose="03090702030407020403" pitchFamily="66" charset="0"/>
              <a:ea typeface="Batang" panose="02030600000101010101" pitchFamily="18" charset="-127"/>
              <a:cs typeface="Arial Unicode MS" panose="020B0604020202020204" pitchFamily="34" charset="-128"/>
            </a:endParaRPr>
          </a:p>
        </p:txBody>
      </p:sp>
      <p:pic>
        <p:nvPicPr>
          <p:cNvPr id="3" name="Picture 2" descr="http://s.hswstatic.com/gif/tesla-inventions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819" y="5128417"/>
            <a:ext cx="6476428" cy="1385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449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625642" y="2714272"/>
            <a:ext cx="10912641" cy="1075675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6600" b="1" i="1" dirty="0" smtClean="0">
                <a:solidFill>
                  <a:srgbClr val="FF0000"/>
                </a:solidFill>
                <a:latin typeface="Mistral" panose="03090702030407020403" pitchFamily="66" charset="0"/>
                <a:ea typeface="Batang" panose="02030600000101010101" pitchFamily="18" charset="-127"/>
                <a:cs typeface="Arial Unicode MS" panose="020B0604020202020204" pitchFamily="34" charset="-128"/>
              </a:rPr>
              <a:t>спасибо за внимание!</a:t>
            </a:r>
            <a:endParaRPr lang="ru-RU" sz="6600" b="1" dirty="0">
              <a:solidFill>
                <a:srgbClr val="FF0000"/>
              </a:solidFill>
              <a:latin typeface="Mistral" panose="03090702030407020403" pitchFamily="66" charset="0"/>
              <a:ea typeface="Batang" panose="02030600000101010101" pitchFamily="18" charset="-127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849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</TotalTime>
  <Words>270</Words>
  <Application>Microsoft Office PowerPoint</Application>
  <PresentationFormat>Широкоэкранный</PresentationFormat>
  <Paragraphs>52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8" baseType="lpstr">
      <vt:lpstr>Arial Unicode MS</vt:lpstr>
      <vt:lpstr>Batang</vt:lpstr>
      <vt:lpstr>Arial</vt:lpstr>
      <vt:lpstr>Calibri</vt:lpstr>
      <vt:lpstr>Calibri Light</vt:lpstr>
      <vt:lpstr>Century Gothic</vt:lpstr>
      <vt:lpstr>Mistral</vt:lpstr>
      <vt:lpstr>Times New Roman</vt:lpstr>
      <vt:lpstr>Wingdings 3</vt:lpstr>
      <vt:lpstr>Специальное оформление</vt:lpstr>
      <vt:lpstr>Сектор</vt:lpstr>
      <vt:lpstr>ПРАВИЛА ВЫБОРА ТЕМЫ нир  и проектной деятельности обучающихся  в социально-гуманитарной и  естественно-математической сферах   </vt:lpstr>
      <vt:lpstr>Презентация PowerPoint</vt:lpstr>
      <vt:lpstr>Презентация PowerPoint</vt:lpstr>
      <vt:lpstr>Презентация PowerPoint</vt:lpstr>
      <vt:lpstr>Презентация PowerPoint</vt:lpstr>
      <vt:lpstr>«Я мог бы расколоть земной шар, но никогда не сделаю этого. Моей главной целью было указать на новые явления и распространить идеи, которые и станут отправными точками для новых исследований. »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востребованных направлений нир и проектной деятельности обучающихся в социально-гуманитарной и естественно-математической сферах (по предметным областям) по результатам мониторинга тем и направлений работ, отмеченных наградами и поощрениями экспертных комиссий и жюри региональных и всероссийских форумов</dc:title>
  <dc:creator>Lenovo</dc:creator>
  <cp:lastModifiedBy>Марина Maрина</cp:lastModifiedBy>
  <cp:revision>161</cp:revision>
  <cp:lastPrinted>2016-09-28T11:37:03Z</cp:lastPrinted>
  <dcterms:created xsi:type="dcterms:W3CDTF">2016-09-22T11:25:58Z</dcterms:created>
  <dcterms:modified xsi:type="dcterms:W3CDTF">2016-11-16T15:03:35Z</dcterms:modified>
</cp:coreProperties>
</file>