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2"/>
  </p:notesMasterIdLst>
  <p:sldIdLst>
    <p:sldId id="256" r:id="rId2"/>
    <p:sldId id="264" r:id="rId3"/>
    <p:sldId id="265" r:id="rId4"/>
    <p:sldId id="266" r:id="rId5"/>
    <p:sldId id="267" r:id="rId6"/>
    <p:sldId id="268" r:id="rId7"/>
    <p:sldId id="269" r:id="rId8"/>
    <p:sldId id="270" r:id="rId9"/>
    <p:sldId id="271" r:id="rId10"/>
    <p:sldId id="275" r:id="rId11"/>
    <p:sldId id="272" r:id="rId12"/>
    <p:sldId id="273" r:id="rId13"/>
    <p:sldId id="274" r:id="rId14"/>
    <p:sldId id="276" r:id="rId15"/>
    <p:sldId id="277" r:id="rId16"/>
    <p:sldId id="278" r:id="rId17"/>
    <p:sldId id="279" r:id="rId18"/>
    <p:sldId id="280" r:id="rId19"/>
    <p:sldId id="281" r:id="rId20"/>
    <p:sldId id="282" r:id="rId21"/>
    <p:sldId id="283" r:id="rId22"/>
    <p:sldId id="284" r:id="rId23"/>
    <p:sldId id="285" r:id="rId24"/>
    <p:sldId id="286" r:id="rId25"/>
    <p:sldId id="287" r:id="rId26"/>
    <p:sldId id="288" r:id="rId27"/>
    <p:sldId id="289" r:id="rId28"/>
    <p:sldId id="290" r:id="rId29"/>
    <p:sldId id="291" r:id="rId30"/>
    <p:sldId id="292" r:id="rId31"/>
    <p:sldId id="293" r:id="rId32"/>
    <p:sldId id="294" r:id="rId33"/>
    <p:sldId id="295" r:id="rId34"/>
    <p:sldId id="297" r:id="rId35"/>
    <p:sldId id="298" r:id="rId36"/>
    <p:sldId id="299" r:id="rId37"/>
    <p:sldId id="300" r:id="rId38"/>
    <p:sldId id="308" r:id="rId39"/>
    <p:sldId id="313" r:id="rId40"/>
    <p:sldId id="311" r:id="rId4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4" d="100"/>
          <a:sy n="74" d="100"/>
        </p:scale>
        <p:origin x="1446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7C6BE4-6E7F-408E-8C7B-3DDDF87FD838}" type="datetimeFigureOut">
              <a:rPr lang="ru-RU" smtClean="0"/>
              <a:t>16.06.2017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F74BC4-6C89-44C4-B53E-941191657C0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7998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3588" cy="343058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39231" marR="0" lvl="0" indent="-339231" algn="l" defTabSz="12970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ru-RU" sz="11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Ребенок с ОВЗ находится в едином образовательном пространстве России.</a:t>
            </a:r>
          </a:p>
          <a:p>
            <a:pPr marL="339231" marR="0" lvl="0" indent="-339231" algn="l" defTabSz="12970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ru-RU" sz="11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Общее образование включает в себя:</a:t>
            </a:r>
          </a:p>
          <a:p>
            <a:pPr marL="282692" marR="0" lvl="0" indent="-282692" algn="l" defTabSz="12970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ru-RU" sz="11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уровневое</a:t>
            </a:r>
            <a:r>
              <a:rPr kumimoji="0" lang="ru-RU" sz="11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образование детей с т.н. «нормативным» развитием</a:t>
            </a:r>
          </a:p>
          <a:p>
            <a:pPr marL="282692" marR="0" lvl="0" indent="-282692" algn="l" defTabSz="12970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ru-RU" sz="11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Образование детей с ОВЗ различных категорий </a:t>
            </a:r>
            <a:r>
              <a:rPr kumimoji="0" lang="ru-RU" sz="11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уровневое и </a:t>
            </a:r>
            <a:r>
              <a:rPr kumimoji="0" lang="ru-RU" sz="1100" b="0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безуровневое</a:t>
            </a:r>
            <a:r>
              <a:rPr kumimoji="0" lang="ru-RU" sz="11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11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(для детей с УО)</a:t>
            </a:r>
          </a:p>
          <a:p>
            <a:pPr marL="282692" marR="0" lvl="0" indent="-282692" algn="l" defTabSz="12970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ru-RU" sz="11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Общее не означает одинаковое, т.к.  обучающиеся достигают разного образовательного уровня, а содержание образования обучающихся с ОВЗ включает в себя «компонент формирования жизненных компетенций»</a:t>
            </a:r>
          </a:p>
          <a:p>
            <a:pPr marL="282692" marR="0" lvl="0" indent="-282692" algn="l" defTabSz="12970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ru-RU" sz="11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Таким образом, поменялась структура общего образования</a:t>
            </a:r>
          </a:p>
          <a:p>
            <a:pPr marL="339231" marR="0" lvl="0" indent="-339231" algn="l" defTabSz="12970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 startAt="3"/>
              <a:tabLst/>
              <a:defRPr/>
            </a:pPr>
            <a:r>
              <a:rPr kumimoji="0" lang="ru-RU" sz="11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Термин «специальное образование» наполняется новыми смыслами:</a:t>
            </a:r>
          </a:p>
          <a:p>
            <a:pPr marL="282692" marR="0" lvl="0" indent="-282692" algn="l" defTabSz="12970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ru-RU" sz="11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Оно не противопоставляется и не параллельно общему образованию, а является частью общего образования</a:t>
            </a:r>
          </a:p>
          <a:p>
            <a:pPr marL="282692" marR="0" lvl="0" indent="-282692" algn="l" defTabSz="12970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ru-RU" sz="11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Осуществляется не только в отдельных образовательных организациях, как их ранее называли СКОУ.</a:t>
            </a:r>
          </a:p>
          <a:p>
            <a:pPr marL="282692" marR="0" lvl="0" indent="-282692" algn="l" defTabSz="12970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ru-RU" sz="11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Специальное образование имеет в виду обеспечение необходимых специальных условий, обеспечивающих получение качественного образования детей с ОВЗ</a:t>
            </a:r>
          </a:p>
          <a:p>
            <a:pPr marL="339231" marR="0" lvl="0" indent="-339231" algn="l" defTabSz="12970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 startAt="4"/>
              <a:tabLst/>
              <a:defRPr/>
            </a:pPr>
            <a:r>
              <a:rPr kumimoji="0" lang="ru-RU" sz="11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Инклюзивное образование также не какое-то отдельное, «особое» образование, а определенное качественное изменение общего образования, создающее возможность совместного обучения детей с ОВЗ и других.</a:t>
            </a:r>
          </a:p>
          <a:p>
            <a:pPr marL="0" marR="0" lvl="0" indent="0" algn="l" defTabSz="12970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В определенном смысле инклюзивное образование можно рассматривать как специальное образование, поскольку в нем задействованы специалисты-дефектологи, специальные психологи, а учителя и воспитатели общеобразовательных школ должны иметь компетенции, позволяющие им работать с детьми с ОВЗ.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2B1B57-CDA2-4756-94B9-B3DB2E48CA00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095268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31C13B-F6D9-4A4E-8FD0-3A8738A86058}" type="slidenum">
              <a:rPr lang="ru-RU" smtClean="0"/>
              <a:pPr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567884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31C13B-F6D9-4A4E-8FD0-3A8738A86058}" type="slidenum">
              <a:rPr lang="ru-RU" smtClean="0"/>
              <a:pPr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594873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31C13B-F6D9-4A4E-8FD0-3A8738A86058}" type="slidenum">
              <a:rPr lang="ru-RU" smtClean="0"/>
              <a:pPr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934460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31C13B-F6D9-4A4E-8FD0-3A8738A86058}" type="slidenum">
              <a:rPr lang="ru-RU" smtClean="0"/>
              <a:pPr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934460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31C13B-F6D9-4A4E-8FD0-3A8738A86058}" type="slidenum">
              <a:rPr lang="ru-RU" smtClean="0"/>
              <a:pPr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934460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31C13B-F6D9-4A4E-8FD0-3A8738A86058}" type="slidenum">
              <a:rPr lang="ru-RU" smtClean="0"/>
              <a:pPr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934460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B61839-162E-4E4D-94D4-C10F660FDB67}" type="slidenum">
              <a:rPr lang="ru-RU" smtClean="0"/>
              <a:t>34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8765898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B61839-162E-4E4D-94D4-C10F660FDB67}" type="slidenum">
              <a:rPr lang="ru-RU" smtClean="0"/>
              <a:t>35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8765898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2B1B57-CDA2-4756-94B9-B3DB2E48CA00}" type="slidenum">
              <a:rPr lang="ru-RU" smtClean="0"/>
              <a:pPr/>
              <a:t>39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749706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2B1B57-CDA2-4756-94B9-B3DB2E48CA00}" type="slidenum">
              <a:rPr lang="ru-RU" smtClean="0"/>
              <a:pPr/>
              <a:t>40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74970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Переименование СКОУ в общеобразовательные учреждения, реализующие адаптированную</a:t>
            </a:r>
            <a:r>
              <a:rPr lang="ru-RU" baseline="0" dirty="0" smtClean="0"/>
              <a:t> основную общеобразовательную программу. 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B61839-162E-4E4D-94D4-C10F660FDB67}" type="slidenum">
              <a:rPr lang="ru-RU" smtClean="0"/>
              <a:t>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055868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31C13B-F6D9-4A4E-8FD0-3A8738A86058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6952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31C13B-F6D9-4A4E-8FD0-3A8738A86058}" type="slidenum">
              <a:rPr lang="ru-RU" smtClean="0"/>
              <a:pPr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7198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31C13B-F6D9-4A4E-8FD0-3A8738A86058}" type="slidenum">
              <a:rPr lang="ru-RU" smtClean="0"/>
              <a:pPr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21920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31C13B-F6D9-4A4E-8FD0-3A8738A86058}" type="slidenum">
              <a:rPr lang="ru-RU" smtClean="0"/>
              <a:pPr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43653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31C13B-F6D9-4A4E-8FD0-3A8738A86058}" type="slidenum">
              <a:rPr lang="ru-RU" smtClean="0"/>
              <a:pPr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63706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31C13B-F6D9-4A4E-8FD0-3A8738A86058}" type="slidenum">
              <a:rPr lang="ru-RU" smtClean="0"/>
              <a:pPr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08561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31C13B-F6D9-4A4E-8FD0-3A8738A86058}" type="slidenum">
              <a:rPr lang="ru-RU" smtClean="0"/>
              <a:pPr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74234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16.06.2017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16.06.2017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16.06.2017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736413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994554" y="6526207"/>
            <a:ext cx="2133962" cy="364281"/>
          </a:xfrm>
        </p:spPr>
        <p:txBody>
          <a:bodyPr/>
          <a:lstStyle>
            <a:lvl1pPr>
              <a:defRPr sz="1800"/>
            </a:lvl1pPr>
          </a:lstStyle>
          <a:p>
            <a:pPr>
              <a:defRPr/>
            </a:pPr>
            <a:fld id="{E72719F0-448B-46A0-9733-DBA3D1279CF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Рисунок 19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88" y="6237430"/>
            <a:ext cx="9137212" cy="616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950852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551374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994554" y="6526207"/>
            <a:ext cx="2133962" cy="364281"/>
          </a:xfrm>
        </p:spPr>
        <p:txBody>
          <a:bodyPr/>
          <a:lstStyle>
            <a:lvl1pPr>
              <a:defRPr sz="1800"/>
            </a:lvl1pPr>
          </a:lstStyle>
          <a:p>
            <a:pPr>
              <a:defRPr/>
            </a:pPr>
            <a:fld id="{E72719F0-448B-46A0-9733-DBA3D1279CF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Рисунок 19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88" y="6237430"/>
            <a:ext cx="9137212" cy="616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03067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16.06.2017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16.06.2017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16.06.2017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16.06.2017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16.06.2017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16.06.2017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16.06.2017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16.06.2017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16.06.2017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8" r:id="rId14"/>
    <p:sldLayoutId id="2147483676" r:id="rId15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4.xml"/><Relationship Id="rId6" Type="http://schemas.microsoft.com/office/2007/relationships/hdphoto" Target="../media/hdphoto2.wdp"/><Relationship Id="rId5" Type="http://schemas.openxmlformats.org/officeDocument/2006/relationships/image" Target="../media/image34.jpe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4.xml"/><Relationship Id="rId6" Type="http://schemas.microsoft.com/office/2007/relationships/hdphoto" Target="../media/hdphoto3.wdp"/><Relationship Id="rId5" Type="http://schemas.openxmlformats.org/officeDocument/2006/relationships/image" Target="../media/image39.jpeg"/><Relationship Id="rId4" Type="http://schemas.openxmlformats.org/officeDocument/2006/relationships/image" Target="../media/image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microsoft.com/office/2007/relationships/hdphoto" Target="../media/hdphoto4.wdp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microsoft.com/office/2007/relationships/hdphoto" Target="../media/hdphoto5.wdp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hyperlink" Target="mailto:GTrofimova@prosv.ru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4.xml"/><Relationship Id="rId6" Type="http://schemas.openxmlformats.org/officeDocument/2006/relationships/hyperlink" Target="http://old.prosv.ru/Attachment.aspx?Id=37656" TargetMode="External"/><Relationship Id="rId5" Type="http://schemas.openxmlformats.org/officeDocument/2006/relationships/hyperlink" Target="http://old.prosv.ru/Attachment.aspx?Id=37648" TargetMode="External"/><Relationship Id="rId4" Type="http://schemas.openxmlformats.org/officeDocument/2006/relationships/hyperlink" Target="mailto:ebooks@prosv.ru" TargetMode="Externa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hyperlink" Target="https://play.google.com/store/apps/details?id=com.naum.reader" TargetMode="External"/><Relationship Id="rId3" Type="http://schemas.openxmlformats.org/officeDocument/2006/relationships/image" Target="../media/image5.png"/><Relationship Id="rId7" Type="http://schemas.openxmlformats.org/officeDocument/2006/relationships/hyperlink" Target="https://www.microsoft.com/ru-ru/store/apps/%D1%83%D1%87%D0%B5%D0%B1%D0%BD%D0%B8%D0%BA-%D1%86%D0%B8%D1%84%D1%80%D0%BE%D0%B2%D0%BE%D0%B3%D0%BE-%D0%B2%D0%B5%D0%BA%D0%B0/9nblgggz60vs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4.xml"/><Relationship Id="rId6" Type="http://schemas.openxmlformats.org/officeDocument/2006/relationships/hyperlink" Target="https://www.youtube.com/playlist?list=PLPx1EkGOy04_ggsjIjRoZvpyyZmlGBKqr" TargetMode="External"/><Relationship Id="rId11" Type="http://schemas.openxmlformats.org/officeDocument/2006/relationships/hyperlink" Target="mailto:ebooks@prosv.ru" TargetMode="External"/><Relationship Id="rId5" Type="http://schemas.openxmlformats.org/officeDocument/2006/relationships/hyperlink" Target="http://www.prosv.ru/info.aspx?ob_no=44665" TargetMode="External"/><Relationship Id="rId10" Type="http://schemas.openxmlformats.org/officeDocument/2006/relationships/hyperlink" Target="http://prosv.ru/" TargetMode="External"/><Relationship Id="rId4" Type="http://schemas.openxmlformats.org/officeDocument/2006/relationships/hyperlink" Target="http://www.prosv.ru/info.aspx?ob_no=45422" TargetMode="External"/><Relationship Id="rId9" Type="http://schemas.openxmlformats.org/officeDocument/2006/relationships/hyperlink" Target="https://itunes.apple.com/ru/app/ucebnik-cifrovogo-veka/id983633012?l=ru&amp;ls=1&amp;mt=8" TargetMode="Externa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rosv.ru/" TargetMode="External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rosv.ru/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3.png"/><Relationship Id="rId4" Type="http://schemas.openxmlformats.org/officeDocument/2006/relationships/hyperlink" Target="mailto:SSatsevitch@prosv.ru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8.jpeg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mailto:ERyahovskaya@prosv.ru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3.png"/><Relationship Id="rId4" Type="http://schemas.openxmlformats.org/officeDocument/2006/relationships/hyperlink" Target="mailto:GTrofimova@prosv.ru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5.png"/><Relationship Id="rId9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829" y="-19"/>
            <a:ext cx="9143999" cy="6883146"/>
          </a:xfrm>
          <a:prstGeom prst="rect">
            <a:avLst/>
          </a:prstGeom>
        </p:spPr>
      </p:pic>
      <p:sp>
        <p:nvSpPr>
          <p:cNvPr id="10" name="Заголовок 1"/>
          <p:cNvSpPr txBox="1">
            <a:spLocks/>
          </p:cNvSpPr>
          <p:nvPr/>
        </p:nvSpPr>
        <p:spPr>
          <a:xfrm>
            <a:off x="3347865" y="2256256"/>
            <a:ext cx="5796136" cy="1748808"/>
          </a:xfrm>
          <a:prstGeom prst="rect">
            <a:avLst/>
          </a:prstGeom>
          <a:effectLst>
            <a:softEdge rad="317500"/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 lIns="80100" tIns="40048" rIns="80100" bIns="40048">
            <a:noAutofit/>
          </a:bodyPr>
          <a:lstStyle>
            <a:lvl1pPr algn="ctr" defTabSz="1043056" rtl="0" eaLnBrk="1" latinLnBrk="0" hangingPunct="1">
              <a:spcBef>
                <a:spcPct val="0"/>
              </a:spcBef>
              <a:buNone/>
              <a:defRPr sz="5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  <a:defRPr/>
            </a:pPr>
            <a:r>
              <a:rPr lang="ru-RU" sz="2200" b="1" dirty="0" smtClean="0">
                <a:solidFill>
                  <a:srgbClr val="FF0000"/>
                </a:solidFill>
                <a:latin typeface="Textbook New Bold" pitchFamily="34" charset="-52"/>
                <a:ea typeface="Tahoma" pitchFamily="34" charset="0"/>
                <a:cs typeface="Tahoma" pitchFamily="34" charset="0"/>
              </a:rPr>
              <a:t>Современные УМК Издательства «Просвещение»</a:t>
            </a:r>
          </a:p>
          <a:p>
            <a:pPr>
              <a:lnSpc>
                <a:spcPct val="120000"/>
              </a:lnSpc>
              <a:defRPr/>
            </a:pPr>
            <a:r>
              <a:rPr lang="ru-RU" sz="2200" b="1" dirty="0" smtClean="0">
                <a:solidFill>
                  <a:srgbClr val="FF0000"/>
                </a:solidFill>
                <a:latin typeface="Textbook New Bold" pitchFamily="34" charset="-52"/>
                <a:ea typeface="Tahoma" pitchFamily="34" charset="0"/>
                <a:cs typeface="Tahoma" pitchFamily="34" charset="0"/>
              </a:rPr>
              <a:t>Ресурс инклюзивного образования</a:t>
            </a:r>
            <a:endParaRPr lang="ru-RU" sz="2200" b="1" dirty="0">
              <a:solidFill>
                <a:srgbClr val="FF0000"/>
              </a:solidFill>
              <a:latin typeface="Trebuchet MS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950307" y="4949099"/>
            <a:ext cx="3077188" cy="309286"/>
          </a:xfrm>
          <a:prstGeom prst="rect">
            <a:avLst/>
          </a:prstGeom>
          <a:noFill/>
          <a:ln w="19050">
            <a:solidFill>
              <a:schemeClr val="tx2">
                <a:lumMod val="75000"/>
              </a:schemeClr>
            </a:solidFill>
          </a:ln>
        </p:spPr>
        <p:txBody>
          <a:bodyPr wrap="square" lIns="64274" tIns="32143" rIns="64274" bIns="32143" rtlCol="0">
            <a:spAutoFit/>
          </a:bodyPr>
          <a:lstStyle/>
          <a:p>
            <a:pPr defTabSz="912632">
              <a:lnSpc>
                <a:spcPts val="1901"/>
              </a:lnSpc>
            </a:pPr>
            <a:r>
              <a:rPr lang="ru-RU" sz="1400" b="1" kern="0" dirty="0">
                <a:solidFill>
                  <a:srgbClr val="1F497D">
                    <a:lumMod val="75000"/>
                  </a:srgbClr>
                </a:solidFill>
              </a:rPr>
              <a:t>ФГОС НОО обучающихся с ОВЗ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950307" y="5381156"/>
            <a:ext cx="3077188" cy="689233"/>
          </a:xfrm>
          <a:prstGeom prst="rect">
            <a:avLst/>
          </a:prstGeom>
          <a:noFill/>
          <a:ln w="19050">
            <a:solidFill>
              <a:schemeClr val="tx2">
                <a:lumMod val="75000"/>
              </a:schemeClr>
            </a:solidFill>
          </a:ln>
        </p:spPr>
        <p:txBody>
          <a:bodyPr wrap="square" lIns="64274" tIns="32143" rIns="64274" bIns="32143" rtlCol="0">
            <a:spAutoFit/>
          </a:bodyPr>
          <a:lstStyle/>
          <a:p>
            <a:pPr defTabSz="912632">
              <a:lnSpc>
                <a:spcPts val="1600"/>
              </a:lnSpc>
            </a:pPr>
            <a:r>
              <a:rPr lang="ru-RU" sz="1400" b="1" kern="0" dirty="0">
                <a:solidFill>
                  <a:srgbClr val="1F497D">
                    <a:lumMod val="75000"/>
                  </a:srgbClr>
                </a:solidFill>
              </a:rPr>
              <a:t>ФГОС образования обучающихся с умственной отсталостью (интеллектуальными  нарушениями)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780640" y="5088932"/>
            <a:ext cx="1688926" cy="309286"/>
          </a:xfrm>
          <a:prstGeom prst="rect">
            <a:avLst/>
          </a:prstGeom>
          <a:noFill/>
          <a:ln w="19050">
            <a:solidFill>
              <a:schemeClr val="tx2">
                <a:lumMod val="75000"/>
              </a:schemeClr>
            </a:solidFill>
          </a:ln>
        </p:spPr>
        <p:txBody>
          <a:bodyPr wrap="square" lIns="64274" tIns="32143" rIns="64274" bIns="32143" rtlCol="0">
            <a:spAutoFit/>
          </a:bodyPr>
          <a:lstStyle/>
          <a:p>
            <a:pPr defTabSz="912632">
              <a:lnSpc>
                <a:spcPts val="1901"/>
              </a:lnSpc>
            </a:pPr>
            <a:r>
              <a:rPr lang="ru-RU" sz="1400" b="1" kern="0" dirty="0">
                <a:solidFill>
                  <a:srgbClr val="1F497D">
                    <a:lumMod val="75000"/>
                  </a:srgbClr>
                </a:solidFill>
              </a:rPr>
              <a:t>ФГОС НОО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780640" y="5520980"/>
            <a:ext cx="1688926" cy="309286"/>
          </a:xfrm>
          <a:prstGeom prst="rect">
            <a:avLst/>
          </a:prstGeom>
          <a:noFill/>
          <a:ln w="19050">
            <a:solidFill>
              <a:schemeClr val="tx2">
                <a:lumMod val="75000"/>
              </a:schemeClr>
            </a:solidFill>
          </a:ln>
        </p:spPr>
        <p:txBody>
          <a:bodyPr wrap="square" lIns="64274" tIns="32143" rIns="64274" bIns="32143" rtlCol="0">
            <a:spAutoFit/>
          </a:bodyPr>
          <a:lstStyle/>
          <a:p>
            <a:pPr defTabSz="912632">
              <a:lnSpc>
                <a:spcPts val="1901"/>
              </a:lnSpc>
            </a:pPr>
            <a:r>
              <a:rPr lang="ru-RU" sz="1400" b="1" kern="0" dirty="0">
                <a:solidFill>
                  <a:srgbClr val="1F497D">
                    <a:lumMod val="75000"/>
                  </a:srgbClr>
                </a:solidFill>
              </a:rPr>
              <a:t>ФГОС ООО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780640" y="5953028"/>
            <a:ext cx="1688926" cy="309286"/>
          </a:xfrm>
          <a:prstGeom prst="rect">
            <a:avLst/>
          </a:prstGeom>
          <a:noFill/>
          <a:ln w="19050">
            <a:solidFill>
              <a:schemeClr val="tx2">
                <a:lumMod val="75000"/>
              </a:schemeClr>
            </a:solidFill>
          </a:ln>
        </p:spPr>
        <p:txBody>
          <a:bodyPr wrap="square" lIns="64274" tIns="32143" rIns="64274" bIns="32143" rtlCol="0">
            <a:spAutoFit/>
          </a:bodyPr>
          <a:lstStyle/>
          <a:p>
            <a:pPr defTabSz="912632">
              <a:lnSpc>
                <a:spcPts val="1901"/>
              </a:lnSpc>
            </a:pPr>
            <a:r>
              <a:rPr lang="ru-RU" sz="1400" b="1" kern="0" dirty="0">
                <a:solidFill>
                  <a:srgbClr val="1F497D">
                    <a:lumMod val="75000"/>
                  </a:srgbClr>
                </a:solidFill>
              </a:rPr>
              <a:t>ФГОС СОО</a:t>
            </a:r>
          </a:p>
        </p:txBody>
      </p:sp>
      <p:pic>
        <p:nvPicPr>
          <p:cNvPr id="11" name="Picture 2" descr="C:\Users\lmartynova\AppData\Local\Microsoft\Windows\Temporary Internet Files\Content.Outlook\59X04JPV\Инклюзия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22631" y="4929855"/>
            <a:ext cx="1148269" cy="1160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2780640" y="4674345"/>
            <a:ext cx="1688926" cy="309286"/>
          </a:xfrm>
          <a:prstGeom prst="rect">
            <a:avLst/>
          </a:prstGeom>
          <a:noFill/>
          <a:ln w="19050">
            <a:solidFill>
              <a:schemeClr val="tx2">
                <a:lumMod val="75000"/>
              </a:schemeClr>
            </a:solidFill>
          </a:ln>
        </p:spPr>
        <p:txBody>
          <a:bodyPr wrap="square" lIns="64274" tIns="32143" rIns="64274" bIns="32143" rtlCol="0">
            <a:spAutoFit/>
          </a:bodyPr>
          <a:lstStyle/>
          <a:p>
            <a:pPr defTabSz="912632">
              <a:lnSpc>
                <a:spcPts val="1901"/>
              </a:lnSpc>
            </a:pPr>
            <a:r>
              <a:rPr lang="ru-RU" sz="1400" b="1" kern="0" dirty="0">
                <a:solidFill>
                  <a:srgbClr val="1F497D">
                    <a:lumMod val="75000"/>
                  </a:srgbClr>
                </a:solidFill>
              </a:rPr>
              <a:t>ФГОС ДО</a:t>
            </a:r>
          </a:p>
        </p:txBody>
      </p:sp>
    </p:spTree>
    <p:extLst>
      <p:ext uri="{BB962C8B-B14F-4D97-AF65-F5344CB8AC3E}">
        <p14:creationId xmlns:p14="http://schemas.microsoft.com/office/powerpoint/2010/main" val="1704060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"/>
          <p:cNvSpPr txBox="1">
            <a:spLocks/>
          </p:cNvSpPr>
          <p:nvPr/>
        </p:nvSpPr>
        <p:spPr>
          <a:xfrm>
            <a:off x="518864" y="116632"/>
            <a:ext cx="8229600" cy="5620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90000"/>
              </a:lnSpc>
            </a:pPr>
            <a:r>
              <a:rPr lang="ru-RU" sz="2400" b="1" dirty="0">
                <a:solidFill>
                  <a:schemeClr val="bg1"/>
                </a:solidFill>
              </a:rPr>
              <a:t>Новый</a:t>
            </a:r>
            <a:r>
              <a:rPr lang="ru-RU" sz="2300" b="1" dirty="0">
                <a:solidFill>
                  <a:schemeClr val="bg1"/>
                </a:solidFill>
              </a:rPr>
              <a:t> </a:t>
            </a:r>
            <a:r>
              <a:rPr lang="ru-RU" sz="2400" b="1" dirty="0">
                <a:solidFill>
                  <a:schemeClr val="bg1"/>
                </a:solidFill>
              </a:rPr>
              <a:t>электронный учебник для учителя и ученика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27384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47014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58"/>
    </mc:Choice>
    <mc:Fallback xmlns="">
      <p:transition spd="slow" advTm="5858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 txBox="1">
            <a:spLocks/>
          </p:cNvSpPr>
          <p:nvPr/>
        </p:nvSpPr>
        <p:spPr>
          <a:xfrm>
            <a:off x="518864" y="116632"/>
            <a:ext cx="8229600" cy="5620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90000"/>
              </a:lnSpc>
            </a:pPr>
            <a:r>
              <a:rPr lang="ru-RU" sz="2400" b="1" dirty="0">
                <a:solidFill>
                  <a:schemeClr val="bg1"/>
                </a:solidFill>
              </a:rPr>
              <a:t>Новый</a:t>
            </a:r>
            <a:r>
              <a:rPr lang="ru-RU" sz="2300" b="1" dirty="0">
                <a:solidFill>
                  <a:schemeClr val="bg1"/>
                </a:solidFill>
              </a:rPr>
              <a:t> </a:t>
            </a:r>
            <a:r>
              <a:rPr lang="ru-RU" sz="2400" b="1" dirty="0">
                <a:solidFill>
                  <a:schemeClr val="bg1"/>
                </a:solidFill>
              </a:rPr>
              <a:t>электронный учебник для учителя и ученика</a:t>
            </a:r>
          </a:p>
        </p:txBody>
      </p:sp>
      <p:pic>
        <p:nvPicPr>
          <p:cNvPr id="5" name="Picture 2" descr="C:\Users\AGrigoryan\Desktop\@Продвижение\Вебинары\31 марта 2016 Интел ЭФУ\скрины\IMG_0096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9077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73"/>
    </mc:Choice>
    <mc:Fallback xmlns="">
      <p:transition spd="slow" advTm="5873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 txBox="1">
            <a:spLocks/>
          </p:cNvSpPr>
          <p:nvPr/>
        </p:nvSpPr>
        <p:spPr>
          <a:xfrm>
            <a:off x="518864" y="116632"/>
            <a:ext cx="8229600" cy="5620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90000"/>
              </a:lnSpc>
            </a:pPr>
            <a:r>
              <a:rPr lang="ru-RU" sz="2400" b="1" dirty="0">
                <a:solidFill>
                  <a:schemeClr val="bg1"/>
                </a:solidFill>
              </a:rPr>
              <a:t>Новый</a:t>
            </a:r>
            <a:r>
              <a:rPr lang="ru-RU" sz="2300" b="1" dirty="0">
                <a:solidFill>
                  <a:schemeClr val="bg1"/>
                </a:solidFill>
              </a:rPr>
              <a:t> </a:t>
            </a:r>
            <a:r>
              <a:rPr lang="ru-RU" sz="2400" b="1" dirty="0">
                <a:solidFill>
                  <a:schemeClr val="bg1"/>
                </a:solidFill>
              </a:rPr>
              <a:t>электронный учебник для учителя и ученика</a:t>
            </a:r>
          </a:p>
        </p:txBody>
      </p:sp>
      <p:pic>
        <p:nvPicPr>
          <p:cNvPr id="11266" name="Picture 2" descr="C:\Users\AGrigoryan\Desktop\@Продвижение\Вебинары\31 марта 2016 Интел ЭФУ\скрины\IMG_0098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1838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42"/>
    </mc:Choice>
    <mc:Fallback xmlns="">
      <p:transition spd="slow" advTm="5842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 txBox="1">
            <a:spLocks/>
          </p:cNvSpPr>
          <p:nvPr/>
        </p:nvSpPr>
        <p:spPr>
          <a:xfrm>
            <a:off x="518864" y="116632"/>
            <a:ext cx="8229600" cy="5620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90000"/>
              </a:lnSpc>
            </a:pPr>
            <a:r>
              <a:rPr lang="ru-RU" sz="2400" b="1" dirty="0">
                <a:solidFill>
                  <a:schemeClr val="bg1"/>
                </a:solidFill>
              </a:rPr>
              <a:t>Новый</a:t>
            </a:r>
            <a:r>
              <a:rPr lang="ru-RU" sz="2300" b="1" dirty="0">
                <a:solidFill>
                  <a:schemeClr val="bg1"/>
                </a:solidFill>
              </a:rPr>
              <a:t> </a:t>
            </a:r>
            <a:r>
              <a:rPr lang="ru-RU" sz="2400" b="1" dirty="0">
                <a:solidFill>
                  <a:schemeClr val="bg1"/>
                </a:solidFill>
              </a:rPr>
              <a:t>электронный учебник для учителя и ученика</a:t>
            </a:r>
          </a:p>
        </p:txBody>
      </p:sp>
      <p:pic>
        <p:nvPicPr>
          <p:cNvPr id="12290" name="Picture 2" descr="C:\Users\AGrigoryan\Desktop\@Продвижение\Вебинары\31 марта 2016 Интел ЭФУ\скрины\IMG_0099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5146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88"/>
    </mc:Choice>
    <mc:Fallback xmlns="">
      <p:transition spd="slow" advTm="6388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251520" y="188640"/>
            <a:ext cx="8229600" cy="562074"/>
          </a:xfrm>
        </p:spPr>
        <p:txBody>
          <a:bodyPr>
            <a:normAutofit/>
          </a:bodyPr>
          <a:lstStyle/>
          <a:p>
            <a:r>
              <a:rPr lang="ru-RU" sz="2300" b="1" dirty="0">
                <a:solidFill>
                  <a:schemeClr val="bg1"/>
                </a:solidFill>
              </a:rPr>
              <a:t>Новый электронный учебник для учителя и ученика</a:t>
            </a:r>
          </a:p>
        </p:txBody>
      </p:sp>
      <p:pic>
        <p:nvPicPr>
          <p:cNvPr id="15362" name="Picture 2" descr="C:\Users\AGrigoryan\Desktop\@Продвижение\Вебинары\31 марта 2016 Интел ЭФУ\скрины\IMG_0111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3917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07"/>
    </mc:Choice>
    <mc:Fallback xmlns="">
      <p:transition spd="slow" advTm="6307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251520" y="188640"/>
            <a:ext cx="8229600" cy="562074"/>
          </a:xfrm>
        </p:spPr>
        <p:txBody>
          <a:bodyPr>
            <a:normAutofit/>
          </a:bodyPr>
          <a:lstStyle/>
          <a:p>
            <a:r>
              <a:rPr lang="ru-RU" sz="2300" b="1" dirty="0">
                <a:solidFill>
                  <a:schemeClr val="bg1"/>
                </a:solidFill>
              </a:rPr>
              <a:t>Новый электронный учебник для учителя и ученика</a:t>
            </a:r>
          </a:p>
        </p:txBody>
      </p:sp>
      <p:pic>
        <p:nvPicPr>
          <p:cNvPr id="16386" name="Picture 2" descr="C:\Users\AGrigoryan\Desktop\@Продвижение\Вебинары\31 марта 2016 Интел ЭФУ\скрины\IMG_0110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1836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84"/>
    </mc:Choice>
    <mc:Fallback xmlns="">
      <p:transition spd="slow" advTm="5984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251520" y="188640"/>
            <a:ext cx="8229600" cy="562074"/>
          </a:xfrm>
        </p:spPr>
        <p:txBody>
          <a:bodyPr>
            <a:normAutofit/>
          </a:bodyPr>
          <a:lstStyle/>
          <a:p>
            <a:r>
              <a:rPr lang="ru-RU" sz="2300" b="1" dirty="0">
                <a:solidFill>
                  <a:schemeClr val="bg1"/>
                </a:solidFill>
              </a:rPr>
              <a:t>Новый электронный учебник для учителя и ученика</a:t>
            </a:r>
          </a:p>
        </p:txBody>
      </p:sp>
      <p:pic>
        <p:nvPicPr>
          <p:cNvPr id="17410" name="Picture 2" descr="C:\Users\AGrigoryan\Desktop\@Продвижение\Вебинары\31 марта 2016 Интел ЭФУ\скрины\IMG_0115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5362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23"/>
    </mc:Choice>
    <mc:Fallback xmlns="">
      <p:transition spd="slow" advTm="5923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251520" y="188640"/>
            <a:ext cx="8229600" cy="562074"/>
          </a:xfrm>
        </p:spPr>
        <p:txBody>
          <a:bodyPr>
            <a:normAutofit/>
          </a:bodyPr>
          <a:lstStyle/>
          <a:p>
            <a:r>
              <a:rPr lang="ru-RU" sz="2300" b="1" dirty="0">
                <a:solidFill>
                  <a:schemeClr val="bg1"/>
                </a:solidFill>
              </a:rPr>
              <a:t>Новый электронный учебник для учителя и ученика</a:t>
            </a:r>
          </a:p>
        </p:txBody>
      </p:sp>
      <p:pic>
        <p:nvPicPr>
          <p:cNvPr id="18434" name="Picture 2" descr="C:\Users\AGrigoryan\Desktop\@Продвижение\Вебинары\31 марта 2016 Интел ЭФУ\скрины\IMG_0116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7122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77"/>
    </mc:Choice>
    <mc:Fallback xmlns="">
      <p:transition spd="slow" advTm="6577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251520" y="188640"/>
            <a:ext cx="8229600" cy="562074"/>
          </a:xfrm>
        </p:spPr>
        <p:txBody>
          <a:bodyPr>
            <a:normAutofit/>
          </a:bodyPr>
          <a:lstStyle/>
          <a:p>
            <a:r>
              <a:rPr lang="ru-RU" sz="2300" b="1" dirty="0">
                <a:solidFill>
                  <a:schemeClr val="bg1"/>
                </a:solidFill>
              </a:rPr>
              <a:t>Новый электронный учебник для учителя и ученика</a:t>
            </a:r>
          </a:p>
        </p:txBody>
      </p:sp>
      <p:pic>
        <p:nvPicPr>
          <p:cNvPr id="28674" name="Picture 2" descr="C:\Users\AGrigoryan\Desktop\@Продвижение\Вебинары\31 марта 2016 Интел ЭФУ\скрины\IMG_0117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5536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87"/>
    </mc:Choice>
    <mc:Fallback xmlns="">
      <p:transition spd="slow" advTm="5987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251520" y="188640"/>
            <a:ext cx="8229600" cy="562074"/>
          </a:xfrm>
        </p:spPr>
        <p:txBody>
          <a:bodyPr>
            <a:normAutofit/>
          </a:bodyPr>
          <a:lstStyle/>
          <a:p>
            <a:r>
              <a:rPr lang="ru-RU" sz="2300" b="1" dirty="0">
                <a:solidFill>
                  <a:schemeClr val="bg1"/>
                </a:solidFill>
              </a:rPr>
              <a:t>Новый электронный учебник для учителя и ученика</a:t>
            </a:r>
          </a:p>
        </p:txBody>
      </p:sp>
      <p:pic>
        <p:nvPicPr>
          <p:cNvPr id="19458" name="Picture 2" descr="C:\Users\AGrigoryan\Desktop\@Продвижение\Вебинары\31 марта 2016 Интел ЭФУ\скрины\IMG_0108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185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45"/>
    </mc:Choice>
    <mc:Fallback xmlns="">
      <p:transition spd="slow" advTm="6345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91" b="99515" l="0" r="100000">
                        <a14:foregroundMark x1="23738" y1="62743" x2="20100" y2="72633"/>
                        <a14:foregroundMark x1="18508" y1="84830" x2="20282" y2="73604"/>
                        <a14:foregroundMark x1="16962" y1="88471" x2="19372" y2="822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88" y="0"/>
            <a:ext cx="9144000" cy="6847567"/>
          </a:xfrm>
          <a:prstGeom prst="rect">
            <a:avLst/>
          </a:prstGeom>
          <a:ln>
            <a:noFill/>
          </a:ln>
        </p:spPr>
      </p:pic>
      <p:sp>
        <p:nvSpPr>
          <p:cNvPr id="15" name="Прямоугольник 14"/>
          <p:cNvSpPr/>
          <p:nvPr/>
        </p:nvSpPr>
        <p:spPr>
          <a:xfrm>
            <a:off x="1187624" y="4869160"/>
            <a:ext cx="6912768" cy="1800200"/>
          </a:xfrm>
          <a:prstGeom prst="rect">
            <a:avLst/>
          </a:prstGeom>
          <a:solidFill>
            <a:srgbClr val="292929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300" dirty="0" smtClean="0"/>
              <a:t>Приказом </a:t>
            </a:r>
            <a:r>
              <a:rPr lang="ru-RU" sz="2300" dirty="0"/>
              <a:t>№</a:t>
            </a:r>
            <a:r>
              <a:rPr lang="en-US" sz="2300" dirty="0"/>
              <a:t> 576 </a:t>
            </a:r>
            <a:r>
              <a:rPr lang="ru-RU" sz="2300" dirty="0"/>
              <a:t>от 08 июня 2015 </a:t>
            </a:r>
            <a:r>
              <a:rPr lang="ru-RU" sz="2300" dirty="0" smtClean="0"/>
              <a:t>г утверждены изменения в федеральном перечне учебников.</a:t>
            </a:r>
          </a:p>
          <a:p>
            <a:pPr algn="ctr"/>
            <a:r>
              <a:rPr lang="ru-RU" sz="2300" dirty="0" smtClean="0"/>
              <a:t>Издательство </a:t>
            </a:r>
            <a:r>
              <a:rPr lang="ru-RU" sz="2300" dirty="0"/>
              <a:t>«Просвещение» полностью </a:t>
            </a:r>
            <a:r>
              <a:rPr lang="ru-RU" sz="2300" dirty="0" smtClean="0"/>
              <a:t>сохранило </a:t>
            </a:r>
            <a:r>
              <a:rPr lang="ru-RU" sz="2300" dirty="0"/>
              <a:t>свой портфель учебной литературы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353" y="116632"/>
            <a:ext cx="811239" cy="104676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148636" y="143054"/>
            <a:ext cx="3767378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300" b="1" dirty="0">
                <a:solidFill>
                  <a:srgbClr val="FF0000"/>
                </a:solidFill>
                <a:latin typeface="Trebuchet MS" pitchFamily="34" charset="0"/>
                <a:ea typeface="+mj-ea"/>
                <a:cs typeface="+mj-cs"/>
              </a:rPr>
              <a:t>ЭЛЕКТРОННЫЙ УЧЕБНИК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5616" y="548680"/>
            <a:ext cx="72728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ru-RU" sz="2000" b="1" dirty="0">
                <a:solidFill>
                  <a:schemeClr val="tx2"/>
                </a:solidFill>
              </a:rPr>
              <a:t>для обучающихся с ограниченными возможностями здоровья</a:t>
            </a:r>
            <a:endParaRPr lang="ru-RU" sz="2000" b="1" dirty="0">
              <a:solidFill>
                <a:schemeClr val="tx2"/>
              </a:solidFill>
              <a:latin typeface="Trebuchet MS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591834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251520" y="188640"/>
            <a:ext cx="8229600" cy="562074"/>
          </a:xfrm>
        </p:spPr>
        <p:txBody>
          <a:bodyPr>
            <a:normAutofit/>
          </a:bodyPr>
          <a:lstStyle/>
          <a:p>
            <a:r>
              <a:rPr lang="ru-RU" sz="2300" b="1" dirty="0">
                <a:solidFill>
                  <a:schemeClr val="bg1"/>
                </a:solidFill>
              </a:rPr>
              <a:t>Новый электронный учебник для учителя и ученика</a:t>
            </a:r>
          </a:p>
        </p:txBody>
      </p:sp>
      <p:pic>
        <p:nvPicPr>
          <p:cNvPr id="21506" name="Picture 2" descr="C:\Users\AGrigoryan\Desktop\@Продвижение\Вебинары\31 марта 2016 Интел ЭФУ\скрины\IMG_0103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5029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87"/>
    </mc:Choice>
    <mc:Fallback xmlns="">
      <p:transition spd="slow" advTm="5987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251520" y="188640"/>
            <a:ext cx="8229600" cy="562074"/>
          </a:xfrm>
        </p:spPr>
        <p:txBody>
          <a:bodyPr>
            <a:normAutofit/>
          </a:bodyPr>
          <a:lstStyle/>
          <a:p>
            <a:r>
              <a:rPr lang="ru-RU" sz="2300" b="1" dirty="0">
                <a:solidFill>
                  <a:schemeClr val="bg1"/>
                </a:solidFill>
              </a:rPr>
              <a:t>Новый электронный учебник для учителя и ученика</a:t>
            </a:r>
          </a:p>
        </p:txBody>
      </p:sp>
      <p:pic>
        <p:nvPicPr>
          <p:cNvPr id="22530" name="Picture 2" descr="C:\Users\AGrigoryan\Desktop\@Продвижение\Вебинары\31 марта 2016 Интел ЭФУ\скрины\IMG_0104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8266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87"/>
    </mc:Choice>
    <mc:Fallback xmlns="">
      <p:transition spd="slow" advTm="5987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251520" y="188640"/>
            <a:ext cx="8229600" cy="562074"/>
          </a:xfrm>
        </p:spPr>
        <p:txBody>
          <a:bodyPr>
            <a:normAutofit/>
          </a:bodyPr>
          <a:lstStyle/>
          <a:p>
            <a:r>
              <a:rPr lang="ru-RU" sz="2300" b="1" dirty="0">
                <a:solidFill>
                  <a:schemeClr val="bg1"/>
                </a:solidFill>
              </a:rPr>
              <a:t>Новый электронный учебник для учителя и ученика</a:t>
            </a:r>
          </a:p>
        </p:txBody>
      </p:sp>
      <p:pic>
        <p:nvPicPr>
          <p:cNvPr id="24578" name="Picture 2" descr="C:\Users\AGrigoryan\Desktop\@Продвижение\Вебинары\31 марта 2016 Интел ЭФУ\скрины\IMG_0106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2829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87"/>
    </mc:Choice>
    <mc:Fallback xmlns="">
      <p:transition spd="slow" advTm="5987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251520" y="188640"/>
            <a:ext cx="8229600" cy="562074"/>
          </a:xfrm>
        </p:spPr>
        <p:txBody>
          <a:bodyPr>
            <a:normAutofit/>
          </a:bodyPr>
          <a:lstStyle/>
          <a:p>
            <a:r>
              <a:rPr lang="ru-RU" sz="2300" b="1" dirty="0">
                <a:solidFill>
                  <a:schemeClr val="bg1"/>
                </a:solidFill>
              </a:rPr>
              <a:t>Новый электронный учебник для учителя и ученика</a:t>
            </a:r>
          </a:p>
        </p:txBody>
      </p:sp>
      <p:pic>
        <p:nvPicPr>
          <p:cNvPr id="25602" name="Picture 2" descr="C:\Users\AGrigoryan\Desktop\@Продвижение\Вебинары\31 марта 2016 Интел ЭФУ\скрины\IMG_0107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7752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87"/>
    </mc:Choice>
    <mc:Fallback xmlns="">
      <p:transition spd="slow" advTm="5987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251520" y="188640"/>
            <a:ext cx="8229600" cy="562074"/>
          </a:xfrm>
        </p:spPr>
        <p:txBody>
          <a:bodyPr>
            <a:normAutofit/>
          </a:bodyPr>
          <a:lstStyle/>
          <a:p>
            <a:r>
              <a:rPr lang="ru-RU" sz="2300" b="1" dirty="0">
                <a:solidFill>
                  <a:schemeClr val="bg1"/>
                </a:solidFill>
              </a:rPr>
              <a:t>Новый электронный учебник для учителя и ученика</a:t>
            </a:r>
          </a:p>
        </p:txBody>
      </p:sp>
      <p:pic>
        <p:nvPicPr>
          <p:cNvPr id="36866" name="Picture 2" descr="C:\Users\AGrigoryan\Desktop\@Продвижение\Вебинары\31 марта 2016 Интел ЭФУ\скрины\IMG_0127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3418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87"/>
    </mc:Choice>
    <mc:Fallback xmlns="">
      <p:transition spd="slow" advTm="5987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251520" y="188640"/>
            <a:ext cx="8229600" cy="562074"/>
          </a:xfrm>
        </p:spPr>
        <p:txBody>
          <a:bodyPr>
            <a:normAutofit/>
          </a:bodyPr>
          <a:lstStyle/>
          <a:p>
            <a:r>
              <a:rPr lang="ru-RU" sz="2300" b="1" dirty="0">
                <a:solidFill>
                  <a:schemeClr val="bg1"/>
                </a:solidFill>
              </a:rPr>
              <a:t>Новый электронный учебник для учителя и ученика</a:t>
            </a:r>
          </a:p>
        </p:txBody>
      </p:sp>
      <p:pic>
        <p:nvPicPr>
          <p:cNvPr id="43010" name="Picture 2" descr="C:\Users\AGrigoryan\Desktop\@Продвижение\Вебинары\31 марта 2016 Интел ЭФУ\скрины\IMG_0097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1390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31"/>
    </mc:Choice>
    <mc:Fallback xmlns="">
      <p:transition spd="slow" advTm="5731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251520" y="188640"/>
            <a:ext cx="8229600" cy="562074"/>
          </a:xfrm>
        </p:spPr>
        <p:txBody>
          <a:bodyPr>
            <a:normAutofit/>
          </a:bodyPr>
          <a:lstStyle/>
          <a:p>
            <a:r>
              <a:rPr lang="ru-RU" sz="2300" b="1" dirty="0">
                <a:solidFill>
                  <a:schemeClr val="bg1"/>
                </a:solidFill>
              </a:rPr>
              <a:t>Новый электронный учебник для учителя и ученика</a:t>
            </a:r>
          </a:p>
        </p:txBody>
      </p:sp>
      <p:pic>
        <p:nvPicPr>
          <p:cNvPr id="44034" name="Picture 2" descr="C:\Users\AGrigoryan\Desktop\@Продвижение\Вебинары\31 марта 2016 Интел ЭФУ\скрины\IMG_0128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4850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31"/>
    </mc:Choice>
    <mc:Fallback xmlns="">
      <p:transition spd="slow" advTm="5731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251520" y="188640"/>
            <a:ext cx="8229600" cy="562074"/>
          </a:xfrm>
        </p:spPr>
        <p:txBody>
          <a:bodyPr>
            <a:normAutofit/>
          </a:bodyPr>
          <a:lstStyle/>
          <a:p>
            <a:r>
              <a:rPr lang="ru-RU" sz="2300" b="1" dirty="0">
                <a:solidFill>
                  <a:schemeClr val="bg1"/>
                </a:solidFill>
              </a:rPr>
              <a:t>Новый электронный учебник для учителя и ученика</a:t>
            </a:r>
          </a:p>
        </p:txBody>
      </p:sp>
      <p:pic>
        <p:nvPicPr>
          <p:cNvPr id="46082" name="Picture 2" descr="C:\Users\AGrigoryan\Desktop\@Продвижение\Вебинары\31 марта 2016 Интел ЭФУ\скрины\IMG_0145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5408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31"/>
    </mc:Choice>
    <mc:Fallback xmlns="">
      <p:transition spd="slow" advTm="5731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251520" y="188640"/>
            <a:ext cx="8229600" cy="562074"/>
          </a:xfrm>
        </p:spPr>
        <p:txBody>
          <a:bodyPr>
            <a:normAutofit/>
          </a:bodyPr>
          <a:lstStyle/>
          <a:p>
            <a:r>
              <a:rPr lang="ru-RU" sz="2300" b="1" dirty="0">
                <a:solidFill>
                  <a:schemeClr val="bg1"/>
                </a:solidFill>
              </a:rPr>
              <a:t>Новый электронный учебник для учителя и ученика</a:t>
            </a:r>
          </a:p>
        </p:txBody>
      </p:sp>
      <p:pic>
        <p:nvPicPr>
          <p:cNvPr id="47106" name="Picture 2" descr="C:\Users\AGrigoryan\Desktop\@Продвижение\Вебинары\31 марта 2016 Интел ЭФУ\скрины\IMG_0146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0802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31"/>
    </mc:Choice>
    <mc:Fallback xmlns="">
      <p:transition spd="slow" advTm="5731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6226798"/>
            <a:ext cx="9144001" cy="45566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8097" y="1258850"/>
            <a:ext cx="1767668" cy="106127"/>
          </a:xfrm>
          <a:prstGeom prst="rect">
            <a:avLst/>
          </a:prstGeom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8438026" y="6302668"/>
            <a:ext cx="379041" cy="330984"/>
          </a:xfrm>
          <a:prstGeom prst="rect">
            <a:avLst/>
          </a:prstGeom>
        </p:spPr>
        <p:txBody>
          <a:bodyPr lIns="80147" tIns="40074" rIns="80147" bIns="40074"/>
          <a:lstStyle>
            <a:lvl1pPr algn="ctr" defTabSz="1043056" rtl="0" eaLnBrk="1" latinLnBrk="0" hangingPunct="1">
              <a:spcBef>
                <a:spcPct val="0"/>
              </a:spcBef>
              <a:buNone/>
              <a:defRPr sz="5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endParaRPr lang="ru-RU" sz="1200" dirty="0">
              <a:solidFill>
                <a:schemeClr val="bg1">
                  <a:lumMod val="50000"/>
                </a:schemeClr>
              </a:solidFill>
              <a:latin typeface="Trebuchet MS" pitchFamily="34" charset="0"/>
            </a:endParaRPr>
          </a:p>
        </p:txBody>
      </p:sp>
      <p:sp>
        <p:nvSpPr>
          <p:cNvPr id="35" name="Заголовок 1"/>
          <p:cNvSpPr txBox="1">
            <a:spLocks/>
          </p:cNvSpPr>
          <p:nvPr/>
        </p:nvSpPr>
        <p:spPr>
          <a:xfrm>
            <a:off x="8062171" y="2428144"/>
            <a:ext cx="636147" cy="368577"/>
          </a:xfrm>
          <a:prstGeom prst="rect">
            <a:avLst/>
          </a:prstGeom>
        </p:spPr>
        <p:txBody>
          <a:bodyPr lIns="80147" tIns="40074" rIns="80147" bIns="40074"/>
          <a:lstStyle>
            <a:lvl1pPr algn="ctr" defTabSz="1043056" rtl="0" eaLnBrk="1" latinLnBrk="0" hangingPunct="1">
              <a:spcBef>
                <a:spcPct val="0"/>
              </a:spcBef>
              <a:buNone/>
              <a:defRPr sz="5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ru-RU" sz="1600" b="1" dirty="0">
                <a:solidFill>
                  <a:schemeClr val="bg1"/>
                </a:solidFill>
                <a:latin typeface="Trebuchet MS" pitchFamily="34" charset="0"/>
              </a:rPr>
              <a:t>ХИТ!</a:t>
            </a:r>
          </a:p>
        </p:txBody>
      </p:sp>
      <p:sp>
        <p:nvSpPr>
          <p:cNvPr id="41" name="Заголовок 1"/>
          <p:cNvSpPr txBox="1">
            <a:spLocks/>
          </p:cNvSpPr>
          <p:nvPr/>
        </p:nvSpPr>
        <p:spPr>
          <a:xfrm>
            <a:off x="8061347" y="4823810"/>
            <a:ext cx="636147" cy="368577"/>
          </a:xfrm>
          <a:prstGeom prst="rect">
            <a:avLst/>
          </a:prstGeom>
        </p:spPr>
        <p:txBody>
          <a:bodyPr lIns="80147" tIns="40074" rIns="80147" bIns="40074"/>
          <a:lstStyle>
            <a:lvl1pPr algn="ctr" defTabSz="1043056" rtl="0" eaLnBrk="1" latinLnBrk="0" hangingPunct="1">
              <a:spcBef>
                <a:spcPct val="0"/>
              </a:spcBef>
              <a:buNone/>
              <a:defRPr sz="5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ru-RU" sz="1600" b="1" dirty="0" smtClean="0">
                <a:solidFill>
                  <a:schemeClr val="bg1"/>
                </a:solidFill>
                <a:latin typeface="Trebuchet MS" pitchFamily="34" charset="0"/>
              </a:rPr>
              <a:t>ХИТ</a:t>
            </a:r>
            <a:endParaRPr lang="ru-RU" sz="1600" b="1" dirty="0">
              <a:solidFill>
                <a:schemeClr val="bg1"/>
              </a:solidFill>
              <a:latin typeface="Trebuchet MS" pitchFamily="34" charset="0"/>
            </a:endParaRPr>
          </a:p>
        </p:txBody>
      </p:sp>
      <p:sp>
        <p:nvSpPr>
          <p:cNvPr id="38" name="Заголовок 1"/>
          <p:cNvSpPr txBox="1">
            <a:spLocks/>
          </p:cNvSpPr>
          <p:nvPr/>
        </p:nvSpPr>
        <p:spPr>
          <a:xfrm>
            <a:off x="857126" y="2079322"/>
            <a:ext cx="636147" cy="368577"/>
          </a:xfrm>
          <a:prstGeom prst="rect">
            <a:avLst/>
          </a:prstGeom>
        </p:spPr>
        <p:txBody>
          <a:bodyPr lIns="80147" tIns="40074" rIns="80147" bIns="40074"/>
          <a:lstStyle>
            <a:lvl1pPr algn="ctr" defTabSz="1043056" rtl="0" eaLnBrk="1" latinLnBrk="0" hangingPunct="1">
              <a:spcBef>
                <a:spcPct val="0"/>
              </a:spcBef>
              <a:buNone/>
              <a:defRPr sz="5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ru-RU" sz="1600" b="1" dirty="0">
                <a:solidFill>
                  <a:schemeClr val="bg1"/>
                </a:solidFill>
                <a:latin typeface="Trebuchet MS" pitchFamily="34" charset="0"/>
              </a:rPr>
              <a:t>ХИТ!</a:t>
            </a:r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353" y="116632"/>
            <a:ext cx="811239" cy="1046760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1148636" y="143054"/>
            <a:ext cx="3767378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300" b="1" dirty="0">
                <a:solidFill>
                  <a:srgbClr val="FF0000"/>
                </a:solidFill>
                <a:latin typeface="Trebuchet MS" pitchFamily="34" charset="0"/>
                <a:ea typeface="+mj-ea"/>
                <a:cs typeface="+mj-cs"/>
              </a:rPr>
              <a:t>ЭЛЕКТРОННЫЙ УЧЕБНИК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0" y="1268760"/>
            <a:ext cx="9144000" cy="494116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2400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115616" y="548680"/>
            <a:ext cx="72728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ru-RU" sz="2000" b="1" dirty="0">
                <a:solidFill>
                  <a:schemeClr val="tx2"/>
                </a:solidFill>
              </a:rPr>
              <a:t>для обучающихся с ограниченными возможностями здоровья</a:t>
            </a:r>
            <a:endParaRPr lang="ru-RU" sz="2000" b="1" dirty="0">
              <a:solidFill>
                <a:schemeClr val="tx2"/>
              </a:solidFill>
              <a:latin typeface="Trebuchet MS" pitchFamily="34" charset="0"/>
              <a:ea typeface="+mj-ea"/>
              <a:cs typeface="+mj-cs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35496" y="1953029"/>
            <a:ext cx="3635388" cy="3924241"/>
          </a:xfrm>
          <a:prstGeom prst="rect">
            <a:avLst/>
          </a:prstGeom>
          <a:solidFill>
            <a:schemeClr val="tx2">
              <a:lumMod val="20000"/>
              <a:lumOff val="8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600"/>
              </a:spcAft>
            </a:pPr>
            <a:r>
              <a:rPr lang="ru-RU" sz="1600" b="1" dirty="0" smtClean="0">
                <a:solidFill>
                  <a:schemeClr val="tx2"/>
                </a:solidFill>
              </a:rPr>
              <a:t>Функциональные особенности ЭФУ: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chemeClr val="tx2"/>
                </a:solidFill>
              </a:rPr>
              <a:t>удобный </a:t>
            </a:r>
            <a:r>
              <a:rPr lang="ru-RU" dirty="0">
                <a:solidFill>
                  <a:schemeClr val="tx2"/>
                </a:solidFill>
              </a:rPr>
              <a:t>и понятный интерфейс и навигация по ЭФУ;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tx2"/>
                </a:solidFill>
              </a:rPr>
              <a:t>работа в онлайн- и офлайн-режимах;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tx2"/>
                </a:solidFill>
              </a:rPr>
              <a:t>мультимедийные объекты и тестовые задания к каждой теме, разделу учебника;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chemeClr val="tx2"/>
                </a:solidFill>
              </a:rPr>
              <a:t>инструменты изменения размера шрифта, создания заметок и закладок;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chemeClr val="tx2"/>
                </a:solidFill>
              </a:rPr>
              <a:t>инструкция по использованию электронной формы учебника.</a:t>
            </a:r>
            <a:endParaRPr lang="ru-RU" dirty="0">
              <a:solidFill>
                <a:schemeClr val="tx2"/>
              </a:solidFill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33793" b="13390"/>
          <a:stretch/>
        </p:blipFill>
        <p:spPr>
          <a:xfrm>
            <a:off x="3690666" y="1953030"/>
            <a:ext cx="5453333" cy="3924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5157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6226798"/>
            <a:ext cx="9144001" cy="455667"/>
          </a:xfrm>
          <a:prstGeom prst="rect">
            <a:avLst/>
          </a:prstGeom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8438026" y="6302668"/>
            <a:ext cx="379041" cy="330984"/>
          </a:xfrm>
          <a:prstGeom prst="rect">
            <a:avLst/>
          </a:prstGeom>
        </p:spPr>
        <p:txBody>
          <a:bodyPr lIns="80147" tIns="40074" rIns="80147" bIns="40074"/>
          <a:lstStyle>
            <a:lvl1pPr algn="ctr" defTabSz="1043056" rtl="0" eaLnBrk="1" latinLnBrk="0" hangingPunct="1">
              <a:spcBef>
                <a:spcPct val="0"/>
              </a:spcBef>
              <a:buNone/>
              <a:defRPr sz="5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endParaRPr lang="ru-RU" sz="1200" dirty="0">
              <a:solidFill>
                <a:schemeClr val="bg1">
                  <a:lumMod val="50000"/>
                </a:schemeClr>
              </a:solidFill>
              <a:latin typeface="Trebuchet MS" pitchFamily="34" charset="0"/>
            </a:endParaRPr>
          </a:p>
        </p:txBody>
      </p:sp>
      <p:sp>
        <p:nvSpPr>
          <p:cNvPr id="35" name="Заголовок 1"/>
          <p:cNvSpPr txBox="1">
            <a:spLocks/>
          </p:cNvSpPr>
          <p:nvPr/>
        </p:nvSpPr>
        <p:spPr>
          <a:xfrm>
            <a:off x="8062171" y="2428144"/>
            <a:ext cx="636147" cy="368577"/>
          </a:xfrm>
          <a:prstGeom prst="rect">
            <a:avLst/>
          </a:prstGeom>
        </p:spPr>
        <p:txBody>
          <a:bodyPr lIns="80147" tIns="40074" rIns="80147" bIns="40074"/>
          <a:lstStyle>
            <a:lvl1pPr algn="ctr" defTabSz="1043056" rtl="0" eaLnBrk="1" latinLnBrk="0" hangingPunct="1">
              <a:spcBef>
                <a:spcPct val="0"/>
              </a:spcBef>
              <a:buNone/>
              <a:defRPr sz="5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ru-RU" sz="1600" b="1" dirty="0">
                <a:solidFill>
                  <a:schemeClr val="bg1"/>
                </a:solidFill>
                <a:latin typeface="Trebuchet MS" pitchFamily="34" charset="0"/>
              </a:rPr>
              <a:t>ХИТ!</a:t>
            </a:r>
          </a:p>
        </p:txBody>
      </p:sp>
      <p:sp>
        <p:nvSpPr>
          <p:cNvPr id="41" name="Заголовок 1"/>
          <p:cNvSpPr txBox="1">
            <a:spLocks/>
          </p:cNvSpPr>
          <p:nvPr/>
        </p:nvSpPr>
        <p:spPr>
          <a:xfrm>
            <a:off x="8061347" y="4823810"/>
            <a:ext cx="636147" cy="368577"/>
          </a:xfrm>
          <a:prstGeom prst="rect">
            <a:avLst/>
          </a:prstGeom>
        </p:spPr>
        <p:txBody>
          <a:bodyPr lIns="80147" tIns="40074" rIns="80147" bIns="40074"/>
          <a:lstStyle>
            <a:lvl1pPr algn="ctr" defTabSz="1043056" rtl="0" eaLnBrk="1" latinLnBrk="0" hangingPunct="1">
              <a:spcBef>
                <a:spcPct val="0"/>
              </a:spcBef>
              <a:buNone/>
              <a:defRPr sz="5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ru-RU" sz="1600" b="1" dirty="0" smtClean="0">
                <a:solidFill>
                  <a:schemeClr val="bg1"/>
                </a:solidFill>
                <a:latin typeface="Trebuchet MS" pitchFamily="34" charset="0"/>
              </a:rPr>
              <a:t>ХИТ</a:t>
            </a:r>
            <a:endParaRPr lang="ru-RU" sz="1600" b="1" dirty="0">
              <a:solidFill>
                <a:schemeClr val="bg1"/>
              </a:solidFill>
              <a:latin typeface="Trebuchet MS" pitchFamily="34" charset="0"/>
            </a:endParaRPr>
          </a:p>
        </p:txBody>
      </p:sp>
      <p:sp>
        <p:nvSpPr>
          <p:cNvPr id="38" name="Заголовок 1"/>
          <p:cNvSpPr txBox="1">
            <a:spLocks/>
          </p:cNvSpPr>
          <p:nvPr/>
        </p:nvSpPr>
        <p:spPr>
          <a:xfrm>
            <a:off x="857126" y="2079322"/>
            <a:ext cx="636147" cy="368577"/>
          </a:xfrm>
          <a:prstGeom prst="rect">
            <a:avLst/>
          </a:prstGeom>
        </p:spPr>
        <p:txBody>
          <a:bodyPr lIns="80147" tIns="40074" rIns="80147" bIns="40074"/>
          <a:lstStyle>
            <a:lvl1pPr algn="ctr" defTabSz="1043056" rtl="0" eaLnBrk="1" latinLnBrk="0" hangingPunct="1">
              <a:spcBef>
                <a:spcPct val="0"/>
              </a:spcBef>
              <a:buNone/>
              <a:defRPr sz="5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ru-RU" sz="1600" b="1" dirty="0">
                <a:solidFill>
                  <a:schemeClr val="bg1"/>
                </a:solidFill>
                <a:latin typeface="Trebuchet MS" pitchFamily="34" charset="0"/>
              </a:rPr>
              <a:t>ХИТ!</a:t>
            </a:r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353" y="116632"/>
            <a:ext cx="811239" cy="1046760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1148636" y="143054"/>
            <a:ext cx="3767378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300" b="1" dirty="0">
                <a:solidFill>
                  <a:srgbClr val="FF0000"/>
                </a:solidFill>
                <a:latin typeface="Trebuchet MS" pitchFamily="34" charset="0"/>
                <a:ea typeface="+mj-ea"/>
                <a:cs typeface="+mj-cs"/>
              </a:rPr>
              <a:t>ЭЛЕКТРОННЫЙ УЧЕБНИК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4216" y="1267746"/>
            <a:ext cx="9144000" cy="494116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2400" dirty="0">
              <a:solidFill>
                <a:schemeClr val="bg1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69232" y="1962219"/>
            <a:ext cx="8594276" cy="36112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000"/>
              </a:spcAft>
              <a:tabLst>
                <a:tab pos="457200" algn="l"/>
              </a:tabLst>
            </a:pPr>
            <a:r>
              <a:rPr lang="ru-RU" sz="2800" b="1" dirty="0" smtClean="0">
                <a:solidFill>
                  <a:schemeClr val="tx2"/>
                </a:solidFill>
                <a:ea typeface="Calibri"/>
                <a:cs typeface="Times New Roman"/>
              </a:rPr>
              <a:t>Электронная </a:t>
            </a:r>
            <a:r>
              <a:rPr lang="ru-RU" sz="2800" b="1" dirty="0">
                <a:solidFill>
                  <a:schemeClr val="tx2"/>
                </a:solidFill>
                <a:ea typeface="Calibri"/>
                <a:cs typeface="Times New Roman"/>
              </a:rPr>
              <a:t>форма учебника (</a:t>
            </a:r>
            <a:r>
              <a:rPr lang="ru-RU" sz="2800" b="1" dirty="0" smtClean="0">
                <a:solidFill>
                  <a:schemeClr val="tx2"/>
                </a:solidFill>
                <a:ea typeface="Calibri"/>
                <a:cs typeface="Times New Roman"/>
              </a:rPr>
              <a:t>ЭФУ)</a:t>
            </a:r>
          </a:p>
          <a:p>
            <a:pPr>
              <a:spcAft>
                <a:spcPts val="1000"/>
              </a:spcAft>
              <a:tabLst>
                <a:tab pos="457200" algn="l"/>
              </a:tabLst>
            </a:pPr>
            <a:r>
              <a:rPr lang="ru-RU" sz="2800" dirty="0" smtClean="0">
                <a:solidFill>
                  <a:schemeClr val="tx2"/>
                </a:solidFill>
              </a:rPr>
              <a:t>это </a:t>
            </a:r>
            <a:r>
              <a:rPr lang="ru-RU" sz="2800" dirty="0">
                <a:solidFill>
                  <a:schemeClr val="tx2"/>
                </a:solidFill>
              </a:rPr>
              <a:t>электронное издание, соответствующее по структуре, содержанию и художественному оформлению печатной форме учебника, содержащее мультимедийные элементы и интерактивные ссылки, расширяющие и дополняющие содержание учебника. </a:t>
            </a:r>
            <a:r>
              <a:rPr lang="ru-RU" sz="2800" b="1" dirty="0">
                <a:solidFill>
                  <a:schemeClr val="tx2"/>
                </a:solidFill>
              </a:rPr>
              <a:t>(Приказ № 1559 от 8 декабря 2014 г.).</a:t>
            </a:r>
          </a:p>
          <a:p>
            <a:endParaRPr lang="ru-RU" sz="1600" dirty="0" smtClean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115616" y="548680"/>
            <a:ext cx="72728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ru-RU" sz="2000" b="1" dirty="0">
                <a:solidFill>
                  <a:schemeClr val="tx2"/>
                </a:solidFill>
              </a:rPr>
              <a:t>для обучающихся с ограниченными возможностями здоровья</a:t>
            </a:r>
            <a:endParaRPr lang="ru-RU" sz="2000" b="1" dirty="0">
              <a:solidFill>
                <a:schemeClr val="tx2"/>
              </a:solidFill>
              <a:latin typeface="Trebuchet MS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4003390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6226798"/>
            <a:ext cx="9144001" cy="455667"/>
          </a:xfrm>
          <a:prstGeom prst="rect">
            <a:avLst/>
          </a:prstGeom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8438026" y="6302668"/>
            <a:ext cx="379041" cy="330984"/>
          </a:xfrm>
          <a:prstGeom prst="rect">
            <a:avLst/>
          </a:prstGeom>
        </p:spPr>
        <p:txBody>
          <a:bodyPr lIns="80147" tIns="40074" rIns="80147" bIns="40074"/>
          <a:lstStyle>
            <a:lvl1pPr algn="ctr" defTabSz="1043056" rtl="0" eaLnBrk="1" latinLnBrk="0" hangingPunct="1">
              <a:spcBef>
                <a:spcPct val="0"/>
              </a:spcBef>
              <a:buNone/>
              <a:defRPr sz="5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endParaRPr lang="ru-RU" sz="1200" dirty="0">
              <a:solidFill>
                <a:schemeClr val="bg1">
                  <a:lumMod val="50000"/>
                </a:schemeClr>
              </a:solidFill>
              <a:latin typeface="Trebuchet MS" pitchFamily="34" charset="0"/>
            </a:endParaRPr>
          </a:p>
        </p:txBody>
      </p:sp>
      <p:sp>
        <p:nvSpPr>
          <p:cNvPr id="35" name="Заголовок 1"/>
          <p:cNvSpPr txBox="1">
            <a:spLocks/>
          </p:cNvSpPr>
          <p:nvPr/>
        </p:nvSpPr>
        <p:spPr>
          <a:xfrm>
            <a:off x="8062171" y="2428144"/>
            <a:ext cx="636147" cy="368577"/>
          </a:xfrm>
          <a:prstGeom prst="rect">
            <a:avLst/>
          </a:prstGeom>
        </p:spPr>
        <p:txBody>
          <a:bodyPr lIns="80147" tIns="40074" rIns="80147" bIns="40074"/>
          <a:lstStyle>
            <a:lvl1pPr algn="ctr" defTabSz="1043056" rtl="0" eaLnBrk="1" latinLnBrk="0" hangingPunct="1">
              <a:spcBef>
                <a:spcPct val="0"/>
              </a:spcBef>
              <a:buNone/>
              <a:defRPr sz="5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ru-RU" sz="1600" b="1" dirty="0">
                <a:solidFill>
                  <a:schemeClr val="bg1"/>
                </a:solidFill>
                <a:latin typeface="Trebuchet MS" pitchFamily="34" charset="0"/>
              </a:rPr>
              <a:t>ХИТ!</a:t>
            </a:r>
          </a:p>
        </p:txBody>
      </p:sp>
      <p:sp>
        <p:nvSpPr>
          <p:cNvPr id="41" name="Заголовок 1"/>
          <p:cNvSpPr txBox="1">
            <a:spLocks/>
          </p:cNvSpPr>
          <p:nvPr/>
        </p:nvSpPr>
        <p:spPr>
          <a:xfrm>
            <a:off x="8061347" y="4823810"/>
            <a:ext cx="636147" cy="368577"/>
          </a:xfrm>
          <a:prstGeom prst="rect">
            <a:avLst/>
          </a:prstGeom>
        </p:spPr>
        <p:txBody>
          <a:bodyPr lIns="80147" tIns="40074" rIns="80147" bIns="40074"/>
          <a:lstStyle>
            <a:lvl1pPr algn="ctr" defTabSz="1043056" rtl="0" eaLnBrk="1" latinLnBrk="0" hangingPunct="1">
              <a:spcBef>
                <a:spcPct val="0"/>
              </a:spcBef>
              <a:buNone/>
              <a:defRPr sz="5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ru-RU" sz="1600" b="1" dirty="0" smtClean="0">
                <a:solidFill>
                  <a:schemeClr val="bg1"/>
                </a:solidFill>
                <a:latin typeface="Trebuchet MS" pitchFamily="34" charset="0"/>
              </a:rPr>
              <a:t>ХИТ</a:t>
            </a:r>
            <a:endParaRPr lang="ru-RU" sz="1600" b="1" dirty="0">
              <a:solidFill>
                <a:schemeClr val="bg1"/>
              </a:solidFill>
              <a:latin typeface="Trebuchet MS" pitchFamily="34" charset="0"/>
            </a:endParaRPr>
          </a:p>
        </p:txBody>
      </p:sp>
      <p:sp>
        <p:nvSpPr>
          <p:cNvPr id="38" name="Заголовок 1"/>
          <p:cNvSpPr txBox="1">
            <a:spLocks/>
          </p:cNvSpPr>
          <p:nvPr/>
        </p:nvSpPr>
        <p:spPr>
          <a:xfrm>
            <a:off x="857126" y="2079322"/>
            <a:ext cx="636147" cy="368577"/>
          </a:xfrm>
          <a:prstGeom prst="rect">
            <a:avLst/>
          </a:prstGeom>
        </p:spPr>
        <p:txBody>
          <a:bodyPr lIns="80147" tIns="40074" rIns="80147" bIns="40074"/>
          <a:lstStyle>
            <a:lvl1pPr algn="ctr" defTabSz="1043056" rtl="0" eaLnBrk="1" latinLnBrk="0" hangingPunct="1">
              <a:spcBef>
                <a:spcPct val="0"/>
              </a:spcBef>
              <a:buNone/>
              <a:defRPr sz="5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ru-RU" sz="1600" b="1" dirty="0">
                <a:solidFill>
                  <a:schemeClr val="bg1"/>
                </a:solidFill>
                <a:latin typeface="Trebuchet MS" pitchFamily="34" charset="0"/>
              </a:rPr>
              <a:t>ХИТ!</a:t>
            </a:r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353" y="116632"/>
            <a:ext cx="811239" cy="1046760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1148636" y="143054"/>
            <a:ext cx="3767378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300" b="1" dirty="0">
                <a:solidFill>
                  <a:srgbClr val="FF0000"/>
                </a:solidFill>
                <a:latin typeface="Trebuchet MS" pitchFamily="34" charset="0"/>
                <a:ea typeface="+mj-ea"/>
                <a:cs typeface="+mj-cs"/>
              </a:rPr>
              <a:t>ЭЛЕКТРОННЫЙ УЧЕБНИК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0" y="1224136"/>
            <a:ext cx="9144000" cy="494116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2400" dirty="0">
              <a:solidFill>
                <a:schemeClr val="bg1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-36512" y="1221134"/>
            <a:ext cx="9180512" cy="52322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000"/>
              </a:spcAft>
              <a:tabLst>
                <a:tab pos="457200" algn="l"/>
              </a:tabLst>
            </a:pPr>
            <a:r>
              <a:rPr lang="ru-RU" sz="2400" b="1" dirty="0">
                <a:solidFill>
                  <a:schemeClr val="tx2"/>
                </a:solidFill>
                <a:ea typeface="Calibri"/>
                <a:cs typeface="Times New Roman"/>
              </a:rPr>
              <a:t>Постановление Главного государственного санитарного врача РФ от 24 ноября 2015 г. N 81 </a:t>
            </a:r>
            <a:r>
              <a:rPr lang="ru-RU" sz="2400" b="1" dirty="0" smtClean="0">
                <a:solidFill>
                  <a:schemeClr val="tx2"/>
                </a:solidFill>
                <a:ea typeface="Calibri"/>
                <a:cs typeface="Times New Roman"/>
              </a:rPr>
              <a:t> </a:t>
            </a:r>
            <a:r>
              <a:rPr lang="ru-RU" sz="2400" b="1" dirty="0">
                <a:solidFill>
                  <a:schemeClr val="tx2"/>
                </a:solidFill>
                <a:ea typeface="Calibri"/>
                <a:cs typeface="Times New Roman"/>
              </a:rPr>
              <a:t>"О внесении изменений N 3 в СанПиН </a:t>
            </a:r>
            <a:r>
              <a:rPr lang="ru-RU" sz="2400" b="1" dirty="0" smtClean="0">
                <a:solidFill>
                  <a:schemeClr val="tx2"/>
                </a:solidFill>
                <a:ea typeface="Calibri"/>
                <a:cs typeface="Times New Roman"/>
              </a:rPr>
              <a:t>2.4.2.2821-10" </a:t>
            </a:r>
            <a:endParaRPr lang="ru-RU" sz="2400" b="1" dirty="0">
              <a:solidFill>
                <a:schemeClr val="tx2"/>
              </a:solidFill>
              <a:ea typeface="Calibri"/>
              <a:cs typeface="Times New Roman"/>
            </a:endParaRPr>
          </a:p>
          <a:p>
            <a:pPr>
              <a:spcAft>
                <a:spcPts val="1000"/>
              </a:spcAft>
              <a:tabLst>
                <a:tab pos="457200" algn="l"/>
              </a:tabLst>
            </a:pPr>
            <a:r>
              <a:rPr lang="ru-RU" sz="2200" dirty="0" smtClean="0">
                <a:solidFill>
                  <a:schemeClr val="tx2"/>
                </a:solidFill>
                <a:ea typeface="Calibri"/>
                <a:cs typeface="Times New Roman"/>
              </a:rPr>
              <a:t>"</a:t>
            </a:r>
            <a:r>
              <a:rPr lang="ru-RU" sz="2200" dirty="0">
                <a:solidFill>
                  <a:schemeClr val="tx2"/>
                </a:solidFill>
                <a:ea typeface="Calibri"/>
                <a:cs typeface="Times New Roman"/>
              </a:rPr>
              <a:t>Санитарно-эпидемиологические требования к условиям и организации обучения, </a:t>
            </a:r>
            <a:r>
              <a:rPr lang="ru-RU" sz="2200" dirty="0" smtClean="0">
                <a:solidFill>
                  <a:schemeClr val="tx2"/>
                </a:solidFill>
                <a:ea typeface="Calibri"/>
                <a:cs typeface="Times New Roman"/>
              </a:rPr>
              <a:t>содержания </a:t>
            </a:r>
            <a:r>
              <a:rPr lang="ru-RU" sz="2200" dirty="0">
                <a:solidFill>
                  <a:schemeClr val="tx2"/>
                </a:solidFill>
                <a:ea typeface="Calibri"/>
                <a:cs typeface="Times New Roman"/>
              </a:rPr>
              <a:t>в общеобразовательных </a:t>
            </a:r>
            <a:r>
              <a:rPr lang="ru-RU" sz="2200" dirty="0" smtClean="0">
                <a:solidFill>
                  <a:schemeClr val="tx2"/>
                </a:solidFill>
                <a:ea typeface="Calibri"/>
                <a:cs typeface="Times New Roman"/>
              </a:rPr>
              <a:t>организациях«</a:t>
            </a:r>
            <a:endParaRPr lang="ru-RU" sz="2200" dirty="0">
              <a:solidFill>
                <a:schemeClr val="tx2"/>
              </a:solidFill>
              <a:ea typeface="Calibri"/>
              <a:cs typeface="Times New Roman"/>
            </a:endParaRPr>
          </a:p>
          <a:p>
            <a:pPr>
              <a:spcAft>
                <a:spcPts val="1000"/>
              </a:spcAft>
              <a:tabLst>
                <a:tab pos="457200" algn="l"/>
              </a:tabLst>
            </a:pPr>
            <a:r>
              <a:rPr lang="ru-RU" sz="2200" dirty="0" smtClean="0">
                <a:solidFill>
                  <a:schemeClr val="tx2"/>
                </a:solidFill>
                <a:ea typeface="Calibri"/>
                <a:cs typeface="Times New Roman"/>
              </a:rPr>
              <a:t>Определена </a:t>
            </a:r>
            <a:r>
              <a:rPr lang="ru-RU" sz="2200" dirty="0">
                <a:solidFill>
                  <a:schemeClr val="tx2"/>
                </a:solidFill>
                <a:ea typeface="Calibri"/>
                <a:cs typeface="Times New Roman"/>
              </a:rPr>
              <a:t>продолжительность непрерывного </a:t>
            </a:r>
            <a:r>
              <a:rPr lang="ru-RU" sz="2200" dirty="0" smtClean="0">
                <a:solidFill>
                  <a:schemeClr val="tx2"/>
                </a:solidFill>
                <a:ea typeface="Calibri"/>
                <a:cs typeface="Times New Roman"/>
              </a:rPr>
              <a:t>использования компьютера </a:t>
            </a:r>
            <a:r>
              <a:rPr lang="ru-RU" sz="2200" dirty="0">
                <a:solidFill>
                  <a:schemeClr val="tx2"/>
                </a:solidFill>
                <a:ea typeface="Calibri"/>
                <a:cs typeface="Times New Roman"/>
              </a:rPr>
              <a:t>с ЖК-монитором на </a:t>
            </a:r>
            <a:r>
              <a:rPr lang="ru-RU" sz="2200" dirty="0" smtClean="0">
                <a:solidFill>
                  <a:schemeClr val="tx2"/>
                </a:solidFill>
                <a:ea typeface="Calibri"/>
                <a:cs typeface="Times New Roman"/>
              </a:rPr>
              <a:t>уроках</a:t>
            </a:r>
            <a:r>
              <a:rPr lang="ru-RU" sz="2200" dirty="0">
                <a:solidFill>
                  <a:schemeClr val="tx2"/>
                </a:solidFill>
                <a:ea typeface="Calibri"/>
                <a:cs typeface="Times New Roman"/>
              </a:rPr>
              <a:t>:</a:t>
            </a:r>
          </a:p>
          <a:p>
            <a:pPr>
              <a:spcAft>
                <a:spcPts val="1000"/>
              </a:spcAft>
              <a:tabLst>
                <a:tab pos="457200" algn="l"/>
              </a:tabLst>
            </a:pPr>
            <a:r>
              <a:rPr lang="ru-RU" sz="2400" dirty="0">
                <a:solidFill>
                  <a:schemeClr val="tx2"/>
                </a:solidFill>
                <a:ea typeface="Calibri"/>
                <a:cs typeface="Times New Roman"/>
              </a:rPr>
              <a:t>Для 1-2 классов – </a:t>
            </a:r>
            <a:r>
              <a:rPr lang="ru-RU" sz="2400" dirty="0" smtClean="0">
                <a:solidFill>
                  <a:schemeClr val="tx2"/>
                </a:solidFill>
                <a:ea typeface="Calibri"/>
                <a:cs typeface="Times New Roman"/>
              </a:rPr>
              <a:t>не более </a:t>
            </a:r>
            <a:r>
              <a:rPr lang="ru-RU" sz="2800" b="1" dirty="0">
                <a:solidFill>
                  <a:schemeClr val="tx2"/>
                </a:solidFill>
                <a:ea typeface="Calibri"/>
                <a:cs typeface="Times New Roman"/>
              </a:rPr>
              <a:t>20 </a:t>
            </a:r>
            <a:r>
              <a:rPr lang="ru-RU" sz="2800" b="1" dirty="0" smtClean="0">
                <a:solidFill>
                  <a:schemeClr val="tx2"/>
                </a:solidFill>
                <a:ea typeface="Calibri"/>
                <a:cs typeface="Times New Roman"/>
              </a:rPr>
              <a:t>минут;</a:t>
            </a:r>
            <a:endParaRPr lang="ru-RU" sz="2400" b="1" dirty="0">
              <a:solidFill>
                <a:schemeClr val="tx2"/>
              </a:solidFill>
              <a:ea typeface="Calibri"/>
              <a:cs typeface="Times New Roman"/>
            </a:endParaRPr>
          </a:p>
          <a:p>
            <a:pPr>
              <a:spcAft>
                <a:spcPts val="1000"/>
              </a:spcAft>
              <a:tabLst>
                <a:tab pos="457200" algn="l"/>
              </a:tabLst>
            </a:pPr>
            <a:r>
              <a:rPr lang="ru-RU" sz="2400" dirty="0">
                <a:solidFill>
                  <a:schemeClr val="tx2"/>
                </a:solidFill>
                <a:ea typeface="Calibri"/>
                <a:cs typeface="Times New Roman"/>
              </a:rPr>
              <a:t>Д</a:t>
            </a:r>
            <a:r>
              <a:rPr lang="ru-RU" sz="2400" dirty="0" smtClean="0">
                <a:solidFill>
                  <a:schemeClr val="tx2"/>
                </a:solidFill>
                <a:ea typeface="Calibri"/>
                <a:cs typeface="Times New Roman"/>
              </a:rPr>
              <a:t>ля </a:t>
            </a:r>
            <a:r>
              <a:rPr lang="ru-RU" sz="2400" dirty="0">
                <a:solidFill>
                  <a:schemeClr val="tx2"/>
                </a:solidFill>
                <a:ea typeface="Calibri"/>
                <a:cs typeface="Times New Roman"/>
              </a:rPr>
              <a:t>3-4 классов </a:t>
            </a:r>
            <a:r>
              <a:rPr lang="ru-RU" sz="2400" dirty="0" smtClean="0">
                <a:solidFill>
                  <a:schemeClr val="tx2"/>
                </a:solidFill>
                <a:ea typeface="Calibri"/>
                <a:cs typeface="Times New Roman"/>
              </a:rPr>
              <a:t>– не более </a:t>
            </a:r>
            <a:r>
              <a:rPr lang="ru-RU" sz="2800" b="1" dirty="0">
                <a:solidFill>
                  <a:schemeClr val="tx2"/>
                </a:solidFill>
                <a:ea typeface="Calibri"/>
                <a:cs typeface="Times New Roman"/>
              </a:rPr>
              <a:t>25 </a:t>
            </a:r>
            <a:r>
              <a:rPr lang="ru-RU" sz="2800" b="1" dirty="0" smtClean="0">
                <a:solidFill>
                  <a:schemeClr val="tx2"/>
                </a:solidFill>
                <a:ea typeface="Calibri"/>
                <a:cs typeface="Times New Roman"/>
              </a:rPr>
              <a:t>минут;</a:t>
            </a:r>
            <a:endParaRPr lang="ru-RU" sz="2400" b="1" dirty="0">
              <a:solidFill>
                <a:schemeClr val="tx2"/>
              </a:solidFill>
              <a:ea typeface="Calibri"/>
              <a:cs typeface="Times New Roman"/>
            </a:endParaRPr>
          </a:p>
          <a:p>
            <a:pPr>
              <a:spcAft>
                <a:spcPts val="1000"/>
              </a:spcAft>
              <a:tabLst>
                <a:tab pos="457200" algn="l"/>
              </a:tabLst>
            </a:pPr>
            <a:r>
              <a:rPr lang="ru-RU" sz="2400" dirty="0" smtClean="0">
                <a:solidFill>
                  <a:schemeClr val="tx2"/>
                </a:solidFill>
                <a:ea typeface="Calibri"/>
                <a:cs typeface="Times New Roman"/>
              </a:rPr>
              <a:t>Для </a:t>
            </a:r>
            <a:r>
              <a:rPr lang="ru-RU" sz="2400" dirty="0">
                <a:solidFill>
                  <a:schemeClr val="tx2"/>
                </a:solidFill>
                <a:ea typeface="Calibri"/>
                <a:cs typeface="Times New Roman"/>
              </a:rPr>
              <a:t>5-6 классов – </a:t>
            </a:r>
            <a:r>
              <a:rPr lang="ru-RU" sz="2400" dirty="0" smtClean="0">
                <a:solidFill>
                  <a:schemeClr val="tx2"/>
                </a:solidFill>
                <a:ea typeface="Calibri"/>
                <a:cs typeface="Times New Roman"/>
              </a:rPr>
              <a:t>не </a:t>
            </a:r>
            <a:r>
              <a:rPr lang="ru-RU" sz="2400" dirty="0">
                <a:solidFill>
                  <a:schemeClr val="tx2"/>
                </a:solidFill>
                <a:ea typeface="Calibri"/>
                <a:cs typeface="Times New Roman"/>
              </a:rPr>
              <a:t>более </a:t>
            </a:r>
            <a:r>
              <a:rPr lang="ru-RU" sz="2800" b="1" dirty="0">
                <a:solidFill>
                  <a:schemeClr val="tx2"/>
                </a:solidFill>
                <a:ea typeface="Calibri"/>
                <a:cs typeface="Times New Roman"/>
              </a:rPr>
              <a:t>30 </a:t>
            </a:r>
            <a:r>
              <a:rPr lang="ru-RU" sz="2800" b="1" dirty="0" smtClean="0">
                <a:solidFill>
                  <a:schemeClr val="tx2"/>
                </a:solidFill>
                <a:ea typeface="Calibri"/>
                <a:cs typeface="Times New Roman"/>
              </a:rPr>
              <a:t>минут;</a:t>
            </a:r>
            <a:r>
              <a:rPr lang="ru-RU" sz="2400" b="1" dirty="0" smtClean="0">
                <a:solidFill>
                  <a:schemeClr val="tx2"/>
                </a:solidFill>
                <a:ea typeface="Calibri"/>
                <a:cs typeface="Times New Roman"/>
              </a:rPr>
              <a:t> </a:t>
            </a:r>
          </a:p>
          <a:p>
            <a:pPr>
              <a:spcAft>
                <a:spcPts val="1000"/>
              </a:spcAft>
              <a:tabLst>
                <a:tab pos="457200" algn="l"/>
              </a:tabLst>
            </a:pPr>
            <a:r>
              <a:rPr lang="ru-RU" sz="2400" dirty="0">
                <a:solidFill>
                  <a:schemeClr val="tx2"/>
                </a:solidFill>
                <a:ea typeface="Calibri"/>
                <a:cs typeface="Times New Roman"/>
              </a:rPr>
              <a:t>Д</a:t>
            </a:r>
            <a:r>
              <a:rPr lang="ru-RU" sz="2400" dirty="0" smtClean="0">
                <a:solidFill>
                  <a:schemeClr val="tx2"/>
                </a:solidFill>
                <a:ea typeface="Calibri"/>
                <a:cs typeface="Times New Roman"/>
              </a:rPr>
              <a:t>ля </a:t>
            </a:r>
            <a:r>
              <a:rPr lang="ru-RU" sz="2400" dirty="0">
                <a:solidFill>
                  <a:schemeClr val="tx2"/>
                </a:solidFill>
                <a:ea typeface="Calibri"/>
                <a:cs typeface="Times New Roman"/>
              </a:rPr>
              <a:t>7-11 классов –</a:t>
            </a:r>
            <a:r>
              <a:rPr lang="ru-RU" sz="2400" dirty="0" smtClean="0">
                <a:solidFill>
                  <a:schemeClr val="tx2"/>
                </a:solidFill>
                <a:ea typeface="Calibri"/>
                <a:cs typeface="Times New Roman"/>
              </a:rPr>
              <a:t> </a:t>
            </a:r>
            <a:r>
              <a:rPr lang="ru-RU" sz="2800" b="1" dirty="0" smtClean="0">
                <a:solidFill>
                  <a:schemeClr val="tx2"/>
                </a:solidFill>
                <a:ea typeface="Calibri"/>
                <a:cs typeface="Times New Roman"/>
              </a:rPr>
              <a:t>35 </a:t>
            </a:r>
            <a:r>
              <a:rPr lang="ru-RU" sz="2800" b="1" dirty="0">
                <a:solidFill>
                  <a:schemeClr val="tx2"/>
                </a:solidFill>
                <a:ea typeface="Calibri"/>
                <a:cs typeface="Times New Roman"/>
              </a:rPr>
              <a:t>минут.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5616" y="548680"/>
            <a:ext cx="72728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ru-RU" sz="2000" b="1" dirty="0">
                <a:solidFill>
                  <a:schemeClr val="tx2"/>
                </a:solidFill>
              </a:rPr>
              <a:t>для обучающихся с ограниченными возможностями здоровья</a:t>
            </a:r>
            <a:endParaRPr lang="ru-RU" sz="2000" b="1" dirty="0">
              <a:solidFill>
                <a:schemeClr val="tx2"/>
              </a:solidFill>
              <a:latin typeface="Trebuchet MS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753512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6226798"/>
            <a:ext cx="9144001" cy="45566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8097" y="1258850"/>
            <a:ext cx="1767668" cy="106127"/>
          </a:xfrm>
          <a:prstGeom prst="rect">
            <a:avLst/>
          </a:prstGeom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8438026" y="6302668"/>
            <a:ext cx="379041" cy="330984"/>
          </a:xfrm>
          <a:prstGeom prst="rect">
            <a:avLst/>
          </a:prstGeom>
        </p:spPr>
        <p:txBody>
          <a:bodyPr lIns="80147" tIns="40074" rIns="80147" bIns="40074"/>
          <a:lstStyle>
            <a:lvl1pPr algn="ctr" defTabSz="1043056" rtl="0" eaLnBrk="1" latinLnBrk="0" hangingPunct="1">
              <a:spcBef>
                <a:spcPct val="0"/>
              </a:spcBef>
              <a:buNone/>
              <a:defRPr sz="5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endParaRPr lang="ru-RU" sz="1200" dirty="0">
              <a:solidFill>
                <a:schemeClr val="bg1">
                  <a:lumMod val="50000"/>
                </a:schemeClr>
              </a:solidFill>
              <a:latin typeface="Trebuchet MS" pitchFamily="34" charset="0"/>
            </a:endParaRPr>
          </a:p>
        </p:txBody>
      </p:sp>
      <p:sp>
        <p:nvSpPr>
          <p:cNvPr id="35" name="Заголовок 1"/>
          <p:cNvSpPr txBox="1">
            <a:spLocks/>
          </p:cNvSpPr>
          <p:nvPr/>
        </p:nvSpPr>
        <p:spPr>
          <a:xfrm>
            <a:off x="8062171" y="2428144"/>
            <a:ext cx="636147" cy="368577"/>
          </a:xfrm>
          <a:prstGeom prst="rect">
            <a:avLst/>
          </a:prstGeom>
        </p:spPr>
        <p:txBody>
          <a:bodyPr lIns="80147" tIns="40074" rIns="80147" bIns="40074"/>
          <a:lstStyle>
            <a:lvl1pPr algn="ctr" defTabSz="1043056" rtl="0" eaLnBrk="1" latinLnBrk="0" hangingPunct="1">
              <a:spcBef>
                <a:spcPct val="0"/>
              </a:spcBef>
              <a:buNone/>
              <a:defRPr sz="5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ru-RU" sz="1600" b="1" dirty="0">
                <a:solidFill>
                  <a:schemeClr val="bg1"/>
                </a:solidFill>
                <a:latin typeface="Trebuchet MS" pitchFamily="34" charset="0"/>
              </a:rPr>
              <a:t>ХИТ!</a:t>
            </a:r>
          </a:p>
        </p:txBody>
      </p:sp>
      <p:sp>
        <p:nvSpPr>
          <p:cNvPr id="41" name="Заголовок 1"/>
          <p:cNvSpPr txBox="1">
            <a:spLocks/>
          </p:cNvSpPr>
          <p:nvPr/>
        </p:nvSpPr>
        <p:spPr>
          <a:xfrm>
            <a:off x="8061347" y="4823810"/>
            <a:ext cx="636147" cy="368577"/>
          </a:xfrm>
          <a:prstGeom prst="rect">
            <a:avLst/>
          </a:prstGeom>
        </p:spPr>
        <p:txBody>
          <a:bodyPr lIns="80147" tIns="40074" rIns="80147" bIns="40074"/>
          <a:lstStyle>
            <a:lvl1pPr algn="ctr" defTabSz="1043056" rtl="0" eaLnBrk="1" latinLnBrk="0" hangingPunct="1">
              <a:spcBef>
                <a:spcPct val="0"/>
              </a:spcBef>
              <a:buNone/>
              <a:defRPr sz="5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ru-RU" sz="1600" b="1" dirty="0" smtClean="0">
                <a:solidFill>
                  <a:schemeClr val="bg1"/>
                </a:solidFill>
                <a:latin typeface="Trebuchet MS" pitchFamily="34" charset="0"/>
              </a:rPr>
              <a:t>ХИТ</a:t>
            </a:r>
            <a:endParaRPr lang="ru-RU" sz="1600" b="1" dirty="0">
              <a:solidFill>
                <a:schemeClr val="bg1"/>
              </a:solidFill>
              <a:latin typeface="Trebuchet MS" pitchFamily="34" charset="0"/>
            </a:endParaRPr>
          </a:p>
        </p:txBody>
      </p:sp>
      <p:sp>
        <p:nvSpPr>
          <p:cNvPr id="38" name="Заголовок 1"/>
          <p:cNvSpPr txBox="1">
            <a:spLocks/>
          </p:cNvSpPr>
          <p:nvPr/>
        </p:nvSpPr>
        <p:spPr>
          <a:xfrm>
            <a:off x="857126" y="2079322"/>
            <a:ext cx="636147" cy="368577"/>
          </a:xfrm>
          <a:prstGeom prst="rect">
            <a:avLst/>
          </a:prstGeom>
        </p:spPr>
        <p:txBody>
          <a:bodyPr lIns="80147" tIns="40074" rIns="80147" bIns="40074"/>
          <a:lstStyle>
            <a:lvl1pPr algn="ctr" defTabSz="1043056" rtl="0" eaLnBrk="1" latinLnBrk="0" hangingPunct="1">
              <a:spcBef>
                <a:spcPct val="0"/>
              </a:spcBef>
              <a:buNone/>
              <a:defRPr sz="5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ru-RU" sz="1600" b="1" dirty="0">
                <a:solidFill>
                  <a:schemeClr val="bg1"/>
                </a:solidFill>
                <a:latin typeface="Trebuchet MS" pitchFamily="34" charset="0"/>
              </a:rPr>
              <a:t>ХИТ!</a:t>
            </a:r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353" y="116632"/>
            <a:ext cx="811239" cy="1046760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1148636" y="143054"/>
            <a:ext cx="3767378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300" b="1" dirty="0">
                <a:solidFill>
                  <a:srgbClr val="FF0000"/>
                </a:solidFill>
                <a:latin typeface="Trebuchet MS" pitchFamily="34" charset="0"/>
                <a:ea typeface="+mj-ea"/>
                <a:cs typeface="+mj-cs"/>
              </a:rPr>
              <a:t>ЭЛЕКТРОННЫЙ УЧЕБНИК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0" y="1268760"/>
            <a:ext cx="9144000" cy="494116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2400" b="1" dirty="0">
              <a:solidFill>
                <a:schemeClr val="tx2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115616" y="548680"/>
            <a:ext cx="72728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ru-RU" sz="2000" b="1" dirty="0">
                <a:solidFill>
                  <a:schemeClr val="tx2"/>
                </a:solidFill>
              </a:rPr>
              <a:t>для обучающихся с ограниченными возможностями здоровья</a:t>
            </a:r>
            <a:endParaRPr lang="ru-RU" sz="2000" b="1" dirty="0">
              <a:solidFill>
                <a:schemeClr val="tx2"/>
              </a:solidFill>
              <a:latin typeface="Trebuchet MS" pitchFamily="34" charset="0"/>
              <a:ea typeface="+mj-ea"/>
              <a:cs typeface="+mj-cs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-28097" y="4581128"/>
            <a:ext cx="913319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000" b="1" dirty="0" smtClean="0">
              <a:solidFill>
                <a:schemeClr val="tx2"/>
              </a:solidFill>
            </a:endParaRPr>
          </a:p>
          <a:p>
            <a:endParaRPr lang="ru-RU" b="1" dirty="0" smtClean="0">
              <a:solidFill>
                <a:schemeClr val="tx2"/>
              </a:solidFill>
            </a:endParaRPr>
          </a:p>
          <a:p>
            <a:endParaRPr lang="ru-RU" b="1" dirty="0">
              <a:solidFill>
                <a:schemeClr val="tx2"/>
              </a:solidFill>
            </a:endParaRPr>
          </a:p>
        </p:txBody>
      </p:sp>
      <p:pic>
        <p:nvPicPr>
          <p:cNvPr id="15" name="Picture 2" descr="C:\Users\AGrigoryan\Desktop\@Продвижение\Съемка, откр.урок 9 октября\DSC00003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268760"/>
            <a:ext cx="5891283" cy="331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Прямоугольник 16"/>
          <p:cNvSpPr/>
          <p:nvPr/>
        </p:nvSpPr>
        <p:spPr>
          <a:xfrm>
            <a:off x="-28096" y="4581128"/>
            <a:ext cx="6688328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chemeClr val="tx2"/>
                </a:solidFill>
              </a:rPr>
              <a:t>Участники апробации</a:t>
            </a:r>
            <a:endParaRPr lang="ru-RU" b="1" dirty="0" smtClean="0">
              <a:solidFill>
                <a:schemeClr val="tx2"/>
              </a:solidFill>
            </a:endParaRPr>
          </a:p>
          <a:p>
            <a:r>
              <a:rPr lang="ru-RU" sz="1400" b="1" dirty="0" smtClean="0">
                <a:solidFill>
                  <a:schemeClr val="tx2"/>
                </a:solidFill>
              </a:rPr>
              <a:t>ГОСУДАРСТВЕННОЕ </a:t>
            </a:r>
            <a:r>
              <a:rPr lang="ru-RU" sz="1600" b="1" dirty="0" smtClean="0">
                <a:solidFill>
                  <a:schemeClr val="tx2"/>
                </a:solidFill>
              </a:rPr>
              <a:t>БЮДЖЕТНОЕ ПРОФЕССИОНАЛЬНОЕ</a:t>
            </a:r>
            <a:r>
              <a:rPr lang="ru-RU" b="1" dirty="0" smtClean="0">
                <a:solidFill>
                  <a:schemeClr val="tx2"/>
                </a:solidFill>
              </a:rPr>
              <a:t> </a:t>
            </a:r>
            <a:r>
              <a:rPr lang="ru-RU" sz="1400" b="1" dirty="0" smtClean="0">
                <a:solidFill>
                  <a:schemeClr val="tx2"/>
                </a:solidFill>
              </a:rPr>
              <a:t>ОБЩЕОБРАЗОВАТЕЛЬНОЕ  УЧРЕЖДЕНИЕ ГОРОДА МОСКВЫ</a:t>
            </a:r>
          </a:p>
          <a:p>
            <a:r>
              <a:rPr lang="ru-RU" sz="1600" b="1" dirty="0" smtClean="0">
                <a:solidFill>
                  <a:schemeClr val="tx2"/>
                </a:solidFill>
              </a:rPr>
              <a:t>«Технологический </a:t>
            </a:r>
            <a:r>
              <a:rPr lang="ru-RU" sz="1600" b="1" dirty="0">
                <a:solidFill>
                  <a:schemeClr val="tx2"/>
                </a:solidFill>
              </a:rPr>
              <a:t>колледж № </a:t>
            </a:r>
            <a:r>
              <a:rPr lang="ru-RU" sz="1600" b="1" dirty="0" smtClean="0">
                <a:solidFill>
                  <a:schemeClr val="tx2"/>
                </a:solidFill>
              </a:rPr>
              <a:t>21»</a:t>
            </a:r>
            <a:endParaRPr lang="ru-RU" sz="1600" b="1" dirty="0">
              <a:solidFill>
                <a:schemeClr val="tx2"/>
              </a:solidFill>
            </a:endParaRPr>
          </a:p>
          <a:p>
            <a:r>
              <a:rPr lang="ru-RU" sz="1400" b="1" dirty="0" smtClean="0">
                <a:solidFill>
                  <a:schemeClr val="tx2"/>
                </a:solidFill>
              </a:rPr>
              <a:t>СТРУКТУРНОЕ ПОДРАЗДЕЛЕНИЕ №6 </a:t>
            </a:r>
          </a:p>
          <a:p>
            <a:r>
              <a:rPr lang="ru-RU" sz="1400" b="1" dirty="0">
                <a:solidFill>
                  <a:schemeClr val="tx2"/>
                </a:solidFill>
              </a:rPr>
              <a:t>(</a:t>
            </a:r>
            <a:r>
              <a:rPr lang="ru-RU" sz="1400" b="1" dirty="0" smtClean="0">
                <a:solidFill>
                  <a:schemeClr val="tx2"/>
                </a:solidFill>
              </a:rPr>
              <a:t>для глухих и слабослышащих детей)</a:t>
            </a:r>
          </a:p>
          <a:p>
            <a:endParaRPr lang="ru-RU" b="1" dirty="0" smtClean="0">
              <a:solidFill>
                <a:schemeClr val="tx2"/>
              </a:solidFill>
            </a:endParaRPr>
          </a:p>
          <a:p>
            <a:endParaRPr lang="ru-RU" b="1" dirty="0">
              <a:solidFill>
                <a:schemeClr val="tx2"/>
              </a:solidFill>
            </a:endParaRPr>
          </a:p>
        </p:txBody>
      </p:sp>
      <p:pic>
        <p:nvPicPr>
          <p:cNvPr id="18" name="Picture 3" descr="C:\Users\AGrigoryan\Desktop\@Продвижение\Съемка, откр.урок 9 октября\image-06-10-15-11-09-3.jpe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60305" y="1261504"/>
            <a:ext cx="3294366" cy="4392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6272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6226798"/>
            <a:ext cx="9144001" cy="45566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8097" y="1258850"/>
            <a:ext cx="1767668" cy="106127"/>
          </a:xfrm>
          <a:prstGeom prst="rect">
            <a:avLst/>
          </a:prstGeom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8438026" y="6302668"/>
            <a:ext cx="379041" cy="330984"/>
          </a:xfrm>
          <a:prstGeom prst="rect">
            <a:avLst/>
          </a:prstGeom>
        </p:spPr>
        <p:txBody>
          <a:bodyPr lIns="80147" tIns="40074" rIns="80147" bIns="40074"/>
          <a:lstStyle>
            <a:lvl1pPr algn="ctr" defTabSz="1043056" rtl="0" eaLnBrk="1" latinLnBrk="0" hangingPunct="1">
              <a:spcBef>
                <a:spcPct val="0"/>
              </a:spcBef>
              <a:buNone/>
              <a:defRPr sz="5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endParaRPr lang="ru-RU" sz="1200" dirty="0">
              <a:solidFill>
                <a:schemeClr val="bg1">
                  <a:lumMod val="50000"/>
                </a:schemeClr>
              </a:solidFill>
              <a:latin typeface="Trebuchet MS" pitchFamily="34" charset="0"/>
            </a:endParaRPr>
          </a:p>
        </p:txBody>
      </p:sp>
      <p:sp>
        <p:nvSpPr>
          <p:cNvPr id="35" name="Заголовок 1"/>
          <p:cNvSpPr txBox="1">
            <a:spLocks/>
          </p:cNvSpPr>
          <p:nvPr/>
        </p:nvSpPr>
        <p:spPr>
          <a:xfrm>
            <a:off x="8062171" y="2428144"/>
            <a:ext cx="636147" cy="368577"/>
          </a:xfrm>
          <a:prstGeom prst="rect">
            <a:avLst/>
          </a:prstGeom>
        </p:spPr>
        <p:txBody>
          <a:bodyPr lIns="80147" tIns="40074" rIns="80147" bIns="40074"/>
          <a:lstStyle>
            <a:lvl1pPr algn="ctr" defTabSz="1043056" rtl="0" eaLnBrk="1" latinLnBrk="0" hangingPunct="1">
              <a:spcBef>
                <a:spcPct val="0"/>
              </a:spcBef>
              <a:buNone/>
              <a:defRPr sz="5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ru-RU" sz="1600" b="1" dirty="0">
                <a:solidFill>
                  <a:schemeClr val="bg1"/>
                </a:solidFill>
                <a:latin typeface="Trebuchet MS" pitchFamily="34" charset="0"/>
              </a:rPr>
              <a:t>ХИТ!</a:t>
            </a:r>
          </a:p>
        </p:txBody>
      </p:sp>
      <p:sp>
        <p:nvSpPr>
          <p:cNvPr id="41" name="Заголовок 1"/>
          <p:cNvSpPr txBox="1">
            <a:spLocks/>
          </p:cNvSpPr>
          <p:nvPr/>
        </p:nvSpPr>
        <p:spPr>
          <a:xfrm>
            <a:off x="8061347" y="4823810"/>
            <a:ext cx="636147" cy="368577"/>
          </a:xfrm>
          <a:prstGeom prst="rect">
            <a:avLst/>
          </a:prstGeom>
        </p:spPr>
        <p:txBody>
          <a:bodyPr lIns="80147" tIns="40074" rIns="80147" bIns="40074"/>
          <a:lstStyle>
            <a:lvl1pPr algn="ctr" defTabSz="1043056" rtl="0" eaLnBrk="1" latinLnBrk="0" hangingPunct="1">
              <a:spcBef>
                <a:spcPct val="0"/>
              </a:spcBef>
              <a:buNone/>
              <a:defRPr sz="5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ru-RU" sz="1600" b="1" dirty="0" smtClean="0">
                <a:solidFill>
                  <a:schemeClr val="bg1"/>
                </a:solidFill>
                <a:latin typeface="Trebuchet MS" pitchFamily="34" charset="0"/>
              </a:rPr>
              <a:t>ХИТ</a:t>
            </a:r>
            <a:endParaRPr lang="ru-RU" sz="1600" b="1" dirty="0">
              <a:solidFill>
                <a:schemeClr val="bg1"/>
              </a:solidFill>
              <a:latin typeface="Trebuchet MS" pitchFamily="34" charset="0"/>
            </a:endParaRPr>
          </a:p>
        </p:txBody>
      </p:sp>
      <p:sp>
        <p:nvSpPr>
          <p:cNvPr id="38" name="Заголовок 1"/>
          <p:cNvSpPr txBox="1">
            <a:spLocks/>
          </p:cNvSpPr>
          <p:nvPr/>
        </p:nvSpPr>
        <p:spPr>
          <a:xfrm>
            <a:off x="857126" y="2079322"/>
            <a:ext cx="636147" cy="368577"/>
          </a:xfrm>
          <a:prstGeom prst="rect">
            <a:avLst/>
          </a:prstGeom>
        </p:spPr>
        <p:txBody>
          <a:bodyPr lIns="80147" tIns="40074" rIns="80147" bIns="40074"/>
          <a:lstStyle>
            <a:lvl1pPr algn="ctr" defTabSz="1043056" rtl="0" eaLnBrk="1" latinLnBrk="0" hangingPunct="1">
              <a:spcBef>
                <a:spcPct val="0"/>
              </a:spcBef>
              <a:buNone/>
              <a:defRPr sz="5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ru-RU" sz="1600" b="1" dirty="0">
                <a:solidFill>
                  <a:schemeClr val="bg1"/>
                </a:solidFill>
                <a:latin typeface="Trebuchet MS" pitchFamily="34" charset="0"/>
              </a:rPr>
              <a:t>ХИТ!</a:t>
            </a:r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353" y="116632"/>
            <a:ext cx="811239" cy="1046760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1148636" y="143054"/>
            <a:ext cx="3767378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300" b="1" dirty="0">
                <a:solidFill>
                  <a:srgbClr val="FF0000"/>
                </a:solidFill>
                <a:latin typeface="Trebuchet MS" pitchFamily="34" charset="0"/>
                <a:ea typeface="+mj-ea"/>
                <a:cs typeface="+mj-cs"/>
              </a:rPr>
              <a:t>ЭЛЕКТРОННЫЙ УЧЕБНИК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0" y="1268760"/>
            <a:ext cx="9144000" cy="494116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2400" dirty="0">
              <a:solidFill>
                <a:schemeClr val="bg1"/>
              </a:solidFill>
            </a:endParaRPr>
          </a:p>
        </p:txBody>
      </p:sp>
      <p:pic>
        <p:nvPicPr>
          <p:cNvPr id="12" name="Picture 2" descr="C:\Users\AGrigoryan\Desktop\@Продвижение\Вебинары\31 марта 2016 Интел ЭФУ\фото\image-28-03-16-18-54-3.jpe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41" y="1268760"/>
            <a:ext cx="4741279" cy="3560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1115616" y="548680"/>
            <a:ext cx="72728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ru-RU" sz="2000" b="1" dirty="0">
                <a:solidFill>
                  <a:schemeClr val="tx2"/>
                </a:solidFill>
              </a:rPr>
              <a:t>для обучающихся с ограниченными возможностями здоровья</a:t>
            </a:r>
            <a:endParaRPr lang="ru-RU" sz="2000" b="1" dirty="0">
              <a:solidFill>
                <a:schemeClr val="tx2"/>
              </a:solidFill>
              <a:latin typeface="Trebuchet MS" pitchFamily="34" charset="0"/>
              <a:ea typeface="+mj-ea"/>
              <a:cs typeface="+mj-cs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-28097" y="4581128"/>
            <a:ext cx="9133197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000" b="1" dirty="0" smtClean="0">
              <a:solidFill>
                <a:schemeClr val="tx2"/>
              </a:solidFill>
            </a:endParaRPr>
          </a:p>
          <a:p>
            <a:r>
              <a:rPr lang="ru-RU" sz="2000" b="1" dirty="0" smtClean="0">
                <a:solidFill>
                  <a:schemeClr val="tx2"/>
                </a:solidFill>
              </a:rPr>
              <a:t>Участники апробации</a:t>
            </a:r>
            <a:endParaRPr lang="ru-RU" b="1" dirty="0" smtClean="0">
              <a:solidFill>
                <a:schemeClr val="tx2"/>
              </a:solidFill>
            </a:endParaRPr>
          </a:p>
          <a:p>
            <a:r>
              <a:rPr lang="ru-RU" sz="1400" b="1" dirty="0">
                <a:solidFill>
                  <a:schemeClr val="tx2"/>
                </a:solidFill>
              </a:rPr>
              <a:t>ГОСУДАРСТВЕННОЕ БЮДЖЕТНОЕ ОБЩЕОБРАЗОВАТЕЛЬНОЕ  </a:t>
            </a:r>
            <a:endParaRPr lang="ru-RU" sz="1400" b="1" dirty="0" smtClean="0">
              <a:solidFill>
                <a:schemeClr val="tx2"/>
              </a:solidFill>
            </a:endParaRPr>
          </a:p>
          <a:p>
            <a:r>
              <a:rPr lang="ru-RU" sz="1400" b="1" dirty="0" smtClean="0">
                <a:solidFill>
                  <a:schemeClr val="tx2"/>
                </a:solidFill>
              </a:rPr>
              <a:t>УЧРЕЖДЕНИЕ </a:t>
            </a:r>
            <a:r>
              <a:rPr lang="ru-RU" sz="1400" b="1" dirty="0">
                <a:solidFill>
                  <a:schemeClr val="tx2"/>
                </a:solidFill>
              </a:rPr>
              <a:t>ГОРОДА </a:t>
            </a:r>
            <a:r>
              <a:rPr lang="ru-RU" sz="1400" b="1" dirty="0" smtClean="0">
                <a:solidFill>
                  <a:schemeClr val="tx2"/>
                </a:solidFill>
              </a:rPr>
              <a:t>МОСКВЫ «КУРЧАТОВСКАЯ ШКОЛА». </a:t>
            </a:r>
          </a:p>
          <a:p>
            <a:endParaRPr lang="ru-RU" sz="1400" b="1" dirty="0" smtClean="0">
              <a:solidFill>
                <a:schemeClr val="tx2"/>
              </a:solidFill>
            </a:endParaRPr>
          </a:p>
          <a:p>
            <a:r>
              <a:rPr lang="ru-RU" sz="1400" b="1" dirty="0" smtClean="0">
                <a:solidFill>
                  <a:schemeClr val="tx2"/>
                </a:solidFill>
              </a:rPr>
              <a:t>СТРУКТУРНОЕ ПОДРАЗДЕЛЕНИЕ для </a:t>
            </a:r>
            <a:r>
              <a:rPr lang="ru-RU" sz="1400" b="1" dirty="0">
                <a:solidFill>
                  <a:schemeClr val="tx2"/>
                </a:solidFill>
              </a:rPr>
              <a:t>детей с ограниченными возможностями здоровья</a:t>
            </a:r>
          </a:p>
          <a:p>
            <a:endParaRPr lang="ru-RU" b="1" dirty="0" smtClean="0">
              <a:solidFill>
                <a:schemeClr val="tx2"/>
              </a:solidFill>
            </a:endParaRPr>
          </a:p>
          <a:p>
            <a:endParaRPr lang="ru-RU" b="1" dirty="0">
              <a:solidFill>
                <a:schemeClr val="tx2"/>
              </a:solidFill>
            </a:endParaRPr>
          </a:p>
        </p:txBody>
      </p:sp>
      <p:pic>
        <p:nvPicPr>
          <p:cNvPr id="20" name="Picture 8" descr="C:\Users\TYaskevich\AppData\Local\Microsoft\Windows\Temporary Internet Files\Content.Outlook\ZUA3I2S6\IMG_3080.JP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37186" y="1266449"/>
            <a:ext cx="4406814" cy="3564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5828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6226798"/>
            <a:ext cx="9144001" cy="45566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8097" y="1258850"/>
            <a:ext cx="1767668" cy="106127"/>
          </a:xfrm>
          <a:prstGeom prst="rect">
            <a:avLst/>
          </a:prstGeom>
        </p:spPr>
      </p:pic>
      <p:sp>
        <p:nvSpPr>
          <p:cNvPr id="35" name="Заголовок 1"/>
          <p:cNvSpPr txBox="1">
            <a:spLocks/>
          </p:cNvSpPr>
          <p:nvPr/>
        </p:nvSpPr>
        <p:spPr>
          <a:xfrm>
            <a:off x="8062171" y="2428144"/>
            <a:ext cx="636147" cy="368577"/>
          </a:xfrm>
          <a:prstGeom prst="rect">
            <a:avLst/>
          </a:prstGeom>
        </p:spPr>
        <p:txBody>
          <a:bodyPr lIns="80147" tIns="40074" rIns="80147" bIns="40074"/>
          <a:lstStyle>
            <a:lvl1pPr algn="ctr" defTabSz="1043056" rtl="0" eaLnBrk="1" latinLnBrk="0" hangingPunct="1">
              <a:spcBef>
                <a:spcPct val="0"/>
              </a:spcBef>
              <a:buNone/>
              <a:defRPr sz="5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ru-RU" sz="1600" b="1" dirty="0">
                <a:solidFill>
                  <a:schemeClr val="bg1"/>
                </a:solidFill>
                <a:latin typeface="Trebuchet MS" pitchFamily="34" charset="0"/>
              </a:rPr>
              <a:t>ХИТ!</a:t>
            </a:r>
          </a:p>
        </p:txBody>
      </p:sp>
      <p:sp>
        <p:nvSpPr>
          <p:cNvPr id="41" name="Заголовок 1"/>
          <p:cNvSpPr txBox="1">
            <a:spLocks/>
          </p:cNvSpPr>
          <p:nvPr/>
        </p:nvSpPr>
        <p:spPr>
          <a:xfrm>
            <a:off x="8061347" y="4823810"/>
            <a:ext cx="636147" cy="368577"/>
          </a:xfrm>
          <a:prstGeom prst="rect">
            <a:avLst/>
          </a:prstGeom>
        </p:spPr>
        <p:txBody>
          <a:bodyPr lIns="80147" tIns="40074" rIns="80147" bIns="40074"/>
          <a:lstStyle>
            <a:lvl1pPr algn="ctr" defTabSz="1043056" rtl="0" eaLnBrk="1" latinLnBrk="0" hangingPunct="1">
              <a:spcBef>
                <a:spcPct val="0"/>
              </a:spcBef>
              <a:buNone/>
              <a:defRPr sz="5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ru-RU" sz="1600" b="1" dirty="0" smtClean="0">
                <a:solidFill>
                  <a:schemeClr val="bg1"/>
                </a:solidFill>
                <a:latin typeface="Trebuchet MS" pitchFamily="34" charset="0"/>
              </a:rPr>
              <a:t>ХИТ</a:t>
            </a:r>
            <a:endParaRPr lang="ru-RU" sz="1600" b="1" dirty="0">
              <a:solidFill>
                <a:schemeClr val="bg1"/>
              </a:solidFill>
              <a:latin typeface="Trebuchet MS" pitchFamily="34" charset="0"/>
            </a:endParaRPr>
          </a:p>
        </p:txBody>
      </p:sp>
      <p:sp>
        <p:nvSpPr>
          <p:cNvPr id="38" name="Заголовок 1"/>
          <p:cNvSpPr txBox="1">
            <a:spLocks/>
          </p:cNvSpPr>
          <p:nvPr/>
        </p:nvSpPr>
        <p:spPr>
          <a:xfrm>
            <a:off x="857126" y="2079322"/>
            <a:ext cx="636147" cy="368577"/>
          </a:xfrm>
          <a:prstGeom prst="rect">
            <a:avLst/>
          </a:prstGeom>
        </p:spPr>
        <p:txBody>
          <a:bodyPr lIns="80147" tIns="40074" rIns="80147" bIns="40074"/>
          <a:lstStyle>
            <a:lvl1pPr algn="ctr" defTabSz="1043056" rtl="0" eaLnBrk="1" latinLnBrk="0" hangingPunct="1">
              <a:spcBef>
                <a:spcPct val="0"/>
              </a:spcBef>
              <a:buNone/>
              <a:defRPr sz="5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ru-RU" sz="1600" b="1" dirty="0">
                <a:solidFill>
                  <a:schemeClr val="bg1"/>
                </a:solidFill>
                <a:latin typeface="Trebuchet MS" pitchFamily="34" charset="0"/>
              </a:rPr>
              <a:t>ХИТ!</a:t>
            </a:r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353" y="116632"/>
            <a:ext cx="811239" cy="1046760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1148636" y="143054"/>
            <a:ext cx="3767378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300" b="1" dirty="0">
                <a:solidFill>
                  <a:srgbClr val="FF0000"/>
                </a:solidFill>
                <a:latin typeface="Trebuchet MS" pitchFamily="34" charset="0"/>
                <a:ea typeface="+mj-ea"/>
                <a:cs typeface="+mj-cs"/>
              </a:rPr>
              <a:t>ЭЛЕКТРОННЫЙ УЧЕБНИК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0" y="1268760"/>
            <a:ext cx="9144000" cy="494116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2400" dirty="0">
              <a:solidFill>
                <a:schemeClr val="bg1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88353" y="1311913"/>
            <a:ext cx="7579991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400" b="1" dirty="0" smtClean="0">
                <a:solidFill>
                  <a:schemeClr val="tx2"/>
                </a:solidFill>
              </a:rPr>
              <a:t>СОПРОВОЖДЕНИЕ УЧИТЕЛЕЙ</a:t>
            </a:r>
          </a:p>
          <a:p>
            <a:pPr marL="457200" lvl="0" indent="-457200">
              <a:buFont typeface="+mj-lt"/>
              <a:buAutoNum type="arabicPeriod"/>
            </a:pPr>
            <a:r>
              <a:rPr lang="ru-RU" sz="2400" dirty="0" smtClean="0">
                <a:solidFill>
                  <a:schemeClr val="tx2"/>
                </a:solidFill>
              </a:rPr>
              <a:t>Уникальная информационно-методическая поддержка </a:t>
            </a:r>
            <a:r>
              <a:rPr lang="ru-RU" sz="2400" dirty="0">
                <a:solidFill>
                  <a:schemeClr val="tx2"/>
                </a:solidFill>
              </a:rPr>
              <a:t>педагогов </a:t>
            </a:r>
            <a:r>
              <a:rPr lang="ru-RU" sz="2400" dirty="0" smtClean="0">
                <a:solidFill>
                  <a:schemeClr val="tx2"/>
                </a:solidFill>
              </a:rPr>
              <a:t>страны через онлайн </a:t>
            </a:r>
            <a:r>
              <a:rPr lang="ru-RU" sz="2400" dirty="0">
                <a:solidFill>
                  <a:schemeClr val="tx2"/>
                </a:solidFill>
              </a:rPr>
              <a:t>открытые уроки с использованием электронных </a:t>
            </a:r>
            <a:r>
              <a:rPr lang="ru-RU" sz="2400" dirty="0" smtClean="0">
                <a:solidFill>
                  <a:schemeClr val="tx2"/>
                </a:solidFill>
              </a:rPr>
              <a:t>учебников;</a:t>
            </a:r>
          </a:p>
          <a:p>
            <a:pPr marL="285750" lvl="0" indent="-285750">
              <a:buFont typeface="+mj-lt"/>
              <a:buAutoNum type="arabicPeriod"/>
            </a:pPr>
            <a:endParaRPr lang="ru-RU" sz="400" dirty="0" smtClean="0">
              <a:solidFill>
                <a:schemeClr val="tx2"/>
              </a:solidFill>
            </a:endParaRPr>
          </a:p>
          <a:p>
            <a:pPr marL="457200" lvl="0" indent="-457200">
              <a:buFont typeface="+mj-lt"/>
              <a:buAutoNum type="arabicPeriod"/>
            </a:pPr>
            <a:r>
              <a:rPr lang="ru-RU" sz="2400" dirty="0" smtClean="0">
                <a:solidFill>
                  <a:schemeClr val="tx2"/>
                </a:solidFill>
              </a:rPr>
              <a:t>Методическая поддержка через теоретические </a:t>
            </a:r>
            <a:r>
              <a:rPr lang="ru-RU" sz="2400" dirty="0" err="1" smtClean="0">
                <a:solidFill>
                  <a:schemeClr val="tx2"/>
                </a:solidFill>
              </a:rPr>
              <a:t>вебинары</a:t>
            </a:r>
            <a:r>
              <a:rPr lang="ru-RU" sz="2400" dirty="0" smtClean="0">
                <a:solidFill>
                  <a:schemeClr val="tx2"/>
                </a:solidFill>
              </a:rPr>
              <a:t>, интервью с экспертами;</a:t>
            </a:r>
          </a:p>
          <a:p>
            <a:pPr marL="285750" lvl="0" indent="-285750">
              <a:buFont typeface="+mj-lt"/>
              <a:buAutoNum type="arabicPeriod"/>
            </a:pPr>
            <a:endParaRPr lang="ru-RU" sz="400" dirty="0">
              <a:solidFill>
                <a:schemeClr val="tx2"/>
              </a:solidFill>
            </a:endParaRPr>
          </a:p>
          <a:p>
            <a:pPr marL="457200" lvl="0" indent="-457200">
              <a:buFont typeface="+mj-lt"/>
              <a:buAutoNum type="arabicPeriod"/>
            </a:pPr>
            <a:r>
              <a:rPr lang="ru-RU" sz="2400" dirty="0" smtClean="0">
                <a:solidFill>
                  <a:schemeClr val="tx2"/>
                </a:solidFill>
              </a:rPr>
              <a:t>Курс </a:t>
            </a:r>
            <a:r>
              <a:rPr lang="ru-RU" sz="2400" dirty="0">
                <a:solidFill>
                  <a:schemeClr val="tx2"/>
                </a:solidFill>
              </a:rPr>
              <a:t>повышения квалификации, </a:t>
            </a:r>
            <a:r>
              <a:rPr lang="ru-RU" sz="2400" dirty="0" smtClean="0">
                <a:solidFill>
                  <a:schemeClr val="tx2"/>
                </a:solidFill>
              </a:rPr>
              <a:t>разработанны</a:t>
            </a:r>
            <a:r>
              <a:rPr lang="ru-RU" sz="2400" dirty="0">
                <a:solidFill>
                  <a:schemeClr val="tx2"/>
                </a:solidFill>
              </a:rPr>
              <a:t>й</a:t>
            </a:r>
            <a:r>
              <a:rPr lang="ru-RU" sz="2400" dirty="0" smtClean="0">
                <a:solidFill>
                  <a:schemeClr val="tx2"/>
                </a:solidFill>
              </a:rPr>
              <a:t> </a:t>
            </a:r>
            <a:r>
              <a:rPr lang="ru-RU" sz="2400" dirty="0">
                <a:solidFill>
                  <a:schemeClr val="tx2"/>
                </a:solidFill>
              </a:rPr>
              <a:t>совместно с Московским институтом открытого образования</a:t>
            </a:r>
            <a:r>
              <a:rPr lang="ru-RU" sz="2400" dirty="0" smtClean="0">
                <a:solidFill>
                  <a:schemeClr val="tx2"/>
                </a:solidFill>
              </a:rPr>
              <a:t>;</a:t>
            </a:r>
          </a:p>
          <a:p>
            <a:pPr marL="285750" lvl="0" indent="-285750">
              <a:buFont typeface="+mj-lt"/>
              <a:buAutoNum type="arabicPeriod"/>
            </a:pPr>
            <a:endParaRPr lang="ru-RU" sz="400" dirty="0">
              <a:solidFill>
                <a:schemeClr val="tx2"/>
              </a:solidFill>
            </a:endParaRPr>
          </a:p>
          <a:p>
            <a:pPr marL="457200" lvl="0" indent="-457200">
              <a:buFont typeface="+mj-lt"/>
              <a:buAutoNum type="arabicPeriod"/>
            </a:pPr>
            <a:r>
              <a:rPr lang="ru-RU" sz="2400" dirty="0">
                <a:solidFill>
                  <a:schemeClr val="tx2"/>
                </a:solidFill>
              </a:rPr>
              <a:t>Техническое сопровождение учителей через службу поддержки.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115616" y="548680"/>
            <a:ext cx="72728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ru-RU" sz="2000" b="1" dirty="0">
                <a:solidFill>
                  <a:schemeClr val="tx2"/>
                </a:solidFill>
              </a:rPr>
              <a:t>для обучающихся с ограниченными возможностями здоровья</a:t>
            </a:r>
            <a:endParaRPr lang="ru-RU" sz="2000" b="1" dirty="0">
              <a:solidFill>
                <a:schemeClr val="tx2"/>
              </a:solidFill>
              <a:latin typeface="Trebuchet MS" pitchFamily="34" charset="0"/>
              <a:ea typeface="+mj-ea"/>
              <a:cs typeface="+mj-cs"/>
            </a:endParaRPr>
          </a:p>
        </p:txBody>
      </p:sp>
      <p:pic>
        <p:nvPicPr>
          <p:cNvPr id="12" name="Picture 5" descr="C:\Users\TYaskevich\AppData\Local\Microsoft\Windows\Temporary Internet Files\Content.Outlook\ZUA3I2S6\image-06-10-15-11-09-5.jpe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20558" y="2065977"/>
            <a:ext cx="2359954" cy="3039474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</p:spTree>
    <p:extLst>
      <p:ext uri="{BB962C8B-B14F-4D97-AF65-F5344CB8AC3E}">
        <p14:creationId xmlns:p14="http://schemas.microsoft.com/office/powerpoint/2010/main" val="896643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 descr="C:\Users\AGrigoryan\Desktop\@Продвижение\Вебинары\31 марта 2016 Интел ЭФУ\скрины\fgfg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484784"/>
            <a:ext cx="9144000" cy="5381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353" y="116632"/>
            <a:ext cx="811239" cy="104676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148636" y="143054"/>
            <a:ext cx="3767378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300" b="1" dirty="0">
                <a:solidFill>
                  <a:srgbClr val="FF0000"/>
                </a:solidFill>
                <a:latin typeface="Trebuchet MS" pitchFamily="34" charset="0"/>
                <a:ea typeface="+mj-ea"/>
                <a:cs typeface="+mj-cs"/>
              </a:rPr>
              <a:t>ЭЛЕКТРОННЫЙ УЧЕБНИК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115616" y="548680"/>
            <a:ext cx="72728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ru-RU" sz="2000" b="1" dirty="0">
                <a:solidFill>
                  <a:schemeClr val="tx2"/>
                </a:solidFill>
              </a:rPr>
              <a:t>для обучающихся с ограниченными возможностями здоровья</a:t>
            </a:r>
            <a:endParaRPr lang="ru-RU" sz="2000" b="1" dirty="0">
              <a:solidFill>
                <a:schemeClr val="tx2"/>
              </a:solidFill>
              <a:latin typeface="Trebuchet MS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025727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1313294" y="414707"/>
            <a:ext cx="720838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</a:rPr>
              <a:t>ЭЛЕКТРОННЫЙ УЧЕБНИК</a:t>
            </a:r>
          </a:p>
          <a:p>
            <a:r>
              <a:rPr lang="ru-RU" altLang="ru-RU" sz="2000" b="1" dirty="0">
                <a:solidFill>
                  <a:schemeClr val="bg1"/>
                </a:solidFill>
              </a:rPr>
              <a:t>для обучающихся с ограниченными возможностями </a:t>
            </a:r>
            <a:r>
              <a:rPr lang="ru-RU" altLang="ru-RU" sz="2000" b="1" dirty="0" smtClean="0">
                <a:solidFill>
                  <a:schemeClr val="bg1"/>
                </a:solidFill>
              </a:rPr>
              <a:t>здоровья</a:t>
            </a:r>
            <a:endParaRPr lang="ru-RU" sz="2000" b="1" dirty="0">
              <a:solidFill>
                <a:schemeClr val="bg1"/>
              </a:solidFill>
            </a:endParaRPr>
          </a:p>
        </p:txBody>
      </p:sp>
      <p:pic>
        <p:nvPicPr>
          <p:cNvPr id="58370" name="Picture 2" descr="C:\Users\AGrigoryan\Desktop\@Продвижение\Вебинары\31 марта 2016 Интел ЭФУ\скрины\dfdffd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245704"/>
            <a:ext cx="9144000" cy="5639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353" y="116632"/>
            <a:ext cx="811239" cy="104676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148636" y="143054"/>
            <a:ext cx="3767378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300" b="1" dirty="0">
                <a:solidFill>
                  <a:srgbClr val="FF0000"/>
                </a:solidFill>
                <a:latin typeface="Trebuchet MS" pitchFamily="34" charset="0"/>
                <a:ea typeface="+mj-ea"/>
                <a:cs typeface="+mj-cs"/>
              </a:rPr>
              <a:t>ЭЛЕКТРОННЫЙ УЧЕБНИК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115616" y="548680"/>
            <a:ext cx="72728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ru-RU" sz="2000" b="1" dirty="0">
                <a:solidFill>
                  <a:schemeClr val="tx2"/>
                </a:solidFill>
              </a:rPr>
              <a:t>для обучающихся с ограниченными возможностями здоровья</a:t>
            </a:r>
            <a:endParaRPr lang="ru-RU" sz="2000" b="1" dirty="0">
              <a:solidFill>
                <a:schemeClr val="tx2"/>
              </a:solidFill>
              <a:latin typeface="Trebuchet MS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747268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6226798"/>
            <a:ext cx="9144001" cy="455667"/>
          </a:xfrm>
          <a:prstGeom prst="rect">
            <a:avLst/>
          </a:prstGeom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8438026" y="6302668"/>
            <a:ext cx="379041" cy="330984"/>
          </a:xfrm>
          <a:prstGeom prst="rect">
            <a:avLst/>
          </a:prstGeom>
        </p:spPr>
        <p:txBody>
          <a:bodyPr lIns="80147" tIns="40074" rIns="80147" bIns="40074"/>
          <a:lstStyle>
            <a:lvl1pPr algn="ctr" defTabSz="1043056" rtl="0" eaLnBrk="1" latinLnBrk="0" hangingPunct="1">
              <a:spcBef>
                <a:spcPct val="0"/>
              </a:spcBef>
              <a:buNone/>
              <a:defRPr sz="5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endParaRPr lang="ru-RU" sz="1200" dirty="0">
              <a:solidFill>
                <a:schemeClr val="bg1">
                  <a:lumMod val="50000"/>
                </a:schemeClr>
              </a:solidFill>
              <a:latin typeface="Trebuchet MS" pitchFamily="34" charset="0"/>
            </a:endParaRPr>
          </a:p>
        </p:txBody>
      </p:sp>
      <p:sp>
        <p:nvSpPr>
          <p:cNvPr id="35" name="Заголовок 1"/>
          <p:cNvSpPr txBox="1">
            <a:spLocks/>
          </p:cNvSpPr>
          <p:nvPr/>
        </p:nvSpPr>
        <p:spPr>
          <a:xfrm>
            <a:off x="8062171" y="2428144"/>
            <a:ext cx="636147" cy="368577"/>
          </a:xfrm>
          <a:prstGeom prst="rect">
            <a:avLst/>
          </a:prstGeom>
        </p:spPr>
        <p:txBody>
          <a:bodyPr lIns="80147" tIns="40074" rIns="80147" bIns="40074"/>
          <a:lstStyle>
            <a:lvl1pPr algn="ctr" defTabSz="1043056" rtl="0" eaLnBrk="1" latinLnBrk="0" hangingPunct="1">
              <a:spcBef>
                <a:spcPct val="0"/>
              </a:spcBef>
              <a:buNone/>
              <a:defRPr sz="5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ru-RU" sz="1600" b="1" dirty="0">
                <a:solidFill>
                  <a:schemeClr val="bg1"/>
                </a:solidFill>
                <a:latin typeface="Trebuchet MS" pitchFamily="34" charset="0"/>
              </a:rPr>
              <a:t>ХИТ!</a:t>
            </a:r>
          </a:p>
        </p:txBody>
      </p:sp>
      <p:sp>
        <p:nvSpPr>
          <p:cNvPr id="41" name="Заголовок 1"/>
          <p:cNvSpPr txBox="1">
            <a:spLocks/>
          </p:cNvSpPr>
          <p:nvPr/>
        </p:nvSpPr>
        <p:spPr>
          <a:xfrm>
            <a:off x="8061347" y="4823810"/>
            <a:ext cx="636147" cy="368577"/>
          </a:xfrm>
          <a:prstGeom prst="rect">
            <a:avLst/>
          </a:prstGeom>
        </p:spPr>
        <p:txBody>
          <a:bodyPr lIns="80147" tIns="40074" rIns="80147" bIns="40074"/>
          <a:lstStyle>
            <a:lvl1pPr algn="ctr" defTabSz="1043056" rtl="0" eaLnBrk="1" latinLnBrk="0" hangingPunct="1">
              <a:spcBef>
                <a:spcPct val="0"/>
              </a:spcBef>
              <a:buNone/>
              <a:defRPr sz="5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ru-RU" sz="1600" b="1" dirty="0" smtClean="0">
                <a:solidFill>
                  <a:schemeClr val="bg1"/>
                </a:solidFill>
                <a:latin typeface="Trebuchet MS" pitchFamily="34" charset="0"/>
              </a:rPr>
              <a:t>ХИТ</a:t>
            </a:r>
            <a:endParaRPr lang="ru-RU" sz="1600" b="1" dirty="0">
              <a:solidFill>
                <a:schemeClr val="bg1"/>
              </a:solidFill>
              <a:latin typeface="Trebuchet MS" pitchFamily="34" charset="0"/>
            </a:endParaRPr>
          </a:p>
        </p:txBody>
      </p:sp>
      <p:sp>
        <p:nvSpPr>
          <p:cNvPr id="38" name="Заголовок 1"/>
          <p:cNvSpPr txBox="1">
            <a:spLocks/>
          </p:cNvSpPr>
          <p:nvPr/>
        </p:nvSpPr>
        <p:spPr>
          <a:xfrm>
            <a:off x="857126" y="2079322"/>
            <a:ext cx="636147" cy="368577"/>
          </a:xfrm>
          <a:prstGeom prst="rect">
            <a:avLst/>
          </a:prstGeom>
        </p:spPr>
        <p:txBody>
          <a:bodyPr lIns="80147" tIns="40074" rIns="80147" bIns="40074"/>
          <a:lstStyle>
            <a:lvl1pPr algn="ctr" defTabSz="1043056" rtl="0" eaLnBrk="1" latinLnBrk="0" hangingPunct="1">
              <a:spcBef>
                <a:spcPct val="0"/>
              </a:spcBef>
              <a:buNone/>
              <a:defRPr sz="5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ru-RU" sz="1600" b="1" dirty="0">
                <a:solidFill>
                  <a:schemeClr val="bg1"/>
                </a:solidFill>
                <a:latin typeface="Trebuchet MS" pitchFamily="34" charset="0"/>
              </a:rPr>
              <a:t>ХИТ!</a:t>
            </a:r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353" y="116632"/>
            <a:ext cx="811239" cy="1046760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1148636" y="143054"/>
            <a:ext cx="3767378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300" b="1" dirty="0">
                <a:solidFill>
                  <a:srgbClr val="FF0000"/>
                </a:solidFill>
                <a:latin typeface="Trebuchet MS" pitchFamily="34" charset="0"/>
                <a:ea typeface="+mj-ea"/>
                <a:cs typeface="+mj-cs"/>
              </a:rPr>
              <a:t>ЭЛЕКТРОННЫЙ УЧЕБНИК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-1" y="1311913"/>
            <a:ext cx="9144000" cy="494116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2400" dirty="0">
              <a:solidFill>
                <a:schemeClr val="tx2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92173" y="1385193"/>
            <a:ext cx="8594276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chemeClr val="tx2"/>
                </a:solidFill>
              </a:rPr>
              <a:t>Только в </a:t>
            </a:r>
            <a:r>
              <a:rPr lang="ru-RU" sz="2800" b="1" dirty="0" smtClean="0">
                <a:solidFill>
                  <a:schemeClr val="tx2"/>
                </a:solidFill>
              </a:rPr>
              <a:t>2016</a:t>
            </a:r>
            <a:r>
              <a:rPr lang="ru-RU" sz="2400" b="1" dirty="0" smtClean="0">
                <a:solidFill>
                  <a:schemeClr val="tx2"/>
                </a:solidFill>
              </a:rPr>
              <a:t> </a:t>
            </a:r>
            <a:r>
              <a:rPr lang="ru-RU" sz="2400" dirty="0">
                <a:solidFill>
                  <a:schemeClr val="tx2"/>
                </a:solidFill>
              </a:rPr>
              <a:t>году на электронные формы учебников установлена единая цена </a:t>
            </a:r>
            <a:r>
              <a:rPr lang="ru-RU" sz="2800" b="1" dirty="0">
                <a:solidFill>
                  <a:schemeClr val="tx2"/>
                </a:solidFill>
              </a:rPr>
              <a:t>85 рублей </a:t>
            </a:r>
            <a:r>
              <a:rPr lang="ru-RU" sz="2400" dirty="0">
                <a:solidFill>
                  <a:schemeClr val="tx2"/>
                </a:solidFill>
              </a:rPr>
              <a:t>(с НДС) за </a:t>
            </a:r>
            <a:r>
              <a:rPr lang="ru-RU" sz="2400" dirty="0" smtClean="0">
                <a:solidFill>
                  <a:schemeClr val="tx2"/>
                </a:solidFill>
              </a:rPr>
              <a:t>лицензию </a:t>
            </a:r>
            <a:r>
              <a:rPr lang="ru-RU" sz="2400" dirty="0">
                <a:solidFill>
                  <a:schemeClr val="tx2"/>
                </a:solidFill>
              </a:rPr>
              <a:t>на учебник или одну часть учебника (если он состоит из двух или трех частей) сроком использования один год. </a:t>
            </a:r>
          </a:p>
          <a:p>
            <a:endParaRPr lang="ru-RU" sz="2400" dirty="0">
              <a:solidFill>
                <a:schemeClr val="tx2"/>
              </a:solidFill>
            </a:endParaRPr>
          </a:p>
          <a:p>
            <a:r>
              <a:rPr lang="ru-RU" sz="2400" dirty="0">
                <a:solidFill>
                  <a:schemeClr val="tx2"/>
                </a:solidFill>
              </a:rPr>
              <a:t>По техническим вопросам и вопросам приобретения электронных учебников </a:t>
            </a:r>
            <a:r>
              <a:rPr lang="ru-RU" sz="2400" dirty="0" smtClean="0">
                <a:solidFill>
                  <a:schemeClr val="tx2"/>
                </a:solidFill>
              </a:rPr>
              <a:t>обращайтесь: </a:t>
            </a:r>
            <a:r>
              <a:rPr lang="ru-RU" sz="2400" dirty="0" smtClean="0">
                <a:solidFill>
                  <a:schemeClr val="tx2"/>
                </a:solidFill>
                <a:hlinkClick r:id="rId4"/>
              </a:rPr>
              <a:t>ebooks@prosv.ru</a:t>
            </a:r>
            <a:endParaRPr lang="ru-RU" sz="2400" dirty="0" smtClean="0">
              <a:solidFill>
                <a:schemeClr val="tx2"/>
              </a:solidFill>
            </a:endParaRPr>
          </a:p>
          <a:p>
            <a:endParaRPr lang="ru-RU" sz="2400" dirty="0" smtClean="0">
              <a:solidFill>
                <a:schemeClr val="tx2"/>
              </a:solidFill>
            </a:endParaRPr>
          </a:p>
          <a:p>
            <a:r>
              <a:rPr lang="ru-RU" sz="2400" dirty="0">
                <a:solidFill>
                  <a:schemeClr val="tx2"/>
                </a:solidFill>
              </a:rPr>
              <a:t>В случае вашей заинтересованности в приобретении электронных форм учебников необходимо:</a:t>
            </a:r>
          </a:p>
          <a:p>
            <a:r>
              <a:rPr lang="ru-RU" sz="2400" dirty="0">
                <a:solidFill>
                  <a:schemeClr val="tx2"/>
                </a:solidFill>
              </a:rPr>
              <a:t>заполнить договор (</a:t>
            </a:r>
            <a:r>
              <a:rPr lang="ru-RU" sz="2400" dirty="0">
                <a:solidFill>
                  <a:schemeClr val="tx2"/>
                </a:solidFill>
                <a:hlinkClick r:id="rId5"/>
              </a:rPr>
              <a:t>скачать</a:t>
            </a:r>
            <a:r>
              <a:rPr lang="ru-RU" sz="2400" dirty="0">
                <a:solidFill>
                  <a:schemeClr val="tx2"/>
                </a:solidFill>
              </a:rPr>
              <a:t>), бланк заказа (</a:t>
            </a:r>
            <a:r>
              <a:rPr lang="ru-RU" sz="2400" dirty="0">
                <a:solidFill>
                  <a:schemeClr val="tx2"/>
                </a:solidFill>
                <a:hlinkClick r:id="rId6"/>
              </a:rPr>
              <a:t>скачать</a:t>
            </a:r>
            <a:r>
              <a:rPr lang="ru-RU" sz="2400" dirty="0">
                <a:solidFill>
                  <a:schemeClr val="tx2"/>
                </a:solidFill>
              </a:rPr>
              <a:t>) и направить их по адресу </a:t>
            </a:r>
            <a:r>
              <a:rPr lang="ru-RU" sz="2400" dirty="0">
                <a:solidFill>
                  <a:schemeClr val="tx2"/>
                </a:solidFill>
                <a:hlinkClick r:id="rId7"/>
              </a:rPr>
              <a:t>GTrofimova@prosv.ru</a:t>
            </a:r>
            <a:r>
              <a:rPr lang="ru-RU" sz="2400" dirty="0">
                <a:solidFill>
                  <a:schemeClr val="tx2"/>
                </a:solidFill>
              </a:rPr>
              <a:t>. </a:t>
            </a:r>
            <a:br>
              <a:rPr lang="ru-RU" sz="2400" dirty="0">
                <a:solidFill>
                  <a:schemeClr val="tx2"/>
                </a:solidFill>
              </a:rPr>
            </a:br>
            <a:endParaRPr lang="ru-RU" sz="2400" dirty="0">
              <a:solidFill>
                <a:schemeClr val="tx2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115616" y="548680"/>
            <a:ext cx="72728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ru-RU" sz="2000" b="1" dirty="0">
                <a:solidFill>
                  <a:schemeClr val="tx2"/>
                </a:solidFill>
              </a:rPr>
              <a:t>для обучающихся с ограниченными возможностями здоровья</a:t>
            </a:r>
            <a:endParaRPr lang="ru-RU" sz="2000" b="1" dirty="0">
              <a:solidFill>
                <a:schemeClr val="tx2"/>
              </a:solidFill>
              <a:latin typeface="Trebuchet MS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030761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6226798"/>
            <a:ext cx="9144001" cy="455667"/>
          </a:xfrm>
          <a:prstGeom prst="rect">
            <a:avLst/>
          </a:prstGeom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8438026" y="6302668"/>
            <a:ext cx="379041" cy="330984"/>
          </a:xfrm>
          <a:prstGeom prst="rect">
            <a:avLst/>
          </a:prstGeom>
        </p:spPr>
        <p:txBody>
          <a:bodyPr lIns="80147" tIns="40074" rIns="80147" bIns="40074"/>
          <a:lstStyle>
            <a:lvl1pPr algn="ctr" defTabSz="1043056" rtl="0" eaLnBrk="1" latinLnBrk="0" hangingPunct="1">
              <a:spcBef>
                <a:spcPct val="0"/>
              </a:spcBef>
              <a:buNone/>
              <a:defRPr sz="5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endParaRPr lang="ru-RU" sz="1200" dirty="0">
              <a:solidFill>
                <a:schemeClr val="bg1">
                  <a:lumMod val="50000"/>
                </a:schemeClr>
              </a:solidFill>
              <a:latin typeface="Trebuchet MS" pitchFamily="34" charset="0"/>
            </a:endParaRPr>
          </a:p>
        </p:txBody>
      </p:sp>
      <p:sp>
        <p:nvSpPr>
          <p:cNvPr id="35" name="Заголовок 1"/>
          <p:cNvSpPr txBox="1">
            <a:spLocks/>
          </p:cNvSpPr>
          <p:nvPr/>
        </p:nvSpPr>
        <p:spPr>
          <a:xfrm>
            <a:off x="8062171" y="2428144"/>
            <a:ext cx="636147" cy="368577"/>
          </a:xfrm>
          <a:prstGeom prst="rect">
            <a:avLst/>
          </a:prstGeom>
        </p:spPr>
        <p:txBody>
          <a:bodyPr lIns="80147" tIns="40074" rIns="80147" bIns="40074"/>
          <a:lstStyle>
            <a:lvl1pPr algn="ctr" defTabSz="1043056" rtl="0" eaLnBrk="1" latinLnBrk="0" hangingPunct="1">
              <a:spcBef>
                <a:spcPct val="0"/>
              </a:spcBef>
              <a:buNone/>
              <a:defRPr sz="5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ru-RU" sz="1600" b="1" dirty="0">
                <a:solidFill>
                  <a:schemeClr val="bg1"/>
                </a:solidFill>
                <a:latin typeface="Trebuchet MS" pitchFamily="34" charset="0"/>
              </a:rPr>
              <a:t>ХИТ!</a:t>
            </a:r>
          </a:p>
        </p:txBody>
      </p:sp>
      <p:sp>
        <p:nvSpPr>
          <p:cNvPr id="41" name="Заголовок 1"/>
          <p:cNvSpPr txBox="1">
            <a:spLocks/>
          </p:cNvSpPr>
          <p:nvPr/>
        </p:nvSpPr>
        <p:spPr>
          <a:xfrm>
            <a:off x="8061347" y="4823810"/>
            <a:ext cx="636147" cy="368577"/>
          </a:xfrm>
          <a:prstGeom prst="rect">
            <a:avLst/>
          </a:prstGeom>
        </p:spPr>
        <p:txBody>
          <a:bodyPr lIns="80147" tIns="40074" rIns="80147" bIns="40074"/>
          <a:lstStyle>
            <a:lvl1pPr algn="ctr" defTabSz="1043056" rtl="0" eaLnBrk="1" latinLnBrk="0" hangingPunct="1">
              <a:spcBef>
                <a:spcPct val="0"/>
              </a:spcBef>
              <a:buNone/>
              <a:defRPr sz="5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ru-RU" sz="1600" b="1" dirty="0" smtClean="0">
                <a:solidFill>
                  <a:schemeClr val="bg1"/>
                </a:solidFill>
                <a:latin typeface="Trebuchet MS" pitchFamily="34" charset="0"/>
              </a:rPr>
              <a:t>ХИТ</a:t>
            </a:r>
            <a:endParaRPr lang="ru-RU" sz="1600" b="1" dirty="0">
              <a:solidFill>
                <a:schemeClr val="bg1"/>
              </a:solidFill>
              <a:latin typeface="Trebuchet MS" pitchFamily="34" charset="0"/>
            </a:endParaRPr>
          </a:p>
        </p:txBody>
      </p:sp>
      <p:sp>
        <p:nvSpPr>
          <p:cNvPr id="38" name="Заголовок 1"/>
          <p:cNvSpPr txBox="1">
            <a:spLocks/>
          </p:cNvSpPr>
          <p:nvPr/>
        </p:nvSpPr>
        <p:spPr>
          <a:xfrm>
            <a:off x="857126" y="2079322"/>
            <a:ext cx="636147" cy="368577"/>
          </a:xfrm>
          <a:prstGeom prst="rect">
            <a:avLst/>
          </a:prstGeom>
        </p:spPr>
        <p:txBody>
          <a:bodyPr lIns="80147" tIns="40074" rIns="80147" bIns="40074"/>
          <a:lstStyle>
            <a:lvl1pPr algn="ctr" defTabSz="1043056" rtl="0" eaLnBrk="1" latinLnBrk="0" hangingPunct="1">
              <a:spcBef>
                <a:spcPct val="0"/>
              </a:spcBef>
              <a:buNone/>
              <a:defRPr sz="5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ru-RU" sz="1600" b="1" dirty="0">
                <a:solidFill>
                  <a:schemeClr val="bg1"/>
                </a:solidFill>
                <a:latin typeface="Trebuchet MS" pitchFamily="34" charset="0"/>
              </a:rPr>
              <a:t>ХИТ!</a:t>
            </a:r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353" y="116632"/>
            <a:ext cx="811239" cy="1046760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1148636" y="143054"/>
            <a:ext cx="3767378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300" b="1" dirty="0">
                <a:solidFill>
                  <a:srgbClr val="FF0000"/>
                </a:solidFill>
                <a:latin typeface="Trebuchet MS" pitchFamily="34" charset="0"/>
                <a:ea typeface="+mj-ea"/>
                <a:cs typeface="+mj-cs"/>
              </a:rPr>
              <a:t>ЭЛЕКТРОННЫЙ УЧЕБНИК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-1" y="1311913"/>
            <a:ext cx="9144000" cy="494116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b="1" dirty="0">
                <a:solidFill>
                  <a:schemeClr val="tx2"/>
                </a:solidFill>
              </a:rPr>
              <a:t>ПОЛЕЗНЫЕ ССЫЛКИ</a:t>
            </a:r>
            <a:r>
              <a:rPr lang="ru-RU" sz="2400" b="1" dirty="0" smtClean="0">
                <a:solidFill>
                  <a:schemeClr val="tx2"/>
                </a:solidFill>
              </a:rPr>
              <a:t>:</a:t>
            </a:r>
          </a:p>
          <a:p>
            <a:endParaRPr lang="ru-RU" sz="2400" b="1" dirty="0">
              <a:solidFill>
                <a:schemeClr val="tx2"/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ru-RU" sz="2400" dirty="0">
                <a:solidFill>
                  <a:schemeClr val="tx2"/>
                </a:solidFill>
              </a:rPr>
              <a:t>Форма договора и бланк на приобретение ЭФУ (</a:t>
            </a:r>
            <a:r>
              <a:rPr lang="ru-RU" sz="2400" dirty="0">
                <a:solidFill>
                  <a:schemeClr val="tx2"/>
                </a:solidFill>
                <a:hlinkClick r:id="rId4"/>
              </a:rPr>
              <a:t>скачать</a:t>
            </a:r>
            <a:r>
              <a:rPr lang="ru-RU" sz="2400" dirty="0" smtClean="0">
                <a:solidFill>
                  <a:schemeClr val="tx2"/>
                </a:solidFill>
              </a:rPr>
              <a:t>)</a:t>
            </a:r>
            <a:endParaRPr lang="ru-RU" sz="2400" dirty="0">
              <a:solidFill>
                <a:schemeClr val="tx2"/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ru-RU" sz="2400" dirty="0">
                <a:solidFill>
                  <a:schemeClr val="tx2"/>
                </a:solidFill>
              </a:rPr>
              <a:t>Записи открытых уроков по ЭФУ и интервью с экспертами, ответы на частые вопросы на сайте в разделе «Электронный учебник – новая образовательная реальность» (</a:t>
            </a:r>
            <a:r>
              <a:rPr lang="ru-RU" sz="2400" dirty="0">
                <a:solidFill>
                  <a:schemeClr val="tx2"/>
                </a:solidFill>
                <a:hlinkClick r:id="rId5"/>
              </a:rPr>
              <a:t>смотреть</a:t>
            </a:r>
            <a:r>
              <a:rPr lang="ru-RU" sz="2400" dirty="0" smtClean="0">
                <a:solidFill>
                  <a:schemeClr val="tx2"/>
                </a:solidFill>
              </a:rPr>
              <a:t>)</a:t>
            </a:r>
            <a:endParaRPr lang="ru-RU" sz="2400" dirty="0">
              <a:solidFill>
                <a:schemeClr val="tx2"/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ru-RU" sz="2400" dirty="0" err="1">
                <a:solidFill>
                  <a:schemeClr val="tx2"/>
                </a:solidFill>
              </a:rPr>
              <a:t>Плейлист</a:t>
            </a:r>
            <a:r>
              <a:rPr lang="ru-RU" sz="2400" dirty="0">
                <a:solidFill>
                  <a:schemeClr val="tx2"/>
                </a:solidFill>
              </a:rPr>
              <a:t> с открытыми уроками с использованием электронных учебников на </a:t>
            </a:r>
            <a:r>
              <a:rPr lang="ru-RU" sz="2400" dirty="0" err="1">
                <a:solidFill>
                  <a:schemeClr val="tx2"/>
                </a:solidFill>
              </a:rPr>
              <a:t>youtube</a:t>
            </a:r>
            <a:r>
              <a:rPr lang="ru-RU" sz="2400" dirty="0">
                <a:solidFill>
                  <a:schemeClr val="tx2"/>
                </a:solidFill>
              </a:rPr>
              <a:t>-канале (</a:t>
            </a:r>
            <a:r>
              <a:rPr lang="ru-RU" sz="2400" dirty="0">
                <a:solidFill>
                  <a:schemeClr val="tx2"/>
                </a:solidFill>
                <a:hlinkClick r:id="rId6"/>
              </a:rPr>
              <a:t>смотреть</a:t>
            </a:r>
            <a:r>
              <a:rPr lang="ru-RU" sz="2400" dirty="0" smtClean="0">
                <a:solidFill>
                  <a:schemeClr val="tx2"/>
                </a:solidFill>
              </a:rPr>
              <a:t>)</a:t>
            </a:r>
            <a:endParaRPr lang="ru-RU" sz="2400" dirty="0">
              <a:solidFill>
                <a:schemeClr val="tx2"/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ru-RU" sz="2400" dirty="0">
                <a:solidFill>
                  <a:schemeClr val="tx2"/>
                </a:solidFill>
              </a:rPr>
              <a:t>Приложение «Учебник цифрового века»</a:t>
            </a:r>
            <a:r>
              <a:rPr lang="ru-RU" sz="2400" b="1" dirty="0">
                <a:solidFill>
                  <a:schemeClr val="tx2"/>
                </a:solidFill>
              </a:rPr>
              <a:t> </a:t>
            </a:r>
            <a:r>
              <a:rPr lang="ru-RU" sz="2400" dirty="0">
                <a:solidFill>
                  <a:schemeClr val="tx2"/>
                </a:solidFill>
              </a:rPr>
              <a:t>в </a:t>
            </a:r>
            <a:r>
              <a:rPr lang="en-US" sz="2400" dirty="0">
                <a:solidFill>
                  <a:schemeClr val="tx2"/>
                </a:solidFill>
              </a:rPr>
              <a:t>Windows Market</a:t>
            </a:r>
            <a:r>
              <a:rPr lang="ru-RU" sz="2400" dirty="0">
                <a:solidFill>
                  <a:schemeClr val="tx2"/>
                </a:solidFill>
              </a:rPr>
              <a:t> (</a:t>
            </a:r>
            <a:r>
              <a:rPr lang="ru-RU" sz="2400" dirty="0">
                <a:solidFill>
                  <a:schemeClr val="tx2"/>
                </a:solidFill>
                <a:hlinkClick r:id="rId7"/>
              </a:rPr>
              <a:t>скачать</a:t>
            </a:r>
            <a:r>
              <a:rPr lang="ru-RU" sz="2400" dirty="0">
                <a:solidFill>
                  <a:schemeClr val="tx2"/>
                </a:solidFill>
              </a:rPr>
              <a:t>), </a:t>
            </a:r>
            <a:r>
              <a:rPr lang="en-US" sz="2400" dirty="0">
                <a:solidFill>
                  <a:schemeClr val="tx2"/>
                </a:solidFill>
              </a:rPr>
              <a:t>Google Play</a:t>
            </a:r>
            <a:r>
              <a:rPr lang="ru-RU" sz="2400" dirty="0">
                <a:solidFill>
                  <a:schemeClr val="tx2"/>
                </a:solidFill>
              </a:rPr>
              <a:t> (</a:t>
            </a:r>
            <a:r>
              <a:rPr lang="ru-RU" sz="2400" dirty="0">
                <a:solidFill>
                  <a:schemeClr val="tx2"/>
                </a:solidFill>
                <a:hlinkClick r:id="rId8"/>
              </a:rPr>
              <a:t>скачать</a:t>
            </a:r>
            <a:r>
              <a:rPr lang="ru-RU" sz="2400" dirty="0">
                <a:solidFill>
                  <a:schemeClr val="tx2"/>
                </a:solidFill>
              </a:rPr>
              <a:t>)</a:t>
            </a:r>
            <a:r>
              <a:rPr lang="en-US" sz="2400" dirty="0">
                <a:solidFill>
                  <a:schemeClr val="tx2"/>
                </a:solidFill>
              </a:rPr>
              <a:t>, </a:t>
            </a:r>
            <a:r>
              <a:rPr lang="en-US" sz="2400" dirty="0" err="1">
                <a:solidFill>
                  <a:schemeClr val="tx2"/>
                </a:solidFill>
              </a:rPr>
              <a:t>AppStore</a:t>
            </a:r>
            <a:r>
              <a:rPr lang="en-US" sz="2400" dirty="0">
                <a:solidFill>
                  <a:schemeClr val="tx2"/>
                </a:solidFill>
              </a:rPr>
              <a:t> (</a:t>
            </a:r>
            <a:r>
              <a:rPr lang="ru-RU" sz="2400" dirty="0">
                <a:solidFill>
                  <a:schemeClr val="tx2"/>
                </a:solidFill>
                <a:hlinkClick r:id="rId9"/>
              </a:rPr>
              <a:t>скачать</a:t>
            </a:r>
            <a:r>
              <a:rPr lang="ru-RU" sz="2400" dirty="0">
                <a:solidFill>
                  <a:schemeClr val="tx2"/>
                </a:solidFill>
              </a:rPr>
              <a:t>)</a:t>
            </a:r>
          </a:p>
          <a:p>
            <a:pPr marL="457200" indent="-457200">
              <a:buAutoNum type="arabicPeriod" startAt="5"/>
            </a:pPr>
            <a:r>
              <a:rPr lang="ru-RU" sz="2400" dirty="0" smtClean="0">
                <a:solidFill>
                  <a:schemeClr val="tx2"/>
                </a:solidFill>
              </a:rPr>
              <a:t>Наш </a:t>
            </a:r>
            <a:r>
              <a:rPr lang="ru-RU" sz="2400" dirty="0">
                <a:solidFill>
                  <a:schemeClr val="tx2"/>
                </a:solidFill>
              </a:rPr>
              <a:t>сайт </a:t>
            </a:r>
            <a:r>
              <a:rPr lang="en-US" sz="2400" dirty="0">
                <a:solidFill>
                  <a:schemeClr val="tx2"/>
                </a:solidFill>
                <a:hlinkClick r:id="rId10"/>
              </a:rPr>
              <a:t>http://prosv.ru</a:t>
            </a:r>
            <a:r>
              <a:rPr lang="ru-RU" sz="2400" dirty="0">
                <a:solidFill>
                  <a:schemeClr val="tx2"/>
                </a:solidFill>
              </a:rPr>
              <a:t>      </a:t>
            </a:r>
            <a:r>
              <a:rPr lang="en-US" sz="2400" dirty="0">
                <a:solidFill>
                  <a:schemeClr val="tx2"/>
                </a:solidFill>
                <a:hlinkClick r:id="rId11"/>
              </a:rPr>
              <a:t>ebooks@prosv.ru</a:t>
            </a:r>
            <a:r>
              <a:rPr lang="ru-RU" sz="2400" dirty="0">
                <a:solidFill>
                  <a:schemeClr val="tx2"/>
                </a:solidFill>
              </a:rPr>
              <a:t> </a:t>
            </a:r>
            <a:endParaRPr lang="ru-RU" sz="2400" dirty="0" smtClean="0">
              <a:solidFill>
                <a:schemeClr val="tx2"/>
              </a:solidFill>
            </a:endParaRPr>
          </a:p>
          <a:p>
            <a:pPr marL="457200" indent="-457200">
              <a:buAutoNum type="arabicPeriod" startAt="5"/>
            </a:pPr>
            <a:endParaRPr lang="ru-RU" sz="2400" dirty="0">
              <a:solidFill>
                <a:schemeClr val="tx2"/>
              </a:solidFill>
            </a:endParaRPr>
          </a:p>
          <a:p>
            <a:endParaRPr lang="ru-RU" sz="2400" dirty="0">
              <a:solidFill>
                <a:schemeClr val="tx2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115616" y="548680"/>
            <a:ext cx="72728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ru-RU" sz="2000" b="1" dirty="0">
                <a:solidFill>
                  <a:schemeClr val="tx2"/>
                </a:solidFill>
              </a:rPr>
              <a:t>для обучающихся с ограниченными возможностями здоровья</a:t>
            </a:r>
            <a:endParaRPr lang="ru-RU" sz="2000" b="1" dirty="0">
              <a:solidFill>
                <a:schemeClr val="tx2"/>
              </a:solidFill>
              <a:latin typeface="Trebuchet MS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602304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ВСЁ\ПРЕЗЕНТАЦИИ\ДЛЯ ПРЕЗ\Рис. к презент\САЙТ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559" y="1632970"/>
            <a:ext cx="9078999" cy="4437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0" y="30735"/>
            <a:ext cx="9144000" cy="1094047"/>
          </a:xfrm>
          <a:prstGeom prst="rect">
            <a:avLst/>
          </a:prstGeom>
          <a:pattFill prst="dkUpDiag">
            <a:fgClr>
              <a:srgbClr val="DBE3E5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005" tIns="39994" rIns="80005" bIns="39994" rtlCol="0" anchor="ctr"/>
          <a:lstStyle/>
          <a:p>
            <a:pPr algn="ctr" defTabSz="913108"/>
            <a:endParaRPr lang="ru-RU" dirty="0">
              <a:solidFill>
                <a:srgbClr val="FF0000"/>
              </a:solidFill>
              <a:latin typeface="Trebuchet MS" panose="020B0603020202020204" pitchFamily="34" charset="0"/>
            </a:endParaRPr>
          </a:p>
          <a:p>
            <a:pPr algn="ctr" defTabSz="913108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1222502" y="178057"/>
            <a:ext cx="6445842" cy="722387"/>
          </a:xfrm>
          <a:prstGeom prst="rect">
            <a:avLst/>
          </a:prstGeom>
        </p:spPr>
        <p:txBody>
          <a:bodyPr lIns="80033" tIns="40008" rIns="80033" bIns="40008"/>
          <a:lstStyle>
            <a:lvl1pPr algn="ctr" defTabSz="1043056" rtl="0" eaLnBrk="1" latinLnBrk="0" hangingPunct="1">
              <a:spcBef>
                <a:spcPct val="0"/>
              </a:spcBef>
              <a:buNone/>
              <a:defRPr sz="5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2394"/>
              </a:lnSpc>
              <a:defRPr/>
            </a:pPr>
            <a:r>
              <a:rPr lang="ru-RU" sz="2300" b="1" dirty="0">
                <a:solidFill>
                  <a:srgbClr val="0070C0"/>
                </a:solidFill>
                <a:latin typeface="Trebuchet MS" panose="020B0603020202020204" pitchFamily="34" charset="0"/>
              </a:rPr>
              <a:t>Сайт АО «Издательство «Просвещение»</a:t>
            </a:r>
          </a:p>
          <a:p>
            <a:pPr algn="l">
              <a:lnSpc>
                <a:spcPts val="2394"/>
              </a:lnSpc>
              <a:defRPr/>
            </a:pPr>
            <a:r>
              <a:rPr lang="en-US" sz="2300" b="1" dirty="0">
                <a:solidFill>
                  <a:srgbClr val="0070C0"/>
                </a:solidFill>
                <a:latin typeface="Trebuchet MS" panose="020B0603020202020204" pitchFamily="34" charset="0"/>
                <a:hlinkClick r:id="rId3"/>
              </a:rPr>
              <a:t>www.prosv.ru</a:t>
            </a:r>
            <a:r>
              <a:rPr lang="en-US" sz="2300" b="1" dirty="0">
                <a:solidFill>
                  <a:srgbClr val="0070C0"/>
                </a:solidFill>
                <a:latin typeface="Trebuchet MS" panose="020B0603020202020204" pitchFamily="34" charset="0"/>
              </a:rPr>
              <a:t> </a:t>
            </a:r>
            <a:endParaRPr lang="ru-RU" sz="2300" b="1" dirty="0">
              <a:solidFill>
                <a:srgbClr val="0070C0"/>
              </a:solidFill>
              <a:latin typeface="Trebuchet MS" panose="020B0603020202020204" pitchFamily="34" charset="0"/>
            </a:endParaRPr>
          </a:p>
        </p:txBody>
      </p:sp>
      <p:pic>
        <p:nvPicPr>
          <p:cNvPr id="6" name="Picture 2" descr="C:\Users\lmartynova\AppData\Local\Microsoft\Windows\Temporary Internet Files\Content.Outlook\59X04JPV\Инклюзия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496" y="30698"/>
            <a:ext cx="1010212" cy="1021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8179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7"/>
            <a:ext cx="9144000" cy="1094047"/>
          </a:xfrm>
          <a:prstGeom prst="rect">
            <a:avLst/>
          </a:prstGeom>
          <a:pattFill prst="dkUpDiag">
            <a:fgClr>
              <a:srgbClr val="DBE3E5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107" tIns="40053" rIns="80107" bIns="40053" rtlCol="0" anchor="ctr"/>
          <a:lstStyle/>
          <a:p>
            <a:pPr algn="ctr"/>
            <a:endParaRPr lang="ru-RU" sz="3000" dirty="0"/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1054859" y="309336"/>
            <a:ext cx="8125653" cy="732253"/>
          </a:xfrm>
          <a:prstGeom prst="rect">
            <a:avLst/>
          </a:prstGeom>
        </p:spPr>
        <p:txBody>
          <a:bodyPr lIns="80135" tIns="40067" rIns="80135" bIns="40067"/>
          <a:lstStyle>
            <a:defPPr>
              <a:defRPr lang="ru-RU"/>
            </a:defPPr>
            <a:lvl1pPr defTabSz="1043056">
              <a:spcBef>
                <a:spcPct val="0"/>
              </a:spcBef>
              <a:buNone/>
              <a:defRPr sz="2500">
                <a:solidFill>
                  <a:srgbClr val="FF0000"/>
                </a:solidFill>
                <a:latin typeface="Trebuchet MS" panose="020B0603020202020204" pitchFamily="34" charset="0"/>
                <a:ea typeface="+mj-ea"/>
                <a:cs typeface="+mj-cs"/>
              </a:defRPr>
            </a:lvl1pPr>
          </a:lstStyle>
          <a:p>
            <a:r>
              <a:rPr lang="ru-RU" sz="3000" b="1" dirty="0">
                <a:solidFill>
                  <a:srgbClr val="0070C0"/>
                </a:solidFill>
              </a:rPr>
              <a:t>Центр специальных форм образования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58794" y="1102019"/>
            <a:ext cx="7020768" cy="4938039"/>
          </a:xfrm>
          <a:prstGeom prst="rect">
            <a:avLst/>
          </a:prstGeom>
          <a:noFill/>
        </p:spPr>
        <p:txBody>
          <a:bodyPr lIns="64282" tIns="32141" rIns="64282" bIns="32141">
            <a:spAutoFit/>
          </a:bodyPr>
          <a:lstStyle>
            <a:defPPr>
              <a:defRPr lang="ru-RU"/>
            </a:defPPr>
            <a:lvl1pPr>
              <a:defRPr sz="2800">
                <a:solidFill>
                  <a:srgbClr val="002060"/>
                </a:solidFill>
              </a:defRPr>
            </a:lvl1pPr>
          </a:lstStyle>
          <a:p>
            <a:endParaRPr lang="ru-RU" b="1" dirty="0" smtClean="0">
              <a:solidFill>
                <a:srgbClr val="090DA3"/>
              </a:solidFill>
            </a:endParaRPr>
          </a:p>
          <a:p>
            <a:r>
              <a:rPr lang="ru-RU" b="1" dirty="0" smtClean="0">
                <a:solidFill>
                  <a:schemeClr val="tx2"/>
                </a:solidFill>
              </a:rPr>
              <a:t>АО </a:t>
            </a:r>
            <a:r>
              <a:rPr lang="ru-RU" b="1" dirty="0">
                <a:solidFill>
                  <a:schemeClr val="tx2"/>
                </a:solidFill>
              </a:rPr>
              <a:t>«Издательство «Просвещение»</a:t>
            </a:r>
          </a:p>
          <a:p>
            <a:pPr>
              <a:spcAft>
                <a:spcPts val="2957"/>
              </a:spcAft>
            </a:pPr>
            <a:r>
              <a:rPr lang="en-US" sz="2000" b="1" dirty="0">
                <a:solidFill>
                  <a:schemeClr val="tx2"/>
                </a:solidFill>
                <a:hlinkClick r:id="rId3"/>
              </a:rPr>
              <a:t>www.prosv.ru</a:t>
            </a:r>
            <a:r>
              <a:rPr lang="ru-RU" sz="2000" b="1" dirty="0">
                <a:solidFill>
                  <a:schemeClr val="tx2"/>
                </a:solidFill>
              </a:rPr>
              <a:t> </a:t>
            </a:r>
          </a:p>
          <a:p>
            <a:endParaRPr lang="ru-RU" b="1" dirty="0">
              <a:solidFill>
                <a:schemeClr val="tx2"/>
              </a:solidFill>
            </a:endParaRPr>
          </a:p>
          <a:p>
            <a:pPr>
              <a:spcAft>
                <a:spcPts val="845"/>
              </a:spcAft>
            </a:pPr>
            <a:r>
              <a:rPr lang="ru-RU" b="1" i="1" dirty="0">
                <a:solidFill>
                  <a:schemeClr val="tx2"/>
                </a:solidFill>
              </a:rPr>
              <a:t>Сацевич Сергей Вильевич</a:t>
            </a:r>
          </a:p>
          <a:p>
            <a:pPr>
              <a:lnSpc>
                <a:spcPts val="3521"/>
              </a:lnSpc>
              <a:spcAft>
                <a:spcPts val="2112"/>
              </a:spcAft>
            </a:pPr>
            <a:r>
              <a:rPr lang="ru-RU" sz="2000" b="1" i="1" dirty="0">
                <a:solidFill>
                  <a:schemeClr val="tx2"/>
                </a:solidFill>
              </a:rPr>
              <a:t>Руководитель Центра специальных форм образования</a:t>
            </a:r>
          </a:p>
          <a:p>
            <a:pPr>
              <a:spcAft>
                <a:spcPts val="422"/>
              </a:spcAft>
            </a:pPr>
            <a:r>
              <a:rPr lang="en-US" sz="2000" b="1" dirty="0">
                <a:solidFill>
                  <a:schemeClr val="tx2"/>
                </a:solidFill>
                <a:hlinkClick r:id="rId4"/>
              </a:rPr>
              <a:t>SSatsevitch@prosv.ru</a:t>
            </a:r>
            <a:endParaRPr lang="en-US" sz="2000" b="1" dirty="0">
              <a:solidFill>
                <a:schemeClr val="tx2"/>
              </a:solidFill>
            </a:endParaRPr>
          </a:p>
          <a:p>
            <a:r>
              <a:rPr lang="ru-RU" sz="2000" b="1" dirty="0">
                <a:solidFill>
                  <a:schemeClr val="tx2"/>
                </a:solidFill>
              </a:rPr>
              <a:t>+7 (915) 464-84-76</a:t>
            </a:r>
          </a:p>
          <a:p>
            <a:endParaRPr lang="ru-RU" sz="2100" b="1" dirty="0"/>
          </a:p>
          <a:p>
            <a:endParaRPr lang="ru-RU" sz="2100" b="1" dirty="0"/>
          </a:p>
          <a:p>
            <a:r>
              <a:rPr lang="ru-RU" sz="2100" b="1" dirty="0"/>
              <a:t> </a:t>
            </a:r>
          </a:p>
        </p:txBody>
      </p:sp>
      <p:pic>
        <p:nvPicPr>
          <p:cNvPr id="6" name="Picture 2" descr="C:\Users\lmartynova\AppData\Local\Microsoft\Windows\Temporary Internet Files\Content.Outlook\59X04JPV\Инклюзия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496" y="30698"/>
            <a:ext cx="1010212" cy="1021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9134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6226798"/>
            <a:ext cx="9144001" cy="45566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8097" y="1258850"/>
            <a:ext cx="1767668" cy="106127"/>
          </a:xfrm>
          <a:prstGeom prst="rect">
            <a:avLst/>
          </a:prstGeom>
        </p:spPr>
      </p:pic>
      <p:sp>
        <p:nvSpPr>
          <p:cNvPr id="35" name="Заголовок 1"/>
          <p:cNvSpPr txBox="1">
            <a:spLocks/>
          </p:cNvSpPr>
          <p:nvPr/>
        </p:nvSpPr>
        <p:spPr>
          <a:xfrm>
            <a:off x="8062171" y="2428144"/>
            <a:ext cx="636147" cy="368577"/>
          </a:xfrm>
          <a:prstGeom prst="rect">
            <a:avLst/>
          </a:prstGeom>
        </p:spPr>
        <p:txBody>
          <a:bodyPr lIns="80147" tIns="40074" rIns="80147" bIns="40074"/>
          <a:lstStyle>
            <a:lvl1pPr algn="ctr" defTabSz="1043056" rtl="0" eaLnBrk="1" latinLnBrk="0" hangingPunct="1">
              <a:spcBef>
                <a:spcPct val="0"/>
              </a:spcBef>
              <a:buNone/>
              <a:defRPr sz="5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ru-RU" sz="1600" b="1" dirty="0">
                <a:solidFill>
                  <a:schemeClr val="bg1"/>
                </a:solidFill>
                <a:latin typeface="Trebuchet MS" pitchFamily="34" charset="0"/>
              </a:rPr>
              <a:t>ХИТ!</a:t>
            </a:r>
          </a:p>
        </p:txBody>
      </p:sp>
      <p:sp>
        <p:nvSpPr>
          <p:cNvPr id="41" name="Заголовок 1"/>
          <p:cNvSpPr txBox="1">
            <a:spLocks/>
          </p:cNvSpPr>
          <p:nvPr/>
        </p:nvSpPr>
        <p:spPr>
          <a:xfrm>
            <a:off x="8061347" y="4823810"/>
            <a:ext cx="636147" cy="368577"/>
          </a:xfrm>
          <a:prstGeom prst="rect">
            <a:avLst/>
          </a:prstGeom>
        </p:spPr>
        <p:txBody>
          <a:bodyPr lIns="80147" tIns="40074" rIns="80147" bIns="40074"/>
          <a:lstStyle>
            <a:lvl1pPr algn="ctr" defTabSz="1043056" rtl="0" eaLnBrk="1" latinLnBrk="0" hangingPunct="1">
              <a:spcBef>
                <a:spcPct val="0"/>
              </a:spcBef>
              <a:buNone/>
              <a:defRPr sz="5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ru-RU" sz="1600" b="1" dirty="0" smtClean="0">
                <a:solidFill>
                  <a:schemeClr val="bg1"/>
                </a:solidFill>
                <a:latin typeface="Trebuchet MS" pitchFamily="34" charset="0"/>
              </a:rPr>
              <a:t>ХИТ</a:t>
            </a:r>
            <a:endParaRPr lang="ru-RU" sz="1600" b="1" dirty="0">
              <a:solidFill>
                <a:schemeClr val="bg1"/>
              </a:solidFill>
              <a:latin typeface="Trebuchet MS" pitchFamily="34" charset="0"/>
            </a:endParaRPr>
          </a:p>
        </p:txBody>
      </p:sp>
      <p:sp>
        <p:nvSpPr>
          <p:cNvPr id="38" name="Заголовок 1"/>
          <p:cNvSpPr txBox="1">
            <a:spLocks/>
          </p:cNvSpPr>
          <p:nvPr/>
        </p:nvSpPr>
        <p:spPr>
          <a:xfrm>
            <a:off x="857126" y="2079322"/>
            <a:ext cx="636147" cy="368577"/>
          </a:xfrm>
          <a:prstGeom prst="rect">
            <a:avLst/>
          </a:prstGeom>
        </p:spPr>
        <p:txBody>
          <a:bodyPr lIns="80147" tIns="40074" rIns="80147" bIns="40074"/>
          <a:lstStyle>
            <a:lvl1pPr algn="ctr" defTabSz="1043056" rtl="0" eaLnBrk="1" latinLnBrk="0" hangingPunct="1">
              <a:spcBef>
                <a:spcPct val="0"/>
              </a:spcBef>
              <a:buNone/>
              <a:defRPr sz="5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ru-RU" sz="1600" b="1" dirty="0">
                <a:solidFill>
                  <a:schemeClr val="bg1"/>
                </a:solidFill>
                <a:latin typeface="Trebuchet MS" pitchFamily="34" charset="0"/>
              </a:rPr>
              <a:t>ХИТ!</a:t>
            </a:r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353" y="116632"/>
            <a:ext cx="811239" cy="1046760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1148636" y="143054"/>
            <a:ext cx="3767378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300" b="1" dirty="0">
                <a:solidFill>
                  <a:srgbClr val="FF0000"/>
                </a:solidFill>
                <a:latin typeface="Trebuchet MS" pitchFamily="34" charset="0"/>
                <a:ea typeface="+mj-ea"/>
                <a:cs typeface="+mj-cs"/>
              </a:rPr>
              <a:t>ЭЛЕКТРОННЫЙ УЧЕБНИК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0" y="1268760"/>
            <a:ext cx="9144000" cy="494116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2400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8353" y="1527519"/>
            <a:ext cx="7056784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97037">
              <a:lnSpc>
                <a:spcPts val="2999"/>
              </a:lnSpc>
              <a:spcBef>
                <a:spcPts val="599"/>
              </a:spcBef>
            </a:pPr>
            <a:r>
              <a:rPr lang="ru-RU" sz="2400" dirty="0">
                <a:solidFill>
                  <a:schemeClr val="tx2"/>
                </a:solidFill>
              </a:rPr>
              <a:t>В ФПУ - </a:t>
            </a:r>
            <a:r>
              <a:rPr lang="ru-RU" sz="2400" b="1" dirty="0">
                <a:solidFill>
                  <a:schemeClr val="tx2"/>
                </a:solidFill>
              </a:rPr>
              <a:t>73 учебника </a:t>
            </a:r>
            <a:r>
              <a:rPr lang="ru-RU" sz="2400" dirty="0">
                <a:solidFill>
                  <a:schemeClr val="tx2"/>
                </a:solidFill>
              </a:rPr>
              <a:t>для специальных (коррекционных) образовательных </a:t>
            </a:r>
            <a:endParaRPr lang="ru-RU" sz="2400" dirty="0" smtClean="0">
              <a:solidFill>
                <a:schemeClr val="tx2"/>
              </a:solidFill>
            </a:endParaRPr>
          </a:p>
          <a:p>
            <a:pPr defTabSz="1297037">
              <a:lnSpc>
                <a:spcPts val="2999"/>
              </a:lnSpc>
              <a:spcBef>
                <a:spcPts val="599"/>
              </a:spcBef>
            </a:pPr>
            <a:r>
              <a:rPr lang="ru-RU" sz="2400" dirty="0" smtClean="0">
                <a:solidFill>
                  <a:schemeClr val="tx2"/>
                </a:solidFill>
              </a:rPr>
              <a:t>организаций</a:t>
            </a:r>
            <a:r>
              <a:rPr lang="ru-RU" sz="2400" dirty="0">
                <a:solidFill>
                  <a:schemeClr val="tx2"/>
                </a:solidFill>
              </a:rPr>
              <a:t>, выпущенных </a:t>
            </a:r>
            <a:endParaRPr lang="ru-RU" sz="2400" dirty="0" smtClean="0">
              <a:solidFill>
                <a:schemeClr val="tx2"/>
              </a:solidFill>
            </a:endParaRPr>
          </a:p>
          <a:p>
            <a:pPr defTabSz="1297037">
              <a:lnSpc>
                <a:spcPts val="2999"/>
              </a:lnSpc>
              <a:spcBef>
                <a:spcPts val="599"/>
              </a:spcBef>
            </a:pPr>
            <a:r>
              <a:rPr lang="ru-RU" sz="2400" dirty="0" smtClean="0">
                <a:solidFill>
                  <a:schemeClr val="tx2"/>
                </a:solidFill>
              </a:rPr>
              <a:t>издательством </a:t>
            </a:r>
            <a:r>
              <a:rPr lang="ru-RU" sz="2400" dirty="0">
                <a:solidFill>
                  <a:schemeClr val="tx2"/>
                </a:solidFill>
              </a:rPr>
              <a:t>«Просвещение»  </a:t>
            </a:r>
          </a:p>
          <a:p>
            <a:pPr defTabSz="1297037">
              <a:lnSpc>
                <a:spcPts val="2999"/>
              </a:lnSpc>
              <a:spcAft>
                <a:spcPts val="599"/>
              </a:spcAft>
            </a:pPr>
            <a:r>
              <a:rPr lang="ru-RU" sz="2400" dirty="0">
                <a:solidFill>
                  <a:schemeClr val="tx2"/>
                </a:solidFill>
              </a:rPr>
              <a:t>(</a:t>
            </a:r>
            <a:r>
              <a:rPr lang="ru-RU" sz="2400" b="1" dirty="0">
                <a:solidFill>
                  <a:schemeClr val="tx2"/>
                </a:solidFill>
              </a:rPr>
              <a:t>18 предметных линий</a:t>
            </a:r>
            <a:r>
              <a:rPr lang="ru-RU" sz="2400" dirty="0">
                <a:solidFill>
                  <a:schemeClr val="tx2"/>
                </a:solidFill>
              </a:rPr>
              <a:t>)</a:t>
            </a:r>
          </a:p>
        </p:txBody>
      </p:sp>
      <p:pic>
        <p:nvPicPr>
          <p:cNvPr id="14" name="Picture 10" descr="http://d1.izvestia29.ru/data/files/cc/39/000039cc.jp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0" y="2712819"/>
            <a:ext cx="4570338" cy="3452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1115616" y="548680"/>
            <a:ext cx="72728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ru-RU" sz="2000" b="1" dirty="0">
                <a:solidFill>
                  <a:schemeClr val="tx2"/>
                </a:solidFill>
              </a:rPr>
              <a:t>для обучающихся с ограниченными возможностями здоровья</a:t>
            </a:r>
            <a:endParaRPr lang="ru-RU" sz="2000" b="1" dirty="0">
              <a:solidFill>
                <a:schemeClr val="tx2"/>
              </a:solidFill>
              <a:latin typeface="Trebuchet MS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422911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7"/>
            <a:ext cx="9144000" cy="1094047"/>
          </a:xfrm>
          <a:prstGeom prst="rect">
            <a:avLst/>
          </a:prstGeom>
          <a:pattFill prst="dkUpDiag">
            <a:fgClr>
              <a:srgbClr val="DBE3E5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107" tIns="40053" rIns="80107" bIns="40053" rtlCol="0" anchor="ctr"/>
          <a:lstStyle/>
          <a:p>
            <a:pPr algn="ctr"/>
            <a:endParaRPr lang="ru-RU" sz="3000" dirty="0"/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1054859" y="309336"/>
            <a:ext cx="8125653" cy="732253"/>
          </a:xfrm>
          <a:prstGeom prst="rect">
            <a:avLst/>
          </a:prstGeom>
        </p:spPr>
        <p:txBody>
          <a:bodyPr lIns="80135" tIns="40067" rIns="80135" bIns="40067"/>
          <a:lstStyle>
            <a:defPPr>
              <a:defRPr lang="ru-RU"/>
            </a:defPPr>
            <a:lvl1pPr defTabSz="1043056">
              <a:spcBef>
                <a:spcPct val="0"/>
              </a:spcBef>
              <a:buNone/>
              <a:defRPr sz="2500">
                <a:solidFill>
                  <a:srgbClr val="FF0000"/>
                </a:solidFill>
                <a:latin typeface="Trebuchet MS" panose="020B0603020202020204" pitchFamily="34" charset="0"/>
                <a:ea typeface="+mj-ea"/>
                <a:cs typeface="+mj-cs"/>
              </a:defRPr>
            </a:lvl1pPr>
          </a:lstStyle>
          <a:p>
            <a:r>
              <a:rPr lang="ru-RU" sz="3000" b="1" dirty="0" smtClean="0">
                <a:solidFill>
                  <a:srgbClr val="0070C0"/>
                </a:solidFill>
              </a:rPr>
              <a:t>ЗАКАЗ УЧЕБНОЙ ЛИТЕРАТУРЫ (для школ)</a:t>
            </a:r>
            <a:endParaRPr lang="ru-RU" sz="3000" b="1" dirty="0">
              <a:solidFill>
                <a:srgbClr val="0070C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58794" y="1102019"/>
            <a:ext cx="7020768" cy="5851109"/>
          </a:xfrm>
          <a:prstGeom prst="rect">
            <a:avLst/>
          </a:prstGeom>
          <a:noFill/>
        </p:spPr>
        <p:txBody>
          <a:bodyPr lIns="64282" tIns="32141" rIns="64282" bIns="32141">
            <a:spAutoFit/>
          </a:bodyPr>
          <a:lstStyle>
            <a:defPPr>
              <a:defRPr lang="ru-RU"/>
            </a:defPPr>
            <a:lvl1pPr>
              <a:defRPr sz="2800">
                <a:solidFill>
                  <a:srgbClr val="002060"/>
                </a:solidFill>
              </a:defRPr>
            </a:lvl1pPr>
          </a:lstStyle>
          <a:p>
            <a:r>
              <a:rPr lang="ru-RU" sz="2100" b="1" dirty="0"/>
              <a:t>По вопросам заказа </a:t>
            </a:r>
            <a:r>
              <a:rPr lang="ru-RU" sz="2100" b="1" dirty="0" smtClean="0"/>
              <a:t>учебников: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1800" dirty="0"/>
              <a:t>д</a:t>
            </a:r>
            <a:r>
              <a:rPr lang="ru-RU" sz="1800" dirty="0" smtClean="0"/>
              <a:t>ля детей с нарушением слуха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1800" dirty="0"/>
              <a:t>д</a:t>
            </a:r>
            <a:r>
              <a:rPr lang="ru-RU" sz="1800" dirty="0" smtClean="0"/>
              <a:t>ля детей с нарушением зрения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1800" dirty="0"/>
              <a:t>д</a:t>
            </a:r>
            <a:r>
              <a:rPr lang="ru-RU" sz="1800" dirty="0" smtClean="0"/>
              <a:t>ля детей с умственной отсталостью</a:t>
            </a:r>
          </a:p>
          <a:p>
            <a:r>
              <a:rPr lang="ru-RU" sz="2100" b="1" dirty="0" smtClean="0"/>
              <a:t> </a:t>
            </a:r>
            <a:endParaRPr lang="ru-RU" sz="2100" b="1" dirty="0"/>
          </a:p>
          <a:p>
            <a:r>
              <a:rPr lang="ru-RU" sz="2100" b="1" dirty="0" smtClean="0"/>
              <a:t>Отдел </a:t>
            </a:r>
            <a:r>
              <a:rPr lang="ru-RU" sz="2100" b="1" dirty="0"/>
              <a:t>по работе с государственными заказами издательства «Просвещение»:</a:t>
            </a:r>
          </a:p>
          <a:p>
            <a:endParaRPr lang="ru-RU" sz="2100" b="1" dirty="0"/>
          </a:p>
          <a:p>
            <a:r>
              <a:rPr lang="ru-RU" sz="2100" b="1" dirty="0"/>
              <a:t>Ряховская Елена Алексеевна – начальник </a:t>
            </a:r>
            <a:r>
              <a:rPr lang="ru-RU" sz="2100" b="1" dirty="0" smtClean="0"/>
              <a:t>отдела</a:t>
            </a:r>
          </a:p>
          <a:p>
            <a:r>
              <a:rPr lang="ru-RU" sz="2100" dirty="0" smtClean="0"/>
              <a:t>е</a:t>
            </a:r>
            <a:r>
              <a:rPr lang="en-US" sz="2100" dirty="0" smtClean="0"/>
              <a:t>-mail</a:t>
            </a:r>
            <a:r>
              <a:rPr lang="en-US" sz="2100" dirty="0"/>
              <a:t>: </a:t>
            </a:r>
            <a:r>
              <a:rPr lang="en-US" sz="2100" dirty="0">
                <a:hlinkClick r:id="rId3"/>
              </a:rPr>
              <a:t>ERyahovskaya@prosv.ru</a:t>
            </a:r>
            <a:endParaRPr lang="ru-RU" sz="2100" dirty="0"/>
          </a:p>
          <a:p>
            <a:r>
              <a:rPr lang="ru-RU" sz="2100" dirty="0" smtClean="0"/>
              <a:t>телефон</a:t>
            </a:r>
            <a:r>
              <a:rPr lang="ru-RU" sz="2100" dirty="0"/>
              <a:t>: </a:t>
            </a:r>
            <a:r>
              <a:rPr lang="ru-RU" sz="2100" dirty="0" smtClean="0"/>
              <a:t>(495</a:t>
            </a:r>
            <a:r>
              <a:rPr lang="ru-RU" sz="2100" dirty="0"/>
              <a:t>) 789-30-40 доб. </a:t>
            </a:r>
            <a:r>
              <a:rPr lang="ru-RU" sz="2100" dirty="0" smtClean="0"/>
              <a:t>41-15</a:t>
            </a:r>
          </a:p>
          <a:p>
            <a:endParaRPr lang="ru-RU" sz="2100" b="1" dirty="0" smtClean="0"/>
          </a:p>
          <a:p>
            <a:r>
              <a:rPr lang="ru-RU" sz="2100" b="1" dirty="0" smtClean="0"/>
              <a:t>Трофимова Галина Викторовна – заместитель </a:t>
            </a:r>
          </a:p>
          <a:p>
            <a:r>
              <a:rPr lang="ru-RU" sz="2100" dirty="0"/>
              <a:t>е</a:t>
            </a:r>
            <a:r>
              <a:rPr lang="en-US" sz="2100" dirty="0"/>
              <a:t>-mail: </a:t>
            </a:r>
            <a:r>
              <a:rPr lang="en-US" sz="2100" dirty="0" smtClean="0">
                <a:hlinkClick r:id="rId4"/>
              </a:rPr>
              <a:t>GTrofimova@prosv.ru</a:t>
            </a:r>
            <a:endParaRPr lang="ru-RU" sz="2100" dirty="0" smtClean="0"/>
          </a:p>
          <a:p>
            <a:r>
              <a:rPr lang="ru-RU" sz="2100" dirty="0" smtClean="0"/>
              <a:t>телефон</a:t>
            </a:r>
            <a:r>
              <a:rPr lang="ru-RU" sz="2100" dirty="0"/>
              <a:t>: (495) 789-30-40 (доб.41-11)</a:t>
            </a:r>
          </a:p>
          <a:p>
            <a:endParaRPr lang="ru-RU" sz="2100" b="1" dirty="0"/>
          </a:p>
          <a:p>
            <a:endParaRPr lang="ru-RU" sz="2100" b="1" dirty="0"/>
          </a:p>
          <a:p>
            <a:r>
              <a:rPr lang="ru-RU" sz="2100" b="1" dirty="0"/>
              <a:t> </a:t>
            </a:r>
          </a:p>
        </p:txBody>
      </p:sp>
      <p:pic>
        <p:nvPicPr>
          <p:cNvPr id="6" name="Picture 2" descr="C:\Users\lmartynova\AppData\Local\Microsoft\Windows\Temporary Internet Files\Content.Outlook\59X04JPV\Инклюзия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496" y="30698"/>
            <a:ext cx="1010212" cy="1021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2630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6226798"/>
            <a:ext cx="9144001" cy="45566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8097" y="1258850"/>
            <a:ext cx="1767668" cy="106127"/>
          </a:xfrm>
          <a:prstGeom prst="rect">
            <a:avLst/>
          </a:prstGeom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8438026" y="6302668"/>
            <a:ext cx="379041" cy="330984"/>
          </a:xfrm>
          <a:prstGeom prst="rect">
            <a:avLst/>
          </a:prstGeom>
        </p:spPr>
        <p:txBody>
          <a:bodyPr lIns="80147" tIns="40074" rIns="80147" bIns="40074"/>
          <a:lstStyle>
            <a:lvl1pPr algn="ctr" defTabSz="1043056" rtl="0" eaLnBrk="1" latinLnBrk="0" hangingPunct="1">
              <a:spcBef>
                <a:spcPct val="0"/>
              </a:spcBef>
              <a:buNone/>
              <a:defRPr sz="5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ru-RU" sz="1200" dirty="0">
                <a:solidFill>
                  <a:schemeClr val="bg1">
                    <a:lumMod val="50000"/>
                  </a:schemeClr>
                </a:solidFill>
                <a:latin typeface="Trebuchet MS" pitchFamily="34" charset="0"/>
              </a:rPr>
              <a:t>1</a:t>
            </a:r>
          </a:p>
        </p:txBody>
      </p:sp>
      <p:sp>
        <p:nvSpPr>
          <p:cNvPr id="35" name="Заголовок 1"/>
          <p:cNvSpPr txBox="1">
            <a:spLocks/>
          </p:cNvSpPr>
          <p:nvPr/>
        </p:nvSpPr>
        <p:spPr>
          <a:xfrm>
            <a:off x="8062171" y="2428144"/>
            <a:ext cx="636147" cy="368577"/>
          </a:xfrm>
          <a:prstGeom prst="rect">
            <a:avLst/>
          </a:prstGeom>
        </p:spPr>
        <p:txBody>
          <a:bodyPr lIns="80147" tIns="40074" rIns="80147" bIns="40074"/>
          <a:lstStyle>
            <a:lvl1pPr algn="ctr" defTabSz="1043056" rtl="0" eaLnBrk="1" latinLnBrk="0" hangingPunct="1">
              <a:spcBef>
                <a:spcPct val="0"/>
              </a:spcBef>
              <a:buNone/>
              <a:defRPr sz="5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ru-RU" sz="1600" b="1" dirty="0">
                <a:solidFill>
                  <a:schemeClr val="bg1"/>
                </a:solidFill>
                <a:latin typeface="Trebuchet MS" pitchFamily="34" charset="0"/>
              </a:rPr>
              <a:t>ХИТ!</a:t>
            </a:r>
          </a:p>
        </p:txBody>
      </p:sp>
      <p:sp>
        <p:nvSpPr>
          <p:cNvPr id="41" name="Заголовок 1"/>
          <p:cNvSpPr txBox="1">
            <a:spLocks/>
          </p:cNvSpPr>
          <p:nvPr/>
        </p:nvSpPr>
        <p:spPr>
          <a:xfrm>
            <a:off x="8061347" y="4823810"/>
            <a:ext cx="636147" cy="368577"/>
          </a:xfrm>
          <a:prstGeom prst="rect">
            <a:avLst/>
          </a:prstGeom>
        </p:spPr>
        <p:txBody>
          <a:bodyPr lIns="80147" tIns="40074" rIns="80147" bIns="40074"/>
          <a:lstStyle>
            <a:lvl1pPr algn="ctr" defTabSz="1043056" rtl="0" eaLnBrk="1" latinLnBrk="0" hangingPunct="1">
              <a:spcBef>
                <a:spcPct val="0"/>
              </a:spcBef>
              <a:buNone/>
              <a:defRPr sz="5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ru-RU" sz="1600" b="1" dirty="0" smtClean="0">
                <a:solidFill>
                  <a:schemeClr val="bg1"/>
                </a:solidFill>
                <a:latin typeface="Trebuchet MS" pitchFamily="34" charset="0"/>
              </a:rPr>
              <a:t>ХИТ</a:t>
            </a:r>
            <a:endParaRPr lang="ru-RU" sz="1600" b="1" dirty="0">
              <a:solidFill>
                <a:schemeClr val="bg1"/>
              </a:solidFill>
              <a:latin typeface="Trebuchet MS" pitchFamily="34" charset="0"/>
            </a:endParaRPr>
          </a:p>
        </p:txBody>
      </p:sp>
      <p:sp>
        <p:nvSpPr>
          <p:cNvPr id="38" name="Заголовок 1"/>
          <p:cNvSpPr txBox="1">
            <a:spLocks/>
          </p:cNvSpPr>
          <p:nvPr/>
        </p:nvSpPr>
        <p:spPr>
          <a:xfrm>
            <a:off x="857126" y="2079322"/>
            <a:ext cx="636147" cy="368577"/>
          </a:xfrm>
          <a:prstGeom prst="rect">
            <a:avLst/>
          </a:prstGeom>
        </p:spPr>
        <p:txBody>
          <a:bodyPr lIns="80147" tIns="40074" rIns="80147" bIns="40074"/>
          <a:lstStyle>
            <a:lvl1pPr algn="ctr" defTabSz="1043056" rtl="0" eaLnBrk="1" latinLnBrk="0" hangingPunct="1">
              <a:spcBef>
                <a:spcPct val="0"/>
              </a:spcBef>
              <a:buNone/>
              <a:defRPr sz="5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ru-RU" sz="1600" b="1" dirty="0">
                <a:solidFill>
                  <a:schemeClr val="bg1"/>
                </a:solidFill>
                <a:latin typeface="Trebuchet MS" pitchFamily="34" charset="0"/>
              </a:rPr>
              <a:t>ХИТ!</a:t>
            </a:r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353" y="116632"/>
            <a:ext cx="811239" cy="1046760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1148636" y="143054"/>
            <a:ext cx="3767378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300" b="1" dirty="0">
                <a:solidFill>
                  <a:srgbClr val="FF0000"/>
                </a:solidFill>
                <a:latin typeface="Trebuchet MS" pitchFamily="34" charset="0"/>
                <a:ea typeface="+mj-ea"/>
                <a:cs typeface="+mj-cs"/>
              </a:rPr>
              <a:t>ЭЛЕКТРОННЫЙ УЧЕБНИК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0" y="1268760"/>
            <a:ext cx="9144000" cy="494116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2400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93268" y="1742723"/>
            <a:ext cx="3702668" cy="3270453"/>
          </a:xfrm>
          <a:prstGeom prst="rect">
            <a:avLst/>
          </a:prstGeom>
          <a:noFill/>
        </p:spPr>
        <p:txBody>
          <a:bodyPr wrap="square" lIns="129863" tIns="64932" rIns="129863" bIns="64932" rtlCol="0">
            <a:spAutoFit/>
          </a:bodyPr>
          <a:lstStyle/>
          <a:p>
            <a:r>
              <a:rPr lang="ru-RU" altLang="ru-RU" sz="2000" b="1" dirty="0">
                <a:solidFill>
                  <a:schemeClr val="tx2"/>
                </a:solidFill>
              </a:rPr>
              <a:t>Для глухих, слабослышащих и позднооглохших обучающихся</a:t>
            </a:r>
            <a:endParaRPr lang="en-US" altLang="ru-RU" sz="2000" b="1" dirty="0">
              <a:solidFill>
                <a:schemeClr val="tx2"/>
              </a:solidFill>
            </a:endParaRPr>
          </a:p>
          <a:p>
            <a:endParaRPr lang="ru-RU" dirty="0" smtClean="0">
              <a:solidFill>
                <a:schemeClr val="tx2"/>
              </a:solidFill>
            </a:endParaRP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ru-RU" dirty="0" smtClean="0">
                <a:solidFill>
                  <a:schemeClr val="tx2"/>
                </a:solidFill>
              </a:rPr>
              <a:t>Русский </a:t>
            </a:r>
            <a:r>
              <a:rPr lang="ru-RU" dirty="0">
                <a:solidFill>
                  <a:schemeClr val="tx2"/>
                </a:solidFill>
              </a:rPr>
              <a:t>язык. Развитие речи</a:t>
            </a:r>
          </a:p>
          <a:p>
            <a:pPr>
              <a:spcAft>
                <a:spcPts val="600"/>
              </a:spcAft>
            </a:pPr>
            <a:r>
              <a:rPr lang="ru-RU" dirty="0" smtClean="0">
                <a:solidFill>
                  <a:schemeClr val="tx2"/>
                </a:solidFill>
              </a:rPr>
              <a:t>     (</a:t>
            </a:r>
            <a:r>
              <a:rPr lang="ru-RU" dirty="0">
                <a:solidFill>
                  <a:schemeClr val="tx2"/>
                </a:solidFill>
              </a:rPr>
              <a:t>для глухих обучающихся</a:t>
            </a:r>
            <a:r>
              <a:rPr lang="ru-RU" dirty="0" smtClean="0">
                <a:solidFill>
                  <a:schemeClr val="tx2"/>
                </a:solidFill>
              </a:rPr>
              <a:t>)</a:t>
            </a:r>
          </a:p>
          <a:p>
            <a:pPr>
              <a:spcAft>
                <a:spcPts val="600"/>
              </a:spcAft>
            </a:pPr>
            <a:endParaRPr lang="ru-RU" dirty="0" smtClean="0">
              <a:solidFill>
                <a:schemeClr val="tx2"/>
              </a:solidFill>
            </a:endParaRP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ru-RU" dirty="0">
                <a:solidFill>
                  <a:schemeClr val="tx2"/>
                </a:solidFill>
              </a:rPr>
              <a:t>Ознакомление с окружающим миром (для глухих и слабослышащих обучающихся)</a:t>
            </a:r>
          </a:p>
          <a:p>
            <a:endParaRPr lang="ru-RU" dirty="0">
              <a:solidFill>
                <a:schemeClr val="tx2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613447" y="1705939"/>
            <a:ext cx="4240857" cy="4819595"/>
          </a:xfrm>
          <a:prstGeom prst="rect">
            <a:avLst/>
          </a:prstGeom>
          <a:noFill/>
        </p:spPr>
        <p:txBody>
          <a:bodyPr wrap="square" lIns="129863" tIns="64932" rIns="129863" bIns="64932" rtlCol="0">
            <a:spAutoFit/>
          </a:bodyPr>
          <a:lstStyle/>
          <a:p>
            <a:pPr>
              <a:lnSpc>
                <a:spcPts val="2982"/>
              </a:lnSpc>
              <a:defRPr/>
            </a:pPr>
            <a:r>
              <a:rPr lang="ru-RU" altLang="ru-RU" sz="2000" b="1" dirty="0">
                <a:solidFill>
                  <a:schemeClr val="tx2"/>
                </a:solidFill>
              </a:rPr>
              <a:t>Д</a:t>
            </a:r>
            <a:r>
              <a:rPr lang="ru-RU" altLang="ru-RU" sz="2000" b="1" dirty="0" smtClean="0">
                <a:solidFill>
                  <a:schemeClr val="tx2"/>
                </a:solidFill>
              </a:rPr>
              <a:t>ля </a:t>
            </a:r>
            <a:r>
              <a:rPr lang="ru-RU" altLang="ru-RU" sz="2000" b="1" dirty="0">
                <a:solidFill>
                  <a:schemeClr val="tx2"/>
                </a:solidFill>
              </a:rPr>
              <a:t>учащихся с интеллектуальными </a:t>
            </a:r>
            <a:r>
              <a:rPr lang="ru-RU" altLang="ru-RU" sz="2000" b="1" dirty="0" smtClean="0">
                <a:solidFill>
                  <a:schemeClr val="tx2"/>
                </a:solidFill>
              </a:rPr>
              <a:t>нарушениями</a:t>
            </a:r>
          </a:p>
          <a:p>
            <a:pPr>
              <a:lnSpc>
                <a:spcPts val="2982"/>
              </a:lnSpc>
              <a:defRPr/>
            </a:pPr>
            <a:r>
              <a:rPr lang="ru-RU" altLang="ru-RU" sz="2000" b="1" dirty="0">
                <a:solidFill>
                  <a:schemeClr val="tx2"/>
                </a:solidFill>
              </a:rPr>
              <a:t>1 этап обучения (1-4 классы)</a:t>
            </a:r>
          </a:p>
          <a:p>
            <a:pPr marL="405822" indent="-405822">
              <a:lnSpc>
                <a:spcPts val="216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ru-RU" dirty="0">
                <a:solidFill>
                  <a:schemeClr val="tx2"/>
                </a:solidFill>
              </a:rPr>
              <a:t>Обучение грамоте</a:t>
            </a:r>
          </a:p>
          <a:p>
            <a:pPr marL="405822" indent="-405822">
              <a:lnSpc>
                <a:spcPts val="216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ru-RU" dirty="0">
                <a:solidFill>
                  <a:schemeClr val="tx2"/>
                </a:solidFill>
              </a:rPr>
              <a:t>Русский язык</a:t>
            </a:r>
          </a:p>
          <a:p>
            <a:pPr marL="405822" indent="-405822">
              <a:lnSpc>
                <a:spcPts val="216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ru-RU" dirty="0">
                <a:solidFill>
                  <a:schemeClr val="tx2"/>
                </a:solidFill>
              </a:rPr>
              <a:t>Чтение</a:t>
            </a:r>
          </a:p>
          <a:p>
            <a:pPr marL="405822" indent="-405822">
              <a:lnSpc>
                <a:spcPts val="216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ru-RU" dirty="0">
                <a:solidFill>
                  <a:schemeClr val="tx2"/>
                </a:solidFill>
              </a:rPr>
              <a:t>Математика</a:t>
            </a:r>
          </a:p>
          <a:p>
            <a:pPr marL="405822" indent="-405822">
              <a:lnSpc>
                <a:spcPts val="216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ru-RU" dirty="0">
                <a:solidFill>
                  <a:schemeClr val="tx2"/>
                </a:solidFill>
              </a:rPr>
              <a:t>Устная речь</a:t>
            </a:r>
          </a:p>
          <a:p>
            <a:pPr marL="405822" indent="-405822">
              <a:lnSpc>
                <a:spcPts val="216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ru-RU" dirty="0">
                <a:solidFill>
                  <a:schemeClr val="tx2"/>
                </a:solidFill>
              </a:rPr>
              <a:t>Живой мир</a:t>
            </a:r>
          </a:p>
          <a:p>
            <a:pPr marL="405822" indent="-405822">
              <a:lnSpc>
                <a:spcPts val="216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ru-RU" dirty="0">
                <a:solidFill>
                  <a:schemeClr val="tx2"/>
                </a:solidFill>
              </a:rPr>
              <a:t>Технология. Ручной труд</a:t>
            </a:r>
          </a:p>
          <a:p>
            <a:pPr marL="405822" indent="-405822">
              <a:lnSpc>
                <a:spcPts val="216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ru-RU" dirty="0">
                <a:solidFill>
                  <a:schemeClr val="tx2"/>
                </a:solidFill>
              </a:rPr>
              <a:t>Изобразительное искусство</a:t>
            </a:r>
          </a:p>
          <a:p>
            <a:pPr>
              <a:lnSpc>
                <a:spcPts val="2982"/>
              </a:lnSpc>
              <a:defRPr/>
            </a:pPr>
            <a:endParaRPr lang="ru-RU" altLang="ru-RU" b="1" dirty="0">
              <a:solidFill>
                <a:schemeClr val="tx2"/>
              </a:solidFill>
            </a:endParaRPr>
          </a:p>
          <a:p>
            <a:pPr>
              <a:spcAft>
                <a:spcPts val="426"/>
              </a:spcAft>
              <a:defRPr/>
            </a:pPr>
            <a:endParaRPr lang="en-US" altLang="ru-RU" b="1" dirty="0">
              <a:solidFill>
                <a:schemeClr val="tx2"/>
              </a:solidFill>
              <a:latin typeface="Trebuchet MS" panose="020B06030202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115616" y="548680"/>
            <a:ext cx="72728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ru-RU" sz="2000" b="1" dirty="0">
                <a:solidFill>
                  <a:schemeClr val="tx2"/>
                </a:solidFill>
              </a:rPr>
              <a:t>для обучающихся с ограниченными возможностями здоровья</a:t>
            </a:r>
            <a:endParaRPr lang="ru-RU" sz="2000" b="1" dirty="0">
              <a:solidFill>
                <a:schemeClr val="tx2"/>
              </a:solidFill>
              <a:latin typeface="Trebuchet MS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123431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6226798"/>
            <a:ext cx="9144001" cy="45566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8097" y="1258850"/>
            <a:ext cx="1767668" cy="106127"/>
          </a:xfrm>
          <a:prstGeom prst="rect">
            <a:avLst/>
          </a:prstGeom>
        </p:spPr>
      </p:pic>
      <p:sp>
        <p:nvSpPr>
          <p:cNvPr id="35" name="Заголовок 1"/>
          <p:cNvSpPr txBox="1">
            <a:spLocks/>
          </p:cNvSpPr>
          <p:nvPr/>
        </p:nvSpPr>
        <p:spPr>
          <a:xfrm>
            <a:off x="8062171" y="2428144"/>
            <a:ext cx="636147" cy="368577"/>
          </a:xfrm>
          <a:prstGeom prst="rect">
            <a:avLst/>
          </a:prstGeom>
        </p:spPr>
        <p:txBody>
          <a:bodyPr lIns="80147" tIns="40074" rIns="80147" bIns="40074"/>
          <a:lstStyle>
            <a:lvl1pPr algn="ctr" defTabSz="1043056" rtl="0" eaLnBrk="1" latinLnBrk="0" hangingPunct="1">
              <a:spcBef>
                <a:spcPct val="0"/>
              </a:spcBef>
              <a:buNone/>
              <a:defRPr sz="5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ru-RU" sz="1600" b="1" dirty="0">
                <a:solidFill>
                  <a:schemeClr val="bg1"/>
                </a:solidFill>
                <a:latin typeface="Trebuchet MS" pitchFamily="34" charset="0"/>
              </a:rPr>
              <a:t>ХИТ!</a:t>
            </a:r>
          </a:p>
        </p:txBody>
      </p:sp>
      <p:sp>
        <p:nvSpPr>
          <p:cNvPr id="41" name="Заголовок 1"/>
          <p:cNvSpPr txBox="1">
            <a:spLocks/>
          </p:cNvSpPr>
          <p:nvPr/>
        </p:nvSpPr>
        <p:spPr>
          <a:xfrm>
            <a:off x="8061347" y="4823810"/>
            <a:ext cx="636147" cy="368577"/>
          </a:xfrm>
          <a:prstGeom prst="rect">
            <a:avLst/>
          </a:prstGeom>
        </p:spPr>
        <p:txBody>
          <a:bodyPr lIns="80147" tIns="40074" rIns="80147" bIns="40074"/>
          <a:lstStyle>
            <a:lvl1pPr algn="ctr" defTabSz="1043056" rtl="0" eaLnBrk="1" latinLnBrk="0" hangingPunct="1">
              <a:spcBef>
                <a:spcPct val="0"/>
              </a:spcBef>
              <a:buNone/>
              <a:defRPr sz="5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ru-RU" sz="1600" b="1" dirty="0" smtClean="0">
                <a:solidFill>
                  <a:schemeClr val="bg1"/>
                </a:solidFill>
                <a:latin typeface="Trebuchet MS" pitchFamily="34" charset="0"/>
              </a:rPr>
              <a:t>ХИТ</a:t>
            </a:r>
            <a:endParaRPr lang="ru-RU" sz="1600" b="1" dirty="0">
              <a:solidFill>
                <a:schemeClr val="bg1"/>
              </a:solidFill>
              <a:latin typeface="Trebuchet MS" pitchFamily="34" charset="0"/>
            </a:endParaRPr>
          </a:p>
        </p:txBody>
      </p:sp>
      <p:sp>
        <p:nvSpPr>
          <p:cNvPr id="38" name="Заголовок 1"/>
          <p:cNvSpPr txBox="1">
            <a:spLocks/>
          </p:cNvSpPr>
          <p:nvPr/>
        </p:nvSpPr>
        <p:spPr>
          <a:xfrm>
            <a:off x="857126" y="2079322"/>
            <a:ext cx="636147" cy="368577"/>
          </a:xfrm>
          <a:prstGeom prst="rect">
            <a:avLst/>
          </a:prstGeom>
        </p:spPr>
        <p:txBody>
          <a:bodyPr lIns="80147" tIns="40074" rIns="80147" bIns="40074"/>
          <a:lstStyle>
            <a:lvl1pPr algn="ctr" defTabSz="1043056" rtl="0" eaLnBrk="1" latinLnBrk="0" hangingPunct="1">
              <a:spcBef>
                <a:spcPct val="0"/>
              </a:spcBef>
              <a:buNone/>
              <a:defRPr sz="5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ru-RU" sz="1600" b="1" dirty="0">
                <a:solidFill>
                  <a:schemeClr val="bg1"/>
                </a:solidFill>
                <a:latin typeface="Trebuchet MS" pitchFamily="34" charset="0"/>
              </a:rPr>
              <a:t>ХИТ!</a:t>
            </a:r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353" y="116632"/>
            <a:ext cx="811239" cy="1046760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1148636" y="143054"/>
            <a:ext cx="3767378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300" b="1" dirty="0">
                <a:solidFill>
                  <a:srgbClr val="FF0000"/>
                </a:solidFill>
                <a:latin typeface="Trebuchet MS" pitchFamily="34" charset="0"/>
                <a:ea typeface="+mj-ea"/>
                <a:cs typeface="+mj-cs"/>
              </a:rPr>
              <a:t>ЭЛЕКТРОННЫЙ УЧЕБНИК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0" y="1268760"/>
            <a:ext cx="9144000" cy="494116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2400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60029" y="1705939"/>
            <a:ext cx="5790900" cy="3311490"/>
          </a:xfrm>
          <a:prstGeom prst="rect">
            <a:avLst/>
          </a:prstGeom>
          <a:noFill/>
        </p:spPr>
        <p:txBody>
          <a:bodyPr wrap="square" lIns="129863" tIns="64932" rIns="129863" bIns="64932" rtlCol="0">
            <a:spAutoFit/>
          </a:bodyPr>
          <a:lstStyle/>
          <a:p>
            <a:pPr>
              <a:lnSpc>
                <a:spcPts val="2400"/>
              </a:lnSpc>
              <a:spcAft>
                <a:spcPts val="600"/>
              </a:spcAft>
              <a:defRPr/>
            </a:pPr>
            <a:r>
              <a:rPr lang="ru-RU" altLang="ru-RU" sz="2000" b="1" dirty="0">
                <a:solidFill>
                  <a:schemeClr val="tx2"/>
                </a:solidFill>
              </a:rPr>
              <a:t>Д</a:t>
            </a:r>
            <a:r>
              <a:rPr lang="ru-RU" altLang="ru-RU" sz="2000" b="1" dirty="0" smtClean="0">
                <a:solidFill>
                  <a:schemeClr val="tx2"/>
                </a:solidFill>
              </a:rPr>
              <a:t>ля </a:t>
            </a:r>
            <a:r>
              <a:rPr lang="ru-RU" altLang="ru-RU" sz="2000" b="1" dirty="0">
                <a:solidFill>
                  <a:schemeClr val="tx2"/>
                </a:solidFill>
              </a:rPr>
              <a:t>учащихся с интеллектуальными </a:t>
            </a:r>
            <a:r>
              <a:rPr lang="ru-RU" altLang="ru-RU" sz="2000" b="1" dirty="0" smtClean="0">
                <a:solidFill>
                  <a:schemeClr val="tx2"/>
                </a:solidFill>
              </a:rPr>
              <a:t>нарушениями 2 </a:t>
            </a:r>
            <a:r>
              <a:rPr lang="ru-RU" altLang="ru-RU" sz="2000" b="1" dirty="0">
                <a:solidFill>
                  <a:schemeClr val="tx2"/>
                </a:solidFill>
              </a:rPr>
              <a:t>этап обучения (5-9 </a:t>
            </a:r>
            <a:r>
              <a:rPr lang="ru-RU" altLang="ru-RU" sz="2000" b="1" dirty="0" smtClean="0">
                <a:solidFill>
                  <a:schemeClr val="tx2"/>
                </a:solidFill>
              </a:rPr>
              <a:t>классы)</a:t>
            </a:r>
          </a:p>
          <a:p>
            <a:pPr>
              <a:lnSpc>
                <a:spcPts val="2400"/>
              </a:lnSpc>
              <a:spcAft>
                <a:spcPts val="600"/>
              </a:spcAft>
              <a:defRPr/>
            </a:pPr>
            <a:endParaRPr lang="ru-RU" altLang="ru-RU" sz="2000" b="1" dirty="0" smtClean="0">
              <a:solidFill>
                <a:schemeClr val="tx2"/>
              </a:solidFill>
            </a:endParaRPr>
          </a:p>
          <a:p>
            <a:pPr marL="405822" indent="-405822">
              <a:lnSpc>
                <a:spcPts val="216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ru-RU" dirty="0">
                <a:solidFill>
                  <a:schemeClr val="tx2"/>
                </a:solidFill>
              </a:rPr>
              <a:t>Математика</a:t>
            </a:r>
          </a:p>
          <a:p>
            <a:pPr marL="405822" indent="-405822">
              <a:lnSpc>
                <a:spcPts val="216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ru-RU" dirty="0">
                <a:solidFill>
                  <a:schemeClr val="tx2"/>
                </a:solidFill>
              </a:rPr>
              <a:t>Чтение</a:t>
            </a:r>
          </a:p>
          <a:p>
            <a:pPr marL="405822" indent="-405822">
              <a:lnSpc>
                <a:spcPts val="216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ru-RU" dirty="0">
                <a:solidFill>
                  <a:schemeClr val="tx2"/>
                </a:solidFill>
              </a:rPr>
              <a:t>Русский язык</a:t>
            </a:r>
          </a:p>
          <a:p>
            <a:pPr marL="405822" indent="-405822">
              <a:lnSpc>
                <a:spcPts val="216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ru-RU" dirty="0">
                <a:solidFill>
                  <a:schemeClr val="tx2"/>
                </a:solidFill>
              </a:rPr>
              <a:t>Природоведение</a:t>
            </a:r>
          </a:p>
          <a:p>
            <a:pPr marL="405822" indent="-405822">
              <a:lnSpc>
                <a:spcPts val="216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ru-RU" dirty="0">
                <a:solidFill>
                  <a:schemeClr val="tx2"/>
                </a:solidFill>
              </a:rPr>
              <a:t>Биология</a:t>
            </a:r>
          </a:p>
          <a:p>
            <a:pPr>
              <a:lnSpc>
                <a:spcPts val="2400"/>
              </a:lnSpc>
              <a:spcAft>
                <a:spcPts val="600"/>
              </a:spcAft>
              <a:defRPr/>
            </a:pPr>
            <a:endParaRPr lang="ru-RU" sz="2000" b="1" dirty="0">
              <a:solidFill>
                <a:schemeClr val="tx2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635896" y="2803585"/>
            <a:ext cx="5790900" cy="1849551"/>
          </a:xfrm>
          <a:prstGeom prst="rect">
            <a:avLst/>
          </a:prstGeom>
          <a:noFill/>
        </p:spPr>
        <p:txBody>
          <a:bodyPr wrap="square" lIns="129863" tIns="64932" rIns="129863" bIns="64932" rtlCol="0">
            <a:spAutoFit/>
          </a:bodyPr>
          <a:lstStyle/>
          <a:p>
            <a:pPr marL="405822" indent="-405822">
              <a:lnSpc>
                <a:spcPts val="216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ru-RU" sz="2000" dirty="0">
                <a:solidFill>
                  <a:schemeClr val="tx2"/>
                </a:solidFill>
              </a:rPr>
              <a:t>География</a:t>
            </a:r>
          </a:p>
          <a:p>
            <a:pPr marL="405822" indent="-405822">
              <a:lnSpc>
                <a:spcPts val="216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ru-RU" sz="2000" dirty="0">
                <a:solidFill>
                  <a:schemeClr val="tx2"/>
                </a:solidFill>
              </a:rPr>
              <a:t>Мир истории</a:t>
            </a:r>
          </a:p>
          <a:p>
            <a:pPr marL="405822" indent="-405822">
              <a:lnSpc>
                <a:spcPts val="216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ru-RU" sz="2000" dirty="0">
                <a:solidFill>
                  <a:schemeClr val="tx2"/>
                </a:solidFill>
              </a:rPr>
              <a:t>История Отечества</a:t>
            </a:r>
          </a:p>
          <a:p>
            <a:pPr marL="405822" indent="-405822">
              <a:lnSpc>
                <a:spcPts val="216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ru-RU" sz="2000" dirty="0">
                <a:solidFill>
                  <a:schemeClr val="tx2"/>
                </a:solidFill>
              </a:rPr>
              <a:t>Технология. Сельскохозяйственный труд</a:t>
            </a:r>
          </a:p>
          <a:p>
            <a:pPr marL="405822" indent="-405822">
              <a:lnSpc>
                <a:spcPts val="216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ru-RU" sz="2000" dirty="0">
                <a:solidFill>
                  <a:schemeClr val="tx2"/>
                </a:solidFill>
              </a:rPr>
              <a:t>Технология. Швейное дело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115616" y="548680"/>
            <a:ext cx="72728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ru-RU" sz="2000" b="1" dirty="0">
                <a:solidFill>
                  <a:schemeClr val="tx2"/>
                </a:solidFill>
              </a:rPr>
              <a:t>для обучающихся с ограниченными возможностями здоровья</a:t>
            </a:r>
            <a:endParaRPr lang="ru-RU" sz="2000" b="1" dirty="0">
              <a:solidFill>
                <a:schemeClr val="tx2"/>
              </a:solidFill>
              <a:latin typeface="Trebuchet MS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843600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6226798"/>
            <a:ext cx="9144001" cy="45566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8097" y="1258850"/>
            <a:ext cx="1767668" cy="106127"/>
          </a:xfrm>
          <a:prstGeom prst="rect">
            <a:avLst/>
          </a:prstGeom>
        </p:spPr>
      </p:pic>
      <p:sp>
        <p:nvSpPr>
          <p:cNvPr id="35" name="Заголовок 1"/>
          <p:cNvSpPr txBox="1">
            <a:spLocks/>
          </p:cNvSpPr>
          <p:nvPr/>
        </p:nvSpPr>
        <p:spPr>
          <a:xfrm>
            <a:off x="8062171" y="2428144"/>
            <a:ext cx="636147" cy="368577"/>
          </a:xfrm>
          <a:prstGeom prst="rect">
            <a:avLst/>
          </a:prstGeom>
        </p:spPr>
        <p:txBody>
          <a:bodyPr lIns="80147" tIns="40074" rIns="80147" bIns="40074"/>
          <a:lstStyle>
            <a:lvl1pPr algn="ctr" defTabSz="1043056" rtl="0" eaLnBrk="1" latinLnBrk="0" hangingPunct="1">
              <a:spcBef>
                <a:spcPct val="0"/>
              </a:spcBef>
              <a:buNone/>
              <a:defRPr sz="5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ru-RU" sz="1600" b="1" dirty="0">
                <a:solidFill>
                  <a:schemeClr val="bg1"/>
                </a:solidFill>
                <a:latin typeface="Trebuchet MS" pitchFamily="34" charset="0"/>
              </a:rPr>
              <a:t>ХИТ!</a:t>
            </a:r>
          </a:p>
        </p:txBody>
      </p:sp>
      <p:sp>
        <p:nvSpPr>
          <p:cNvPr id="41" name="Заголовок 1"/>
          <p:cNvSpPr txBox="1">
            <a:spLocks/>
          </p:cNvSpPr>
          <p:nvPr/>
        </p:nvSpPr>
        <p:spPr>
          <a:xfrm>
            <a:off x="8061347" y="4823810"/>
            <a:ext cx="636147" cy="368577"/>
          </a:xfrm>
          <a:prstGeom prst="rect">
            <a:avLst/>
          </a:prstGeom>
        </p:spPr>
        <p:txBody>
          <a:bodyPr lIns="80147" tIns="40074" rIns="80147" bIns="40074"/>
          <a:lstStyle>
            <a:lvl1pPr algn="ctr" defTabSz="1043056" rtl="0" eaLnBrk="1" latinLnBrk="0" hangingPunct="1">
              <a:spcBef>
                <a:spcPct val="0"/>
              </a:spcBef>
              <a:buNone/>
              <a:defRPr sz="5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ru-RU" sz="1600" b="1" dirty="0" smtClean="0">
                <a:solidFill>
                  <a:schemeClr val="bg1"/>
                </a:solidFill>
                <a:latin typeface="Trebuchet MS" pitchFamily="34" charset="0"/>
              </a:rPr>
              <a:t>ХИТ</a:t>
            </a:r>
            <a:endParaRPr lang="ru-RU" sz="1600" b="1" dirty="0">
              <a:solidFill>
                <a:schemeClr val="bg1"/>
              </a:solidFill>
              <a:latin typeface="Trebuchet MS" pitchFamily="34" charset="0"/>
            </a:endParaRPr>
          </a:p>
        </p:txBody>
      </p:sp>
      <p:sp>
        <p:nvSpPr>
          <p:cNvPr id="38" name="Заголовок 1"/>
          <p:cNvSpPr txBox="1">
            <a:spLocks/>
          </p:cNvSpPr>
          <p:nvPr/>
        </p:nvSpPr>
        <p:spPr>
          <a:xfrm>
            <a:off x="857126" y="2079322"/>
            <a:ext cx="636147" cy="368577"/>
          </a:xfrm>
          <a:prstGeom prst="rect">
            <a:avLst/>
          </a:prstGeom>
        </p:spPr>
        <p:txBody>
          <a:bodyPr lIns="80147" tIns="40074" rIns="80147" bIns="40074"/>
          <a:lstStyle>
            <a:lvl1pPr algn="ctr" defTabSz="1043056" rtl="0" eaLnBrk="1" latinLnBrk="0" hangingPunct="1">
              <a:spcBef>
                <a:spcPct val="0"/>
              </a:spcBef>
              <a:buNone/>
              <a:defRPr sz="5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ru-RU" sz="1600" b="1" dirty="0">
                <a:solidFill>
                  <a:schemeClr val="bg1"/>
                </a:solidFill>
                <a:latin typeface="Trebuchet MS" pitchFamily="34" charset="0"/>
              </a:rPr>
              <a:t>ХИТ!</a:t>
            </a:r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353" y="116632"/>
            <a:ext cx="811239" cy="1046760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1148636" y="143054"/>
            <a:ext cx="3767378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300" b="1" dirty="0">
                <a:solidFill>
                  <a:srgbClr val="FF0000"/>
                </a:solidFill>
                <a:latin typeface="Trebuchet MS" pitchFamily="34" charset="0"/>
                <a:ea typeface="+mj-ea"/>
                <a:cs typeface="+mj-cs"/>
              </a:rPr>
              <a:t>ЭЛЕКТРОННЫЙ УЧЕБНИК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0" y="1268760"/>
            <a:ext cx="9144000" cy="494116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2400" dirty="0">
              <a:solidFill>
                <a:schemeClr val="bg1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0" y="1364977"/>
            <a:ext cx="9036496" cy="462518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800" dirty="0" smtClean="0">
                <a:solidFill>
                  <a:schemeClr val="tx2"/>
                </a:solidFill>
              </a:rPr>
              <a:t>Технические рекомендации </a:t>
            </a:r>
            <a:br>
              <a:rPr lang="ru-RU" sz="2800" dirty="0" smtClean="0">
                <a:solidFill>
                  <a:schemeClr val="tx2"/>
                </a:solidFill>
              </a:rPr>
            </a:br>
            <a:r>
              <a:rPr lang="ru-RU" sz="2800" dirty="0" smtClean="0">
                <a:solidFill>
                  <a:schemeClr val="tx2"/>
                </a:solidFill>
              </a:rPr>
              <a:t>к выбору устройства</a:t>
            </a:r>
          </a:p>
          <a:p>
            <a:endParaRPr lang="ru-RU" sz="1200" dirty="0" smtClean="0">
              <a:solidFill>
                <a:schemeClr val="tx2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ru-RU" sz="2000" dirty="0" smtClean="0">
                <a:solidFill>
                  <a:schemeClr val="tx2"/>
                </a:solidFill>
              </a:rPr>
              <a:t>Планшетные </a:t>
            </a:r>
            <a:r>
              <a:rPr lang="ru-RU" sz="2000" dirty="0">
                <a:solidFill>
                  <a:schemeClr val="tx2"/>
                </a:solidFill>
              </a:rPr>
              <a:t>компьютеры </a:t>
            </a:r>
            <a:r>
              <a:rPr lang="ru-RU" sz="2000" dirty="0" smtClean="0">
                <a:solidFill>
                  <a:schemeClr val="tx2"/>
                </a:solidFill>
              </a:rPr>
              <a:t>и ноутбуки с </a:t>
            </a:r>
            <a:r>
              <a:rPr lang="ru-RU" sz="2000" dirty="0">
                <a:solidFill>
                  <a:schemeClr val="tx2"/>
                </a:solidFill>
              </a:rPr>
              <a:t>операционной системой: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ru-RU" sz="2000" dirty="0" err="1">
                <a:solidFill>
                  <a:schemeClr val="tx2"/>
                </a:solidFill>
              </a:rPr>
              <a:t>Android</a:t>
            </a:r>
            <a:r>
              <a:rPr lang="ru-RU" sz="2000" dirty="0">
                <a:solidFill>
                  <a:schemeClr val="tx2"/>
                </a:solidFill>
              </a:rPr>
              <a:t> версии </a:t>
            </a:r>
            <a:r>
              <a:rPr lang="ru-RU" sz="2000" dirty="0" smtClean="0">
                <a:solidFill>
                  <a:schemeClr val="tx2"/>
                </a:solidFill>
              </a:rPr>
              <a:t>4.</a:t>
            </a:r>
            <a:r>
              <a:rPr lang="en-US" sz="2000" dirty="0" smtClean="0">
                <a:solidFill>
                  <a:schemeClr val="tx2"/>
                </a:solidFill>
              </a:rPr>
              <a:t>4</a:t>
            </a:r>
            <a:r>
              <a:rPr lang="ru-RU" sz="2000" dirty="0" smtClean="0">
                <a:solidFill>
                  <a:schemeClr val="tx2"/>
                </a:solidFill>
              </a:rPr>
              <a:t> </a:t>
            </a:r>
            <a:r>
              <a:rPr lang="ru-RU" sz="2000" dirty="0">
                <a:solidFill>
                  <a:schemeClr val="tx2"/>
                </a:solidFill>
              </a:rPr>
              <a:t>и </a:t>
            </a:r>
            <a:r>
              <a:rPr lang="ru-RU" sz="2000" dirty="0" smtClean="0">
                <a:solidFill>
                  <a:schemeClr val="tx2"/>
                </a:solidFill>
              </a:rPr>
              <a:t>выше;</a:t>
            </a:r>
            <a:endParaRPr lang="ru-RU" sz="2000" dirty="0">
              <a:solidFill>
                <a:schemeClr val="tx2"/>
              </a:solidFill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ru-RU" sz="2000" dirty="0" err="1">
                <a:solidFill>
                  <a:schemeClr val="tx2"/>
                </a:solidFill>
              </a:rPr>
              <a:t>Windows</a:t>
            </a:r>
            <a:r>
              <a:rPr lang="ru-RU" sz="2000" dirty="0">
                <a:solidFill>
                  <a:schemeClr val="tx2"/>
                </a:solidFill>
              </a:rPr>
              <a:t> версии </a:t>
            </a:r>
            <a:r>
              <a:rPr lang="ru-RU" sz="2000" dirty="0" smtClean="0">
                <a:solidFill>
                  <a:schemeClr val="tx2"/>
                </a:solidFill>
              </a:rPr>
              <a:t>7</a:t>
            </a:r>
            <a:r>
              <a:rPr lang="en-US" sz="2000" dirty="0" smtClean="0">
                <a:solidFill>
                  <a:schemeClr val="tx2"/>
                </a:solidFill>
              </a:rPr>
              <a:t> </a:t>
            </a:r>
            <a:r>
              <a:rPr lang="ru-RU" sz="2000" dirty="0" smtClean="0">
                <a:solidFill>
                  <a:schemeClr val="tx2"/>
                </a:solidFill>
              </a:rPr>
              <a:t>и выше;</a:t>
            </a:r>
            <a:endParaRPr lang="ru-RU" sz="2000" dirty="0">
              <a:solidFill>
                <a:schemeClr val="tx2"/>
              </a:solidFill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ru-RU" sz="2000" dirty="0" err="1">
                <a:solidFill>
                  <a:schemeClr val="tx2"/>
                </a:solidFill>
              </a:rPr>
              <a:t>iOS</a:t>
            </a:r>
            <a:r>
              <a:rPr lang="ru-RU" sz="2000" dirty="0">
                <a:solidFill>
                  <a:schemeClr val="tx2"/>
                </a:solidFill>
              </a:rPr>
              <a:t> версии 7 и </a:t>
            </a:r>
            <a:r>
              <a:rPr lang="ru-RU" sz="2000" dirty="0" smtClean="0">
                <a:solidFill>
                  <a:schemeClr val="tx2"/>
                </a:solidFill>
              </a:rPr>
              <a:t>выше.</a:t>
            </a:r>
            <a:endParaRPr lang="ru-RU" sz="2000" dirty="0">
              <a:solidFill>
                <a:schemeClr val="tx2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ru-RU" sz="2000" dirty="0" smtClean="0">
                <a:solidFill>
                  <a:schemeClr val="tx2"/>
                </a:solidFill>
              </a:rPr>
              <a:t>Наличие </a:t>
            </a:r>
            <a:r>
              <a:rPr lang="ru-RU" sz="2000" dirty="0">
                <a:solidFill>
                  <a:schemeClr val="tx2"/>
                </a:solidFill>
              </a:rPr>
              <a:t>подключения к сети </a:t>
            </a:r>
            <a:r>
              <a:rPr lang="ru-RU" sz="2000" dirty="0" smtClean="0">
                <a:solidFill>
                  <a:schemeClr val="tx2"/>
                </a:solidFill>
              </a:rPr>
              <a:t>Интернет </a:t>
            </a:r>
            <a:r>
              <a:rPr lang="ru-RU" sz="2000" dirty="0">
                <a:solidFill>
                  <a:schemeClr val="tx2"/>
                </a:solidFill>
              </a:rPr>
              <a:t>для первоначальной установки </a:t>
            </a:r>
            <a:r>
              <a:rPr lang="ru-RU" sz="2000" dirty="0" smtClean="0">
                <a:solidFill>
                  <a:schemeClr val="tx2"/>
                </a:solidFill>
              </a:rPr>
              <a:t>учебников.</a:t>
            </a:r>
            <a:endParaRPr lang="ru-RU" sz="2000" dirty="0">
              <a:solidFill>
                <a:schemeClr val="tx2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ru-RU" sz="2000" dirty="0" smtClean="0">
                <a:solidFill>
                  <a:schemeClr val="tx2"/>
                </a:solidFill>
              </a:rPr>
              <a:t>Диагональ </a:t>
            </a:r>
            <a:r>
              <a:rPr lang="ru-RU" sz="2000" dirty="0">
                <a:solidFill>
                  <a:schemeClr val="tx2"/>
                </a:solidFill>
              </a:rPr>
              <a:t>экрана устройства от 10.1” (1280x800 точек) и больше</a:t>
            </a:r>
            <a:r>
              <a:rPr lang="ru-RU" sz="2000" dirty="0" smtClean="0">
                <a:solidFill>
                  <a:schemeClr val="tx2"/>
                </a:solidFill>
              </a:rPr>
              <a:t>.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2000" dirty="0" smtClean="0">
                <a:solidFill>
                  <a:schemeClr val="tx2"/>
                </a:solidFill>
              </a:rPr>
              <a:t>Не менее 1 Гигабайта памяти устройства для установки комплекта ЭФУ для одного ученика.</a:t>
            </a:r>
            <a:endParaRPr lang="ru-RU" sz="2000" dirty="0">
              <a:solidFill>
                <a:schemeClr val="tx2"/>
              </a:solidFill>
            </a:endParaRPr>
          </a:p>
          <a:p>
            <a:endParaRPr lang="ru-RU" sz="2000" dirty="0" smtClean="0">
              <a:solidFill>
                <a:schemeClr val="tx2"/>
              </a:solidFill>
            </a:endParaRPr>
          </a:p>
          <a:p>
            <a:endParaRPr lang="ru-RU" sz="2000" dirty="0" smtClean="0">
              <a:solidFill>
                <a:schemeClr val="tx2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115616" y="548680"/>
            <a:ext cx="72728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ru-RU" sz="2000" b="1" dirty="0">
                <a:solidFill>
                  <a:schemeClr val="tx2"/>
                </a:solidFill>
              </a:rPr>
              <a:t>для обучающихся с ограниченными возможностями здоровья</a:t>
            </a:r>
            <a:endParaRPr lang="ru-RU" sz="2000" b="1" dirty="0">
              <a:solidFill>
                <a:schemeClr val="tx2"/>
              </a:solidFill>
              <a:latin typeface="Trebuchet MS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792908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6226798"/>
            <a:ext cx="9144001" cy="45566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8097" y="1258850"/>
            <a:ext cx="1767668" cy="106127"/>
          </a:xfrm>
          <a:prstGeom prst="rect">
            <a:avLst/>
          </a:prstGeom>
        </p:spPr>
      </p:pic>
      <p:sp>
        <p:nvSpPr>
          <p:cNvPr id="35" name="Заголовок 1"/>
          <p:cNvSpPr txBox="1">
            <a:spLocks/>
          </p:cNvSpPr>
          <p:nvPr/>
        </p:nvSpPr>
        <p:spPr>
          <a:xfrm>
            <a:off x="8062171" y="2428144"/>
            <a:ext cx="636147" cy="368577"/>
          </a:xfrm>
          <a:prstGeom prst="rect">
            <a:avLst/>
          </a:prstGeom>
        </p:spPr>
        <p:txBody>
          <a:bodyPr lIns="80147" tIns="40074" rIns="80147" bIns="40074"/>
          <a:lstStyle>
            <a:lvl1pPr algn="ctr" defTabSz="1043056" rtl="0" eaLnBrk="1" latinLnBrk="0" hangingPunct="1">
              <a:spcBef>
                <a:spcPct val="0"/>
              </a:spcBef>
              <a:buNone/>
              <a:defRPr sz="5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ru-RU" sz="1600" b="1" dirty="0">
                <a:solidFill>
                  <a:schemeClr val="bg1"/>
                </a:solidFill>
                <a:latin typeface="Trebuchet MS" pitchFamily="34" charset="0"/>
              </a:rPr>
              <a:t>ХИТ!</a:t>
            </a:r>
          </a:p>
        </p:txBody>
      </p:sp>
      <p:sp>
        <p:nvSpPr>
          <p:cNvPr id="41" name="Заголовок 1"/>
          <p:cNvSpPr txBox="1">
            <a:spLocks/>
          </p:cNvSpPr>
          <p:nvPr/>
        </p:nvSpPr>
        <p:spPr>
          <a:xfrm>
            <a:off x="8061347" y="4823810"/>
            <a:ext cx="636147" cy="368577"/>
          </a:xfrm>
          <a:prstGeom prst="rect">
            <a:avLst/>
          </a:prstGeom>
        </p:spPr>
        <p:txBody>
          <a:bodyPr lIns="80147" tIns="40074" rIns="80147" bIns="40074"/>
          <a:lstStyle>
            <a:lvl1pPr algn="ctr" defTabSz="1043056" rtl="0" eaLnBrk="1" latinLnBrk="0" hangingPunct="1">
              <a:spcBef>
                <a:spcPct val="0"/>
              </a:spcBef>
              <a:buNone/>
              <a:defRPr sz="5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ru-RU" sz="1600" b="1" dirty="0" smtClean="0">
                <a:solidFill>
                  <a:schemeClr val="bg1"/>
                </a:solidFill>
                <a:latin typeface="Trebuchet MS" pitchFamily="34" charset="0"/>
              </a:rPr>
              <a:t>ХИТ</a:t>
            </a:r>
            <a:endParaRPr lang="ru-RU" sz="1600" b="1" dirty="0">
              <a:solidFill>
                <a:schemeClr val="bg1"/>
              </a:solidFill>
              <a:latin typeface="Trebuchet MS" pitchFamily="34" charset="0"/>
            </a:endParaRPr>
          </a:p>
        </p:txBody>
      </p:sp>
      <p:sp>
        <p:nvSpPr>
          <p:cNvPr id="38" name="Заголовок 1"/>
          <p:cNvSpPr txBox="1">
            <a:spLocks/>
          </p:cNvSpPr>
          <p:nvPr/>
        </p:nvSpPr>
        <p:spPr>
          <a:xfrm>
            <a:off x="857126" y="2079322"/>
            <a:ext cx="636147" cy="368577"/>
          </a:xfrm>
          <a:prstGeom prst="rect">
            <a:avLst/>
          </a:prstGeom>
        </p:spPr>
        <p:txBody>
          <a:bodyPr lIns="80147" tIns="40074" rIns="80147" bIns="40074"/>
          <a:lstStyle>
            <a:lvl1pPr algn="ctr" defTabSz="1043056" rtl="0" eaLnBrk="1" latinLnBrk="0" hangingPunct="1">
              <a:spcBef>
                <a:spcPct val="0"/>
              </a:spcBef>
              <a:buNone/>
              <a:defRPr sz="5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ru-RU" sz="1600" b="1" dirty="0">
                <a:solidFill>
                  <a:schemeClr val="bg1"/>
                </a:solidFill>
                <a:latin typeface="Trebuchet MS" pitchFamily="34" charset="0"/>
              </a:rPr>
              <a:t>ХИТ!</a:t>
            </a:r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353" y="116632"/>
            <a:ext cx="811239" cy="1046760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1148636" y="143054"/>
            <a:ext cx="3767378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300" b="1" dirty="0">
                <a:solidFill>
                  <a:srgbClr val="FF0000"/>
                </a:solidFill>
                <a:latin typeface="Trebuchet MS" pitchFamily="34" charset="0"/>
                <a:ea typeface="+mj-ea"/>
                <a:cs typeface="+mj-cs"/>
              </a:rPr>
              <a:t>ЭЛЕКТРОННЫЙ УЧЕБНИК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0" y="1268760"/>
            <a:ext cx="9144000" cy="494116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2400" dirty="0">
              <a:solidFill>
                <a:schemeClr val="bg1"/>
              </a:solidFill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t="8293" r="40973" b="58396"/>
          <a:stretch/>
        </p:blipFill>
        <p:spPr bwMode="auto">
          <a:xfrm>
            <a:off x="84932" y="4077072"/>
            <a:ext cx="4577312" cy="17728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xtLst/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2917" t="7956" r="23403" b="60248"/>
          <a:stretch/>
        </p:blipFill>
        <p:spPr bwMode="auto">
          <a:xfrm>
            <a:off x="72009" y="1951181"/>
            <a:ext cx="4563254" cy="18104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xtLst/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5889" y="1951181"/>
            <a:ext cx="4301370" cy="389870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</p:pic>
      <p:pic>
        <p:nvPicPr>
          <p:cNvPr id="14" name="Picture 2" descr="C:\Users\AGrigoryan\Desktop\ЭФУ\Презентация по ЭФУ\Для Лены\6.jp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74627" y="3913797"/>
            <a:ext cx="2129637" cy="193609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3"/>
            </a:solidFill>
          </a:ln>
          <a:effectLst>
            <a:innerShdw blurRad="63500" dist="50800" dir="18900000">
              <a:prstClr val="black">
                <a:alpha val="50000"/>
              </a:prstClr>
            </a:innerShdw>
          </a:effectLst>
          <a:extLst/>
        </p:spPr>
      </p:pic>
      <p:pic>
        <p:nvPicPr>
          <p:cNvPr id="16" name="Picture 2" descr="C:\Users\AGrigoryan\Desktop\ЭФУ\Презентация по ЭФУ\Для Лены\7.1.jpg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42727" y="3905672"/>
            <a:ext cx="2117213" cy="193609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3"/>
            </a:solidFill>
          </a:ln>
          <a:effectLst>
            <a:innerShdw blurRad="63500" dist="50800" dir="18900000">
              <a:prstClr val="black">
                <a:alpha val="50000"/>
              </a:prstClr>
            </a:innerShdw>
          </a:effectLst>
          <a:extLst/>
        </p:spPr>
      </p:pic>
      <p:sp>
        <p:nvSpPr>
          <p:cNvPr id="17" name="TextBox 16"/>
          <p:cNvSpPr txBox="1"/>
          <p:nvPr/>
        </p:nvSpPr>
        <p:spPr>
          <a:xfrm>
            <a:off x="1115616" y="548680"/>
            <a:ext cx="72728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ru-RU" sz="2000" b="1" dirty="0">
                <a:solidFill>
                  <a:schemeClr val="tx2"/>
                </a:solidFill>
              </a:rPr>
              <a:t>для обучающихся с ограниченными возможностями здоровья</a:t>
            </a:r>
            <a:endParaRPr lang="ru-RU" sz="2000" b="1" dirty="0">
              <a:solidFill>
                <a:schemeClr val="tx2"/>
              </a:solidFill>
              <a:latin typeface="Trebuchet MS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229251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"/>
          <p:cNvSpPr txBox="1">
            <a:spLocks/>
          </p:cNvSpPr>
          <p:nvPr/>
        </p:nvSpPr>
        <p:spPr>
          <a:xfrm>
            <a:off x="518864" y="116632"/>
            <a:ext cx="8229600" cy="5620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90000"/>
              </a:lnSpc>
            </a:pPr>
            <a:r>
              <a:rPr lang="ru-RU" sz="2400" b="1" dirty="0">
                <a:solidFill>
                  <a:schemeClr val="bg1"/>
                </a:solidFill>
              </a:rPr>
              <a:t>Новый</a:t>
            </a:r>
            <a:r>
              <a:rPr lang="ru-RU" sz="2300" b="1" dirty="0">
                <a:solidFill>
                  <a:schemeClr val="bg1"/>
                </a:solidFill>
              </a:rPr>
              <a:t> </a:t>
            </a:r>
            <a:r>
              <a:rPr lang="ru-RU" sz="2400" b="1" dirty="0">
                <a:solidFill>
                  <a:schemeClr val="bg1"/>
                </a:solidFill>
              </a:rPr>
              <a:t>электронный учебник для учителя и ученика</a:t>
            </a:r>
          </a:p>
        </p:txBody>
      </p:sp>
      <p:pic>
        <p:nvPicPr>
          <p:cNvPr id="5122" name="Picture 2" descr="C:\Users\AGrigoryan\Desktop\@Продвижение\Вебинары\31 марта 2016 Интел ЭФУ\скрины\IMG_0090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6512" y="-27384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4004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27"/>
    </mc:Choice>
    <mc:Fallback xmlns="">
      <p:transition spd="slow" advTm="5827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</TotalTime>
  <Words>1256</Words>
  <Application>Microsoft Office PowerPoint</Application>
  <PresentationFormat>Экран (4:3)</PresentationFormat>
  <Paragraphs>257</Paragraphs>
  <Slides>40</Slides>
  <Notes>19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40</vt:i4>
      </vt:variant>
    </vt:vector>
  </HeadingPairs>
  <TitlesOfParts>
    <vt:vector size="48" baseType="lpstr">
      <vt:lpstr>Arial</vt:lpstr>
      <vt:lpstr>Calibri</vt:lpstr>
      <vt:lpstr>Tahoma</vt:lpstr>
      <vt:lpstr>Textbook New Bold</vt:lpstr>
      <vt:lpstr>Times New Roman</vt:lpstr>
      <vt:lpstr>Trebuchet MS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Новый электронный учебник для учителя и ученика</vt:lpstr>
      <vt:lpstr>Новый электронный учебник для учителя и ученика</vt:lpstr>
      <vt:lpstr>Новый электронный учебник для учителя и ученика</vt:lpstr>
      <vt:lpstr>Новый электронный учебник для учителя и ученика</vt:lpstr>
      <vt:lpstr>Новый электронный учебник для учителя и ученика</vt:lpstr>
      <vt:lpstr>Новый электронный учебник для учителя и ученика</vt:lpstr>
      <vt:lpstr>Новый электронный учебник для учителя и ученика</vt:lpstr>
      <vt:lpstr>Новый электронный учебник для учителя и ученика</vt:lpstr>
      <vt:lpstr>Новый электронный учебник для учителя и ученика</vt:lpstr>
      <vt:lpstr>Новый электронный учебник для учителя и ученика</vt:lpstr>
      <vt:lpstr>Новый электронный учебник для учителя и ученика</vt:lpstr>
      <vt:lpstr>Новый электронный учебник для учителя и ученика</vt:lpstr>
      <vt:lpstr>Новый электронный учебник для учителя и ученика</vt:lpstr>
      <vt:lpstr>Новый электронный учебник для учителя и ученика</vt:lpstr>
      <vt:lpstr>Новый электронный учебник для учителя и ученика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Григорян Александра Сиракановна</dc:creator>
  <cp:lastModifiedBy>Админ</cp:lastModifiedBy>
  <cp:revision>9</cp:revision>
  <dcterms:created xsi:type="dcterms:W3CDTF">2016-04-14T18:17:39Z</dcterms:created>
  <dcterms:modified xsi:type="dcterms:W3CDTF">2017-06-16T07:58:27Z</dcterms:modified>
</cp:coreProperties>
</file>