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3" r:id="rId6"/>
    <p:sldId id="261" r:id="rId7"/>
    <p:sldId id="260" r:id="rId8"/>
    <p:sldId id="265" r:id="rId9"/>
    <p:sldId id="264" r:id="rId10"/>
  </p:sldIdLst>
  <p:sldSz cx="12192000" cy="6858000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41033739516422"/>
          <c:y val="0.15458939336388788"/>
          <c:w val="0.59888372154105518"/>
          <c:h val="0.806763258295140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2621391076115483E-2"/>
                  <c:y val="-9.72524418788974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374110875999521"/>
                  <c:y val="-1.64949759830383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637496778387546E-2"/>
                  <c:y val="-1.07847403559373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332934945631823E-2"/>
                  <c:y val="-7.56760450345350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художественно-эстетические</c:v>
                </c:pt>
                <c:pt idx="1">
                  <c:v>физкультурно-оздоровительные</c:v>
                </c:pt>
                <c:pt idx="2">
                  <c:v>интеллектуально-развивающие</c:v>
                </c:pt>
                <c:pt idx="3">
                  <c:v>коррекционные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11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22701492365805"/>
          <c:y val="0.45618920546640046"/>
          <c:w val="0.25726409999228456"/>
          <c:h val="0.481121586439068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EAA85-AF04-4676-9BAE-4433E87A4572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9BCB5-5328-444B-8C1F-CC1DC0F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8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919" y="322119"/>
            <a:ext cx="9467707" cy="2078182"/>
          </a:xfrm>
        </p:spPr>
        <p:txBody>
          <a:bodyPr>
            <a:normAutofit/>
          </a:bodyPr>
          <a:lstStyle/>
          <a:p>
            <a:r>
              <a:rPr lang="ru-RU" sz="4100" b="1" dirty="0" smtClean="0"/>
              <a:t>Организация платных дополнительных образовательных услуг в ДОО</a:t>
            </a:r>
            <a:endParaRPr lang="ru-RU" sz="4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8626" y="5994786"/>
            <a:ext cx="2069379" cy="665788"/>
          </a:xfrm>
        </p:spPr>
        <p:txBody>
          <a:bodyPr>
            <a:normAutofit/>
          </a:bodyPr>
          <a:lstStyle/>
          <a:p>
            <a:r>
              <a:rPr lang="ru-RU" sz="2300" b="1" dirty="0" smtClean="0"/>
              <a:t>26.05.2015 г.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77138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265" y="332510"/>
            <a:ext cx="9748261" cy="53928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Дошкольная образовательная организация 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соответствии со своими уставными целями и задачами может наряду с основными реализовывать дополнительные образовательные программы и оказывать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платные дополнительные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услуги </a:t>
            </a:r>
            <a:r>
              <a:rPr lang="ru-RU" altLang="ru-RU" sz="2100" dirty="0">
                <a:solidFill>
                  <a:schemeClr val="bg2">
                    <a:lumMod val="50000"/>
                  </a:schemeClr>
                </a:solidFill>
              </a:rPr>
              <a:t>образовательной, оздоровительно-профилактической, развивающей </a:t>
            </a:r>
            <a:r>
              <a:rPr lang="ru-RU" altLang="ru-RU" sz="2100" dirty="0" smtClean="0">
                <a:solidFill>
                  <a:schemeClr val="bg2">
                    <a:lumMod val="50000"/>
                  </a:schemeClr>
                </a:solidFill>
              </a:rPr>
              <a:t>направленности.  </a:t>
            </a:r>
            <a:endParaRPr lang="ru-RU" altLang="ru-RU" sz="2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К 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</a:rPr>
              <a:t>преимуществам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 получения дополнительных образовательных услуг в детских садах следует отнести: 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их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невысокую 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стоимость;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возможность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посещения ребенком нескольких 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кружков;</a:t>
            </a:r>
            <a:endParaRPr lang="ru-RU" sz="21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соответствующую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возрастным нормам продолжительность занятий.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Осуществляются дополнительные образовательные услуги 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</a:rPr>
              <a:t>за счет внебюджетных средств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(средств спонсоров, сторонних организаций или частных лиц, в том числе и родителей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), и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не могут быть оказаны взамен и в рамках основной образовательной 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программы дошкольного образования, финансируемой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из бюджета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33" y="5023240"/>
            <a:ext cx="1473200" cy="17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5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0" y="146243"/>
            <a:ext cx="10051523" cy="56280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Ценность дополнительного образования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состоит в том, что оно усиливает вариативную составляющую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способствует практическому приложению знаний и навыков, полученных в дошкольном образовательном учреждении, стимулирует познавательную мотивацию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воспитанников.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Следует отметить, что: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реализация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основной общеобразовательной программы дошкольного образования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не подразумевает ограничений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оказание платных дополнительных услуг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воспитанникам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платные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дополнительные образовательные услуги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не могут быть оказаны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взамен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реализации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основной образовательной программы,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 также не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могут дублировать содержание основной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образовательной программы дошкольной организации;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платные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дополнительные образовательные услуги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предоставляются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только с согласия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их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родителей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основании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договора.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34" y="5403851"/>
            <a:ext cx="1938866" cy="145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85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66" y="175106"/>
            <a:ext cx="8534400" cy="1030240"/>
          </a:xfrm>
        </p:spPr>
        <p:txBody>
          <a:bodyPr/>
          <a:lstStyle/>
          <a:p>
            <a:r>
              <a:rPr lang="ru-RU" dirty="0"/>
              <a:t>Спектр дополнительных услуг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46937"/>
              </p:ext>
            </p:extLst>
          </p:nvPr>
        </p:nvGraphicFramePr>
        <p:xfrm>
          <a:off x="3314798" y="2607204"/>
          <a:ext cx="6091670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6467" y="1337733"/>
            <a:ext cx="1054946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Спектр дополнительных услуг определяется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каждой дошкольной организацией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самостоятельно с учетом запросов родителей и возможностей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самой организации (кадровой, материально-технической и др.).</a:t>
            </a:r>
            <a:endParaRPr lang="ru-RU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67" y="5664200"/>
            <a:ext cx="1591733" cy="119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1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03" y="247841"/>
            <a:ext cx="8534400" cy="1047559"/>
          </a:xfrm>
        </p:spPr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02" y="1176482"/>
            <a:ext cx="11048664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Федеральный закон «Об образовании в Российской Федерации» от 29.12.2012 г. № 273-ФЗ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Постановление Правительства РФ от 15.08.2013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г. №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706 «Об утверждении Правил оказания платных образовательных услуг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ФГОС дошкольного образования от 17 октября 2013 г. № 1155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Письмо Министерства образования и науки РФ от 28 февраля 2014 г. N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08-249 (Комментарии к ФГОС дошкольного образования)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12" y="5198532"/>
            <a:ext cx="2087488" cy="165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93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30" y="185495"/>
            <a:ext cx="11363470" cy="1507067"/>
          </a:xfrm>
        </p:spPr>
        <p:txBody>
          <a:bodyPr>
            <a:normAutofit/>
          </a:bodyPr>
          <a:lstStyle/>
          <a:p>
            <a:r>
              <a:rPr lang="ru-RU" sz="2400" dirty="0"/>
              <a:t>Предоставление платных дополнительных образовательных услуг в </a:t>
            </a:r>
            <a:r>
              <a:rPr lang="ru-RU" sz="2400" dirty="0" smtClean="0"/>
              <a:t>ДОО </a:t>
            </a:r>
            <a:r>
              <a:rPr lang="ru-RU" sz="2400" dirty="0"/>
              <a:t>регулируется следующими документами: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06" y="1692562"/>
            <a:ext cx="10059989" cy="453159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Уставом ДОО, лицензией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основную и дополнительную образовательную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деятельность.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Положением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 предоставлении дополнительных платных образовательных услуг 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ДОО.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Приказом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заведующего об организации работы по оказанию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услуги.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Договором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заказчиком (родителем)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 оказании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услуги.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Калькуляцией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стоимости дополнительной платной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услуги, утвержденной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установленном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порядке.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Графиком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оказания платной дополнительной образовательной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услуги, утвержденным заведующим ДОО.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Трудовыми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договорами с педагогическими работниками.</a:t>
            </a: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Программой по реализации дополнительной услуги, утвержденной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приказом заведующего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ДОО.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Графиком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работы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17" y="5440363"/>
            <a:ext cx="1890183" cy="141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52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8" y="218210"/>
            <a:ext cx="11718250" cy="814723"/>
          </a:xfrm>
        </p:spPr>
        <p:txBody>
          <a:bodyPr>
            <a:normAutofit/>
          </a:bodyPr>
          <a:lstStyle/>
          <a:p>
            <a:r>
              <a:rPr lang="ru-RU" sz="2200" dirty="0"/>
              <a:t>Порядок оказания платных дополнительных образовательных услуг: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687" y="999067"/>
            <a:ext cx="10536046" cy="501072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выявление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спроса на платные дополнительные образовательные услуги;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условий для проведения дополнительных услуг в соответствии с действующими санитарными правилами и нормами;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кадровым составом и оформление трудовых договоров;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составление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сметы расходов на дополнительные услуги;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приказа руководителя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организации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 организации конкретных дополнительных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услуг;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определение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ответственности лиц, состава детей;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привлечение педагогических кадров, утверждение штатного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расписания, служебных инструкций;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оформление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договоров 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заказчиком (родителем)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оказание дополнительных услуг;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работы по предоставлению данных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услуг.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5089317"/>
            <a:ext cx="1604108" cy="16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46" y="76199"/>
            <a:ext cx="10948988" cy="5164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Алгоритм разграничения платных образовательных услуг (проект)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904587"/>
              </p:ext>
            </p:extLst>
          </p:nvPr>
        </p:nvGraphicFramePr>
        <p:xfrm>
          <a:off x="237067" y="593196"/>
          <a:ext cx="11684000" cy="605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3358"/>
                <a:gridCol w="5950642"/>
              </a:tblGrid>
              <a:tr h="32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Реализация основной образовательной программы дошкольного образования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Платные дополнительные образовательные </a:t>
                      </a:r>
                      <a:r>
                        <a:rPr lang="ru-RU" sz="900" dirty="0" smtClean="0">
                          <a:effectLst/>
                        </a:rPr>
                        <a:t>услуги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(выходят за рамки основной образовательной программы)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</a:tr>
              <a:tr h="3414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возрастной нормой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 примере среднего дошкольного возраста)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Физическое развитие: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бегает, </a:t>
                      </a:r>
                      <a:r>
                        <a:rPr lang="ru-RU" sz="900" b="0" dirty="0" err="1">
                          <a:effectLst/>
                        </a:rPr>
                        <a:t>согласуя</a:t>
                      </a:r>
                      <a:r>
                        <a:rPr lang="ru-RU" sz="900" b="0" dirty="0">
                          <a:effectLst/>
                        </a:rPr>
                        <a:t> движения рук и ног;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лазает по гимнастической стенке;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ползает разными способами;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прыгает на высоту и с высоты;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катается на 2-х колесном велосипеде;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ходит на лыжах скользящим шагом;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передвигается по дну бассейна;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погружается в воду с головой.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Физическое развитие (в зависимости от вида дополнительной услуги):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навыками разного вида плавания (кролем, брасом и т.д.);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знает позиции игроков на футбольном поле, владеет навыками игры в футбол;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знает основные приемы скалолазания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</a:tr>
              <a:tr h="206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Художественно-эстетическое развитие: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>
                          <a:effectLst/>
                        </a:rPr>
                        <a:t>рисование, лепка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изображает предметы и явления с использованием различных материалов: карандашей, красок, фломастеров, цветных мелков;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украшает силуэты;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правильно держит ножницы;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вырезает круг, квадрат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>
                          <a:effectLst/>
                        </a:rPr>
                        <a:t>музыкальная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двигается в соответствии с характером музыки;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узнает и знает наизусть музыкальные произведения;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называет музыкальные инструменты;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умеет выполнять ряд танцевальных движений;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может петь протяжно, четко произносить слова.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Художественно-эстетическое развитие (в зависимости от вида дополнительной услуги):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рисование, лепка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разными способами изображения предметов;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основами художественного дизайна;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техниками оригами;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основами гончарного ремесла, </a:t>
                      </a:r>
                      <a:r>
                        <a:rPr lang="ru-RU" sz="900" dirty="0" err="1">
                          <a:effectLst/>
                        </a:rPr>
                        <a:t>тестопластики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ru-RU" sz="900" dirty="0" err="1">
                          <a:effectLst/>
                        </a:rPr>
                        <a:t>бисероплетения</a:t>
                      </a:r>
                      <a:r>
                        <a:rPr lang="ru-RU" sz="900" dirty="0">
                          <a:effectLst/>
                        </a:rPr>
                        <a:t>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музыкальная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навыками сольного исполнения песен;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знает основные рисунки бальных танцев;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r>
                        <a:rPr lang="ru-RU" sz="900" smtClean="0">
                          <a:effectLst/>
                        </a:rPr>
                        <a:t>владеет </a:t>
                      </a:r>
                      <a:r>
                        <a:rPr lang="ru-RU" sz="900" dirty="0">
                          <a:effectLst/>
                        </a:rPr>
                        <a:t>основами классического хореографического искусства;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владеет элементарными навыками игры на музыкальных инструментах.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</a:tr>
              <a:tr h="94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Познавательное развитие: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различает цвета, формы;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различает величины предметов, умеет сопоставлять и сравнивать;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использует предметы в соответствии с их назначением;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конструирует по замыслу;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владеет навыками счета до 5 и т.д.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Познавательное развитие: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занимается по методике «</a:t>
                      </a:r>
                      <a:r>
                        <a:rPr lang="ru-RU" sz="900" dirty="0" err="1">
                          <a:effectLst/>
                        </a:rPr>
                        <a:t>Стосчет</a:t>
                      </a:r>
                      <a:r>
                        <a:rPr lang="ru-RU" sz="900" dirty="0">
                          <a:effectLst/>
                        </a:rPr>
                        <a:t>» </a:t>
                      </a:r>
                      <a:r>
                        <a:rPr lang="ru-RU" sz="900" dirty="0" smtClean="0">
                          <a:effectLst/>
                        </a:rPr>
                        <a:t>Зайцева, </a:t>
                      </a:r>
                      <a:r>
                        <a:rPr lang="ru-RU" sz="900" dirty="0">
                          <a:effectLst/>
                        </a:rPr>
                        <a:t>методике Никитиных,  методике </a:t>
                      </a:r>
                      <a:r>
                        <a:rPr lang="ru-RU" sz="900" dirty="0" err="1">
                          <a:effectLst/>
                        </a:rPr>
                        <a:t>Воскобовича</a:t>
                      </a:r>
                      <a:r>
                        <a:rPr lang="ru-RU" sz="900" dirty="0"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изучает основы игры в шахматы;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занимается с помощью компьютерных развивающих программ (</a:t>
                      </a:r>
                      <a:r>
                        <a:rPr lang="ru-RU" sz="900" dirty="0" err="1">
                          <a:effectLst/>
                        </a:rPr>
                        <a:t>киннект</a:t>
                      </a:r>
                      <a:r>
                        <a:rPr lang="ru-RU" sz="900" dirty="0">
                          <a:effectLst/>
                        </a:rPr>
                        <a:t>-технологии);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создает мультфильмы.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</a:tr>
              <a:tr h="94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Социально-коммуникативное, речевое развитие: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составляет описательные рассказы;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дополняет сказку собственными историями и сюжетами;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эмоционально откликается на образное содержание литературных произведений;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- сочиняет загадки.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Социально-коммуникативное, речевое развитие: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</a:t>
                      </a:r>
                      <a:r>
                        <a:rPr lang="ru-RU" sz="900" dirty="0" smtClean="0">
                          <a:effectLst/>
                        </a:rPr>
                        <a:t>изучает основы театрального</a:t>
                      </a:r>
                      <a:r>
                        <a:rPr lang="ru-RU" sz="900" baseline="0" dirty="0" smtClean="0">
                          <a:effectLst/>
                        </a:rPr>
                        <a:t> мастерства, </a:t>
                      </a:r>
                      <a:r>
                        <a:rPr lang="ru-RU" sz="900" dirty="0" smtClean="0">
                          <a:effectLst/>
                        </a:rPr>
                        <a:t>участвует </a:t>
                      </a:r>
                      <a:r>
                        <a:rPr lang="ru-RU" sz="900" dirty="0">
                          <a:effectLst/>
                        </a:rPr>
                        <a:t>в постановке театрализованных (музыкальных) представлений;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посещает индивидуальные логопедические занятия;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обучается чтению по кубикам Зайцева;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изучает основы иностранного языка.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2" marR="262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6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79" y="660399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12" y="1904999"/>
            <a:ext cx="2590346" cy="31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73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</TotalTime>
  <Words>883</Words>
  <Application>Microsoft Office PowerPoint</Application>
  <PresentationFormat>Широкоэкранный</PresentationFormat>
  <Paragraphs>113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Times New Roman</vt:lpstr>
      <vt:lpstr>Wingdings</vt:lpstr>
      <vt:lpstr>Wingdings 3</vt:lpstr>
      <vt:lpstr>Сектор</vt:lpstr>
      <vt:lpstr>Организация платных дополнительных образовательных услуг в ДОО</vt:lpstr>
      <vt:lpstr>Презентация PowerPoint</vt:lpstr>
      <vt:lpstr>Презентация PowerPoint</vt:lpstr>
      <vt:lpstr>Спектр дополнительных услуг</vt:lpstr>
      <vt:lpstr>Нормативная база</vt:lpstr>
      <vt:lpstr>Предоставление платных дополнительных образовательных услуг в ДОО регулируется следующими документами: </vt:lpstr>
      <vt:lpstr>Порядок оказания платных дополнительных образовательных услуг: </vt:lpstr>
      <vt:lpstr>Алгоритм разграничения платных образовательных услуг (проект)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платных дополнительных образовательных услуг в ДОУ</dc:title>
  <dc:creator>MrTramp</dc:creator>
  <cp:lastModifiedBy>Кускова Марина Валентиновна</cp:lastModifiedBy>
  <cp:revision>47</cp:revision>
  <cp:lastPrinted>2015-05-26T07:12:49Z</cp:lastPrinted>
  <dcterms:created xsi:type="dcterms:W3CDTF">2015-05-25T16:24:29Z</dcterms:created>
  <dcterms:modified xsi:type="dcterms:W3CDTF">2015-05-26T07:53:29Z</dcterms:modified>
</cp:coreProperties>
</file>