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sldIdLst>
    <p:sldId id="360" r:id="rId2"/>
    <p:sldId id="361" r:id="rId3"/>
    <p:sldId id="257" r:id="rId4"/>
    <p:sldId id="261" r:id="rId5"/>
    <p:sldId id="258" r:id="rId6"/>
    <p:sldId id="259" r:id="rId7"/>
    <p:sldId id="260" r:id="rId8"/>
    <p:sldId id="262" r:id="rId9"/>
    <p:sldId id="263" r:id="rId10"/>
    <p:sldId id="266" r:id="rId11"/>
    <p:sldId id="264" r:id="rId12"/>
    <p:sldId id="273" r:id="rId13"/>
    <p:sldId id="267" r:id="rId14"/>
    <p:sldId id="303" r:id="rId15"/>
    <p:sldId id="268" r:id="rId16"/>
    <p:sldId id="269" r:id="rId17"/>
    <p:sldId id="270" r:id="rId18"/>
    <p:sldId id="271" r:id="rId19"/>
    <p:sldId id="272" r:id="rId20"/>
    <p:sldId id="275" r:id="rId21"/>
    <p:sldId id="302" r:id="rId22"/>
    <p:sldId id="276" r:id="rId23"/>
    <p:sldId id="277" r:id="rId24"/>
    <p:sldId id="285" r:id="rId25"/>
    <p:sldId id="278" r:id="rId26"/>
    <p:sldId id="279" r:id="rId27"/>
    <p:sldId id="280" r:id="rId28"/>
    <p:sldId id="281" r:id="rId29"/>
    <p:sldId id="286" r:id="rId30"/>
    <p:sldId id="282" r:id="rId31"/>
    <p:sldId id="283" r:id="rId32"/>
    <p:sldId id="287" r:id="rId33"/>
    <p:sldId id="291" r:id="rId34"/>
    <p:sldId id="288" r:id="rId35"/>
    <p:sldId id="289" r:id="rId36"/>
    <p:sldId id="290" r:id="rId37"/>
    <p:sldId id="292" r:id="rId38"/>
    <p:sldId id="293" r:id="rId39"/>
    <p:sldId id="294" r:id="rId40"/>
    <p:sldId id="301" r:id="rId41"/>
    <p:sldId id="295" r:id="rId42"/>
    <p:sldId id="296" r:id="rId43"/>
    <p:sldId id="304" r:id="rId44"/>
    <p:sldId id="297" r:id="rId45"/>
    <p:sldId id="298" r:id="rId46"/>
    <p:sldId id="343" r:id="rId47"/>
    <p:sldId id="356" r:id="rId48"/>
    <p:sldId id="344" r:id="rId49"/>
    <p:sldId id="345" r:id="rId50"/>
    <p:sldId id="357" r:id="rId51"/>
    <p:sldId id="346" r:id="rId52"/>
    <p:sldId id="347" r:id="rId53"/>
    <p:sldId id="348" r:id="rId54"/>
    <p:sldId id="349" r:id="rId55"/>
    <p:sldId id="358" r:id="rId56"/>
    <p:sldId id="350" r:id="rId57"/>
    <p:sldId id="351" r:id="rId58"/>
    <p:sldId id="352" r:id="rId59"/>
    <p:sldId id="359" r:id="rId60"/>
    <p:sldId id="353" r:id="rId61"/>
    <p:sldId id="354" r:id="rId62"/>
    <p:sldId id="355" r:id="rId63"/>
    <p:sldId id="314" r:id="rId64"/>
    <p:sldId id="309" r:id="rId65"/>
    <p:sldId id="310" r:id="rId66"/>
    <p:sldId id="311" r:id="rId67"/>
    <p:sldId id="312" r:id="rId68"/>
    <p:sldId id="313" r:id="rId69"/>
    <p:sldId id="315" r:id="rId70"/>
    <p:sldId id="308" r:id="rId71"/>
    <p:sldId id="316" r:id="rId72"/>
    <p:sldId id="324" r:id="rId73"/>
    <p:sldId id="317" r:id="rId74"/>
    <p:sldId id="318" r:id="rId75"/>
    <p:sldId id="319" r:id="rId76"/>
    <p:sldId id="320" r:id="rId77"/>
    <p:sldId id="321" r:id="rId78"/>
    <p:sldId id="322" r:id="rId79"/>
    <p:sldId id="323" r:id="rId80"/>
    <p:sldId id="299" r:id="rId81"/>
    <p:sldId id="300" r:id="rId82"/>
    <p:sldId id="265" r:id="rId83"/>
    <p:sldId id="362" r:id="rId84"/>
    <p:sldId id="363" r:id="rId8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43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393F69-A0F6-4220-853C-CD4EC3424670}" type="datetimeFigureOut">
              <a:rPr lang="ru-RU" smtClean="0"/>
              <a:t>28.07.2016</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DED3F7-1B76-4B0E-9273-BE7B2406FDC0}" type="slidenum">
              <a:rPr lang="ru-RU" smtClean="0"/>
              <a:t>‹#›</a:t>
            </a:fld>
            <a:endParaRPr lang="ru-RU"/>
          </a:p>
        </p:txBody>
      </p:sp>
    </p:spTree>
    <p:extLst>
      <p:ext uri="{BB962C8B-B14F-4D97-AF65-F5344CB8AC3E}">
        <p14:creationId xmlns:p14="http://schemas.microsoft.com/office/powerpoint/2010/main" val="51308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2DED3F7-1B76-4B0E-9273-BE7B2406FDC0}" type="slidenum">
              <a:rPr lang="ru-RU" smtClean="0"/>
              <a:t>82</a:t>
            </a:fld>
            <a:endParaRPr lang="ru-RU"/>
          </a:p>
        </p:txBody>
      </p:sp>
    </p:spTree>
    <p:extLst>
      <p:ext uri="{BB962C8B-B14F-4D97-AF65-F5344CB8AC3E}">
        <p14:creationId xmlns:p14="http://schemas.microsoft.com/office/powerpoint/2010/main" val="4102000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8BE76D6-596F-4F9D-B005-0A52D3FA4364}" type="datetime1">
              <a:rPr lang="ru-RU" smtClean="0"/>
              <a:t>28.07.2016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0DDD790-E929-4A29-BD9E-7ECFED191F8F}" type="slidenum">
              <a:rPr lang="ru-RU" smtClean="0"/>
              <a:t>‹#›</a:t>
            </a:fld>
            <a:endParaRPr lang="ru-RU"/>
          </a:p>
        </p:txBody>
      </p:sp>
    </p:spTree>
    <p:extLst>
      <p:ext uri="{BB962C8B-B14F-4D97-AF65-F5344CB8AC3E}">
        <p14:creationId xmlns:p14="http://schemas.microsoft.com/office/powerpoint/2010/main" val="3410049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42EF280-C190-4C90-B6FB-AC59665F276C}" type="datetime1">
              <a:rPr lang="ru-RU" smtClean="0"/>
              <a:t>28.07.2016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0DDD790-E929-4A29-BD9E-7ECFED191F8F}" type="slidenum">
              <a:rPr lang="ru-RU" smtClean="0"/>
              <a:t>‹#›</a:t>
            </a:fld>
            <a:endParaRPr lang="ru-RU"/>
          </a:p>
        </p:txBody>
      </p:sp>
    </p:spTree>
    <p:extLst>
      <p:ext uri="{BB962C8B-B14F-4D97-AF65-F5344CB8AC3E}">
        <p14:creationId xmlns:p14="http://schemas.microsoft.com/office/powerpoint/2010/main" val="2458013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51D4AA8-805A-4268-9894-29B8D72EEF32}" type="datetime1">
              <a:rPr lang="ru-RU" smtClean="0"/>
              <a:t>28.07.2016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0DDD790-E929-4A29-BD9E-7ECFED191F8F}" type="slidenum">
              <a:rPr lang="ru-RU" smtClean="0"/>
              <a:t>‹#›</a:t>
            </a:fld>
            <a:endParaRPr lang="ru-RU"/>
          </a:p>
        </p:txBody>
      </p:sp>
    </p:spTree>
    <p:extLst>
      <p:ext uri="{BB962C8B-B14F-4D97-AF65-F5344CB8AC3E}">
        <p14:creationId xmlns:p14="http://schemas.microsoft.com/office/powerpoint/2010/main" val="429089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2EFE610-B6E5-405F-9A65-672D94712A69}" type="datetime1">
              <a:rPr lang="ru-RU" smtClean="0"/>
              <a:t>28.07.2016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0DDD790-E929-4A29-BD9E-7ECFED191F8F}" type="slidenum">
              <a:rPr lang="ru-RU" smtClean="0"/>
              <a:t>‹#›</a:t>
            </a:fld>
            <a:endParaRPr lang="ru-RU"/>
          </a:p>
        </p:txBody>
      </p:sp>
    </p:spTree>
    <p:extLst>
      <p:ext uri="{BB962C8B-B14F-4D97-AF65-F5344CB8AC3E}">
        <p14:creationId xmlns:p14="http://schemas.microsoft.com/office/powerpoint/2010/main" val="353691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27DC7FD-9932-4E43-B011-62F4B21BB52E}" type="datetime1">
              <a:rPr lang="ru-RU" smtClean="0"/>
              <a:t>28.07.2016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0DDD790-E929-4A29-BD9E-7ECFED191F8F}" type="slidenum">
              <a:rPr lang="ru-RU" smtClean="0"/>
              <a:t>‹#›</a:t>
            </a:fld>
            <a:endParaRPr lang="ru-RU"/>
          </a:p>
        </p:txBody>
      </p:sp>
    </p:spTree>
    <p:extLst>
      <p:ext uri="{BB962C8B-B14F-4D97-AF65-F5344CB8AC3E}">
        <p14:creationId xmlns:p14="http://schemas.microsoft.com/office/powerpoint/2010/main" val="3515691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89BE6CF-21F7-4B3C-93DA-C05205EFFAB4}" type="datetime1">
              <a:rPr lang="ru-RU" smtClean="0"/>
              <a:t>28.07.2016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0DDD790-E929-4A29-BD9E-7ECFED191F8F}" type="slidenum">
              <a:rPr lang="ru-RU" smtClean="0"/>
              <a:t>‹#›</a:t>
            </a:fld>
            <a:endParaRPr lang="ru-RU"/>
          </a:p>
        </p:txBody>
      </p:sp>
    </p:spTree>
    <p:extLst>
      <p:ext uri="{BB962C8B-B14F-4D97-AF65-F5344CB8AC3E}">
        <p14:creationId xmlns:p14="http://schemas.microsoft.com/office/powerpoint/2010/main" val="1599703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37782B5-230B-4DAB-BE17-58B6AE5DADDE}" type="datetime1">
              <a:rPr lang="ru-RU" smtClean="0"/>
              <a:t>28.07.2016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0DDD790-E929-4A29-BD9E-7ECFED191F8F}" type="slidenum">
              <a:rPr lang="ru-RU" smtClean="0"/>
              <a:t>‹#›</a:t>
            </a:fld>
            <a:endParaRPr lang="ru-RU"/>
          </a:p>
        </p:txBody>
      </p:sp>
    </p:spTree>
    <p:extLst>
      <p:ext uri="{BB962C8B-B14F-4D97-AF65-F5344CB8AC3E}">
        <p14:creationId xmlns:p14="http://schemas.microsoft.com/office/powerpoint/2010/main" val="1659223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83726D9-F825-4567-91B5-9F4DC92D5537}" type="datetime1">
              <a:rPr lang="ru-RU" smtClean="0"/>
              <a:t>28.07.2016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0DDD790-E929-4A29-BD9E-7ECFED191F8F}" type="slidenum">
              <a:rPr lang="ru-RU" smtClean="0"/>
              <a:t>‹#›</a:t>
            </a:fld>
            <a:endParaRPr lang="ru-RU"/>
          </a:p>
        </p:txBody>
      </p:sp>
    </p:spTree>
    <p:extLst>
      <p:ext uri="{BB962C8B-B14F-4D97-AF65-F5344CB8AC3E}">
        <p14:creationId xmlns:p14="http://schemas.microsoft.com/office/powerpoint/2010/main" val="4288220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0C0E224-C584-4907-8828-49D86250B152}" type="datetime1">
              <a:rPr lang="ru-RU" smtClean="0"/>
              <a:t>28.07.2016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0DDD790-E929-4A29-BD9E-7ECFED191F8F}" type="slidenum">
              <a:rPr lang="ru-RU" smtClean="0"/>
              <a:t>‹#›</a:t>
            </a:fld>
            <a:endParaRPr lang="ru-RU"/>
          </a:p>
        </p:txBody>
      </p:sp>
    </p:spTree>
    <p:extLst>
      <p:ext uri="{BB962C8B-B14F-4D97-AF65-F5344CB8AC3E}">
        <p14:creationId xmlns:p14="http://schemas.microsoft.com/office/powerpoint/2010/main" val="1978531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B0DBE06-DB1F-48E5-B744-88628F7D1F5D}" type="datetime1">
              <a:rPr lang="ru-RU" smtClean="0"/>
              <a:t>28.07.2016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0DDD790-E929-4A29-BD9E-7ECFED191F8F}" type="slidenum">
              <a:rPr lang="ru-RU" smtClean="0"/>
              <a:t>‹#›</a:t>
            </a:fld>
            <a:endParaRPr lang="ru-RU"/>
          </a:p>
        </p:txBody>
      </p:sp>
    </p:spTree>
    <p:extLst>
      <p:ext uri="{BB962C8B-B14F-4D97-AF65-F5344CB8AC3E}">
        <p14:creationId xmlns:p14="http://schemas.microsoft.com/office/powerpoint/2010/main" val="62979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4FDA229-8A4F-49D3-842D-ED1A8A148290}" type="datetime1">
              <a:rPr lang="ru-RU" smtClean="0"/>
              <a:t>28.07.2016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0DDD790-E929-4A29-BD9E-7ECFED191F8F}" type="slidenum">
              <a:rPr lang="ru-RU" smtClean="0"/>
              <a:t>‹#›</a:t>
            </a:fld>
            <a:endParaRPr lang="ru-RU"/>
          </a:p>
        </p:txBody>
      </p:sp>
    </p:spTree>
    <p:extLst>
      <p:ext uri="{BB962C8B-B14F-4D97-AF65-F5344CB8AC3E}">
        <p14:creationId xmlns:p14="http://schemas.microsoft.com/office/powerpoint/2010/main" val="3368313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57CA36-147F-4C13-8F62-EA2F54942C64}" type="datetime1">
              <a:rPr lang="ru-RU" smtClean="0"/>
              <a:t>28.07.2016</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DD790-E929-4A29-BD9E-7ECFED191F8F}" type="slidenum">
              <a:rPr lang="ru-RU" smtClean="0"/>
              <a:t>‹#›</a:t>
            </a:fld>
            <a:endParaRPr lang="ru-RU"/>
          </a:p>
        </p:txBody>
      </p:sp>
    </p:spTree>
    <p:extLst>
      <p:ext uri="{BB962C8B-B14F-4D97-AF65-F5344CB8AC3E}">
        <p14:creationId xmlns:p14="http://schemas.microsoft.com/office/powerpoint/2010/main" val="2258143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package" Target="../embeddings/_________Microsoft_Word1.docx"/></Relationships>
</file>

<file path=ppt/slides/_rels/slide6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hyperlink" Target="mailto:webinar@uchitel-izd.ru" TargetMode="External"/><Relationship Id="rId2" Type="http://schemas.openxmlformats.org/officeDocument/2006/relationships/hyperlink" Target="http://www.uchitel-izd.ru/" TargetMode="External"/><Relationship Id="rId1" Type="http://schemas.openxmlformats.org/officeDocument/2006/relationships/slideLayout" Target="../slideLayouts/slideLayout7.xml"/><Relationship Id="rId4" Type="http://schemas.openxmlformats.org/officeDocument/2006/relationships/hyperlink" Target="mailto:met@uchitel-izd.ru" TargetMode="External"/></Relationships>
</file>

<file path=ppt/slides/_rels/slide8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hyperlink" Target="mailto:webinar@uchitel-izd.ru" TargetMode="External"/><Relationship Id="rId5" Type="http://schemas.openxmlformats.org/officeDocument/2006/relationships/image" Target="../media/image9.png"/><Relationship Id="rId4" Type="http://schemas.openxmlformats.org/officeDocument/2006/relationships/hyperlink" Target="http://www.uchitel-izd.ru/"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Лого_Учитель"/>
          <p:cNvPicPr>
            <a:picLocks noChangeAspect="1" noChangeArrowheads="1"/>
          </p:cNvPicPr>
          <p:nvPr/>
        </p:nvPicPr>
        <p:blipFill>
          <a:blip r:embed="rId2" cstate="email">
            <a:extLst>
              <a:ext uri="{28A0092B-C50C-407E-A947-70E740481C1C}">
                <a14:useLocalDpi xmlns:a14="http://schemas.microsoft.com/office/drawing/2010/main"/>
              </a:ext>
            </a:extLst>
          </a:blip>
          <a:srcRect l="500" b="28014"/>
          <a:stretch>
            <a:fillRect/>
          </a:stretch>
        </p:blipFill>
        <p:spPr bwMode="auto">
          <a:xfrm>
            <a:off x="3416300" y="476250"/>
            <a:ext cx="5359400" cy="3816350"/>
          </a:xfrm>
          <a:prstGeom prst="rect">
            <a:avLst/>
          </a:prstGeom>
          <a:noFill/>
          <a:ln w="9525">
            <a:noFill/>
            <a:miter lim="800000"/>
            <a:headEnd/>
            <a:tailEnd/>
          </a:ln>
        </p:spPr>
      </p:pic>
      <p:sp>
        <p:nvSpPr>
          <p:cNvPr id="14" name="Text Box 5"/>
          <p:cNvSpPr txBox="1">
            <a:spLocks noChangeArrowheads="1"/>
          </p:cNvSpPr>
          <p:nvPr/>
        </p:nvSpPr>
        <p:spPr bwMode="auto">
          <a:xfrm>
            <a:off x="1992314" y="4221163"/>
            <a:ext cx="8207375" cy="2470150"/>
          </a:xfrm>
          <a:prstGeom prst="rect">
            <a:avLst/>
          </a:prstGeom>
          <a:noFill/>
          <a:ln>
            <a:noFill/>
          </a:ln>
          <a:extLst/>
        </p:spPr>
        <p:txBody>
          <a:bodyPr>
            <a:spAutoFit/>
          </a:bodyPr>
          <a:lstStyle>
            <a:lvl1pPr>
              <a:defRPr>
                <a:solidFill>
                  <a:schemeClr val="tx1"/>
                </a:solidFill>
                <a:latin typeface="Franklin Gothic Book" charset="-52"/>
                <a:cs typeface="Arial" charset="0"/>
              </a:defRPr>
            </a:lvl1pPr>
            <a:lvl2pPr marL="742950" indent="-285750">
              <a:defRPr>
                <a:solidFill>
                  <a:schemeClr val="tx1"/>
                </a:solidFill>
                <a:latin typeface="Franklin Gothic Book" charset="-52"/>
                <a:cs typeface="Arial" charset="0"/>
              </a:defRPr>
            </a:lvl2pPr>
            <a:lvl3pPr marL="1143000" indent="-228600">
              <a:defRPr>
                <a:solidFill>
                  <a:schemeClr val="tx1"/>
                </a:solidFill>
                <a:latin typeface="Franklin Gothic Book" charset="-52"/>
                <a:cs typeface="Arial" charset="0"/>
              </a:defRPr>
            </a:lvl3pPr>
            <a:lvl4pPr marL="1600200" indent="-228600">
              <a:defRPr>
                <a:solidFill>
                  <a:schemeClr val="tx1"/>
                </a:solidFill>
                <a:latin typeface="Franklin Gothic Book" charset="-52"/>
                <a:cs typeface="Arial" charset="0"/>
              </a:defRPr>
            </a:lvl4pPr>
            <a:lvl5pPr marL="2057400" indent="-228600">
              <a:defRPr>
                <a:solidFill>
                  <a:schemeClr val="tx1"/>
                </a:solidFill>
                <a:latin typeface="Franklin Gothic Book" charset="-52"/>
                <a:cs typeface="Arial" charset="0"/>
              </a:defRPr>
            </a:lvl5pPr>
            <a:lvl6pPr marL="2514600" indent="-228600" fontAlgn="base">
              <a:spcBef>
                <a:spcPct val="0"/>
              </a:spcBef>
              <a:spcAft>
                <a:spcPct val="0"/>
              </a:spcAft>
              <a:defRPr>
                <a:solidFill>
                  <a:schemeClr val="tx1"/>
                </a:solidFill>
                <a:latin typeface="Franklin Gothic Book" charset="-52"/>
                <a:cs typeface="Arial" charset="0"/>
              </a:defRPr>
            </a:lvl6pPr>
            <a:lvl7pPr marL="2971800" indent="-228600" fontAlgn="base">
              <a:spcBef>
                <a:spcPct val="0"/>
              </a:spcBef>
              <a:spcAft>
                <a:spcPct val="0"/>
              </a:spcAft>
              <a:defRPr>
                <a:solidFill>
                  <a:schemeClr val="tx1"/>
                </a:solidFill>
                <a:latin typeface="Franklin Gothic Book" charset="-52"/>
                <a:cs typeface="Arial" charset="0"/>
              </a:defRPr>
            </a:lvl7pPr>
            <a:lvl8pPr marL="3429000" indent="-228600" fontAlgn="base">
              <a:spcBef>
                <a:spcPct val="0"/>
              </a:spcBef>
              <a:spcAft>
                <a:spcPct val="0"/>
              </a:spcAft>
              <a:defRPr>
                <a:solidFill>
                  <a:schemeClr val="tx1"/>
                </a:solidFill>
                <a:latin typeface="Franklin Gothic Book" charset="-52"/>
                <a:cs typeface="Arial" charset="0"/>
              </a:defRPr>
            </a:lvl8pPr>
            <a:lvl9pPr marL="3886200" indent="-228600" fontAlgn="base">
              <a:spcBef>
                <a:spcPct val="0"/>
              </a:spcBef>
              <a:spcAft>
                <a:spcPct val="0"/>
              </a:spcAft>
              <a:defRPr>
                <a:solidFill>
                  <a:schemeClr val="tx1"/>
                </a:solidFill>
                <a:latin typeface="Franklin Gothic Book" charset="-52"/>
                <a:cs typeface="Arial" charset="0"/>
              </a:defRPr>
            </a:lvl9pPr>
          </a:lstStyle>
          <a:p>
            <a:pPr algn="ctr">
              <a:defRPr/>
            </a:pPr>
            <a:r>
              <a:rPr lang="ru-RU" sz="6000" b="1" dirty="0">
                <a:solidFill>
                  <a:srgbClr val="006600"/>
                </a:solidFill>
                <a:effectLst>
                  <a:outerShdw blurRad="38100" dist="38100" dir="2700000" algn="tl">
                    <a:srgbClr val="C0C0C0"/>
                  </a:outerShdw>
                </a:effectLst>
                <a:latin typeface="+mn-lt"/>
              </a:rPr>
              <a:t>ИЗДАТЕЛЬСТВО</a:t>
            </a:r>
          </a:p>
          <a:p>
            <a:pPr algn="ctr">
              <a:defRPr/>
            </a:pPr>
            <a:r>
              <a:rPr lang="ru-RU" sz="9600" b="1" dirty="0">
                <a:solidFill>
                  <a:srgbClr val="006600"/>
                </a:solidFill>
                <a:effectLst>
                  <a:outerShdw blurRad="38100" dist="38100" dir="2700000" algn="tl">
                    <a:srgbClr val="C0C0C0"/>
                  </a:outerShdw>
                </a:effectLst>
                <a:latin typeface="+mn-lt"/>
              </a:rPr>
              <a:t>«УЧИТЕЛЬ»</a:t>
            </a:r>
          </a:p>
        </p:txBody>
      </p:sp>
    </p:spTree>
    <p:extLst>
      <p:ext uri="{BB962C8B-B14F-4D97-AF65-F5344CB8AC3E}">
        <p14:creationId xmlns:p14="http://schemas.microsoft.com/office/powerpoint/2010/main" val="763657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5509200"/>
          </a:xfrm>
          <a:prstGeom prst="rect">
            <a:avLst/>
          </a:prstGeom>
        </p:spPr>
        <p:txBody>
          <a:bodyPr wrap="square">
            <a:spAutoFit/>
          </a:bodyPr>
          <a:lstStyle/>
          <a:p>
            <a:pPr algn="ctr">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Примерный перечень содержания ИКТ-компетентности учителя:</a:t>
            </a:r>
          </a:p>
          <a:p>
            <a:pPr algn="ctr">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(по мере развития компетентности от базового к повышенному уровню).</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Уметь преобразовывать и представлять информацию в эффективном для решения учебных задач виде, составлять собственный учебный материал из имеющихся источников, обобщая, сравнивая, противопоставляя, преобразовывая различные данные. </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Уметь выбирать и использовать ПО (текстовый и табличный редакторы, программы для создания буклетов, сайтов, презентационные программы (</a:t>
            </a:r>
            <a:r>
              <a:rPr lang="ru-RU" sz="2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Power</a:t>
            </a: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Point</a:t>
            </a: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Flash</a:t>
            </a: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для оптимального представления различного рода материалов, необходимых для учебного процесса:</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o         материалы для урока, </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o         тематическое планирование, </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o         мониторинги по своему предмету,</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o         различные отчеты по предмету,</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o         анализ процесса обучения, и т.д.</a:t>
            </a:r>
          </a:p>
        </p:txBody>
      </p:sp>
      <p:sp>
        <p:nvSpPr>
          <p:cNvPr id="5" name="Номер слайда 4"/>
          <p:cNvSpPr>
            <a:spLocks noGrp="1"/>
          </p:cNvSpPr>
          <p:nvPr>
            <p:ph type="sldNum" sz="quarter" idx="12"/>
          </p:nvPr>
        </p:nvSpPr>
        <p:spPr/>
        <p:txBody>
          <a:bodyPr/>
          <a:lstStyle/>
          <a:p>
            <a:fld id="{40DDD790-E929-4A29-BD9E-7ECFED191F8F}" type="slidenum">
              <a:rPr lang="ru-RU" smtClean="0"/>
              <a:t>10</a:t>
            </a:fld>
            <a:endParaRPr lang="ru-RU"/>
          </a:p>
        </p:txBody>
      </p:sp>
    </p:spTree>
    <p:extLst>
      <p:ext uri="{BB962C8B-B14F-4D97-AF65-F5344CB8AC3E}">
        <p14:creationId xmlns:p14="http://schemas.microsoft.com/office/powerpoint/2010/main" val="2755852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3200876"/>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Уметь применять НИТИ-методики (Новые Информационные Технологии и Интернет) – это методики проведения уроков, объединенных одной темой, с использованием ИКТ. Они содержат ссылки на электронные материалы и веб-сайты, полезные при проведении уроков на заданную тему.</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Эффективно применять инструменты организации учебной деятельности учащегося (программы тестирования, электронные рабочие тетради, системы организации учебной деятельности учащегося и т.д.).</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Уметь сформировать цифровое собственное портфолио и портфолио учащегося.</a:t>
            </a:r>
          </a:p>
        </p:txBody>
      </p:sp>
      <p:sp>
        <p:nvSpPr>
          <p:cNvPr id="5" name="Номер слайда 4"/>
          <p:cNvSpPr>
            <a:spLocks noGrp="1"/>
          </p:cNvSpPr>
          <p:nvPr>
            <p:ph type="sldNum" sz="quarter" idx="12"/>
          </p:nvPr>
        </p:nvSpPr>
        <p:spPr/>
        <p:txBody>
          <a:bodyPr/>
          <a:lstStyle/>
          <a:p>
            <a:fld id="{40DDD790-E929-4A29-BD9E-7ECFED191F8F}" type="slidenum">
              <a:rPr lang="ru-RU" smtClean="0"/>
              <a:t>11</a:t>
            </a:fld>
            <a:endParaRPr lang="ru-RU"/>
          </a:p>
        </p:txBody>
      </p:sp>
    </p:spTree>
    <p:extLst>
      <p:ext uri="{BB962C8B-B14F-4D97-AF65-F5344CB8AC3E}">
        <p14:creationId xmlns:p14="http://schemas.microsoft.com/office/powerpoint/2010/main" val="2909359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73380" y="235908"/>
            <a:ext cx="11384280" cy="5801588"/>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Уметь грамотно выбирать форму передачи информации учащимся, родителям, коллегам, администрации школы:</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o    школьная сеть,</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o    электронная почта,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o    социальная сеть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Дневник.ру</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o    сайт (раздел сайта),  лист рассылки(список рассылки – используется для рассылок почты, предоставляет средства автоматического добавления и удаления адресов из списка),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o форум,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Wiki</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-среда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Ви́ки</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Wiki</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 гипертекстовая среда для коллективного редактирования, накопления и структуризации письменной информации),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o         блог (сетевой журнал или дневник событий),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Организовывать работу учащихся в рамках сетевых коммуникационных проектов (олимпиады, конкурсы, викторины…), дистанционно поддерживать учебный процесс (по необходимости).</a:t>
            </a:r>
          </a:p>
        </p:txBody>
      </p:sp>
      <p:sp>
        <p:nvSpPr>
          <p:cNvPr id="5" name="Номер слайда 4"/>
          <p:cNvSpPr>
            <a:spLocks noGrp="1"/>
          </p:cNvSpPr>
          <p:nvPr>
            <p:ph type="sldNum" sz="quarter" idx="12"/>
          </p:nvPr>
        </p:nvSpPr>
        <p:spPr/>
        <p:txBody>
          <a:bodyPr/>
          <a:lstStyle/>
          <a:p>
            <a:fld id="{40DDD790-E929-4A29-BD9E-7ECFED191F8F}" type="slidenum">
              <a:rPr lang="ru-RU" smtClean="0"/>
              <a:t>12</a:t>
            </a:fld>
            <a:endParaRPr lang="ru-RU"/>
          </a:p>
        </p:txBody>
      </p:sp>
    </p:spTree>
    <p:extLst>
      <p:ext uri="{BB962C8B-B14F-4D97-AF65-F5344CB8AC3E}">
        <p14:creationId xmlns:p14="http://schemas.microsoft.com/office/powerpoint/2010/main" val="1873612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3862596"/>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Различные аспекты процесса формирования информационно-коммуникационной компетентности раскрываются в работах H.JL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Дашниц</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Т.В. Капустиной, С.В. Панюковой и др., которые исследуют динамику и диалектику таких понятий, как «информатизация образования», «информационная культура», «педагогическая культура», «информационная компетентность», «информационная грамотность», «информационно-коммуникационная грамотность», «информационно-коммуникационная компетентность» и т.д.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При этом отмечается необходимость формирования информационно- коммуникационной компетентности на четырех уровнях: методологическом, теоретическом, методическом и технологическом.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13</a:t>
            </a:fld>
            <a:endParaRPr lang="ru-RU"/>
          </a:p>
        </p:txBody>
      </p:sp>
    </p:spTree>
    <p:extLst>
      <p:ext uri="{BB962C8B-B14F-4D97-AF65-F5344CB8AC3E}">
        <p14:creationId xmlns:p14="http://schemas.microsoft.com/office/powerpoint/2010/main" val="1202827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44440" y="1068389"/>
            <a:ext cx="6556693" cy="4873625"/>
          </a:xfrm>
        </p:spPr>
        <p:txBody>
          <a:bodyPr>
            <a:noAutofit/>
          </a:bodyPr>
          <a:lstStyle/>
          <a:p>
            <a:pPr marL="0" indent="0" algn="ctr">
              <a:buNone/>
            </a:pPr>
            <a:r>
              <a:rPr lang="ru-RU" sz="4800" b="1" dirty="0" smtClean="0">
                <a:solidFill>
                  <a:schemeClr val="accent5"/>
                </a:solidFill>
              </a:rPr>
              <a:t>Сущность, содержание и модель процесса формирования</a:t>
            </a:r>
          </a:p>
          <a:p>
            <a:pPr marL="0" indent="0" algn="ctr">
              <a:buNone/>
            </a:pPr>
            <a:r>
              <a:rPr lang="ru-RU" sz="4800" b="1" dirty="0" smtClean="0">
                <a:solidFill>
                  <a:schemeClr val="accent5"/>
                </a:solidFill>
              </a:rPr>
              <a:t>информационно-коммуникационной компетентности учителя</a:t>
            </a:r>
          </a:p>
        </p:txBody>
      </p:sp>
      <p:pic>
        <p:nvPicPr>
          <p:cNvPr id="5"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7"/>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6960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4560" y="-4767"/>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Номер слайда 1"/>
          <p:cNvSpPr>
            <a:spLocks noGrp="1"/>
          </p:cNvSpPr>
          <p:nvPr>
            <p:ph type="sldNum" sz="quarter" idx="12"/>
          </p:nvPr>
        </p:nvSpPr>
        <p:spPr/>
        <p:txBody>
          <a:bodyPr/>
          <a:lstStyle/>
          <a:p>
            <a:fld id="{40DDD790-E929-4A29-BD9E-7ECFED191F8F}" type="slidenum">
              <a:rPr lang="ru-RU" smtClean="0"/>
              <a:t>14</a:t>
            </a:fld>
            <a:endParaRPr lang="ru-RU"/>
          </a:p>
        </p:txBody>
      </p:sp>
    </p:spTree>
    <p:extLst>
      <p:ext uri="{BB962C8B-B14F-4D97-AF65-F5344CB8AC3E}">
        <p14:creationId xmlns:p14="http://schemas.microsoft.com/office/powerpoint/2010/main" val="1285648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5339923"/>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Информационно-коммуникационная компетентность учителя - это интегративное личностное образование, характеризующееся совокупностью системных научных знаний, умений и навыков, формируемых в специально организованном процессе обучения информатике и информационным и коммуникационным технологиям; способностью ориентироваться в образовательной среде на базе современных средств ИКТ и готовностью их творческого использования в своей профессионально-педагогической деятельности.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Содержание информационно-коммуникационной компетентности учителя, структуру которой представляют когнитивный,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деятельностный</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рефлексивный и мотивационно-ценностный компоненты, определяется современными тенденциями информатизации образования: оснащение образовательных учреждений средствами ИКТ и использование их в качестве нового педагогического инструмента; увеличение зависимости образовательных технологий от средств ИКТ; трансформация функций учителя в образовательном процессе, протекающем в условиях информатизации и др.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15</a:t>
            </a:fld>
            <a:endParaRPr lang="ru-RU"/>
          </a:p>
        </p:txBody>
      </p:sp>
    </p:spTree>
    <p:extLst>
      <p:ext uri="{BB962C8B-B14F-4D97-AF65-F5344CB8AC3E}">
        <p14:creationId xmlns:p14="http://schemas.microsoft.com/office/powerpoint/2010/main" val="260923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970591"/>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Модель процесса формирования информационно-коммуникационной компетентности у педагога, основанная на идее его непрерывности, включает в себя совокупность целевого,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потребностно</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-мотивационного, содержательного, процессуального, контрольно-регулировочного и результативного компонентов, а также методологические подходы, принципы, педагогические условия, положенные в основу комплексной технологии формирования исследуемого личностного образования при взаимодействии субъектов образовательного процесса.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Комплексная технология формирования информационно- коммуникационной компетентности у педагога представляет собой совокупность традиционных и инновационных технологий с использованием проникающих технологий, характер и многофункциональность которых позволяют выстроить динамику восхождения от адаптационно-репродуктивного этапа к поисково-творческому и творческо-преобразующему этапу в течение всего периода обучения.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16</a:t>
            </a:fld>
            <a:endParaRPr lang="ru-RU"/>
          </a:p>
        </p:txBody>
      </p:sp>
    </p:spTree>
    <p:extLst>
      <p:ext uri="{BB962C8B-B14F-4D97-AF65-F5344CB8AC3E}">
        <p14:creationId xmlns:p14="http://schemas.microsoft.com/office/powerpoint/2010/main" val="112322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1546548"/>
            <a:ext cx="11384280" cy="275460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Эффективность процесса формирования информационно- коммуникационной компетентности у педагога обеспечивается специальным диагностическим сопровождением, позволяющим на основе информационного, технологического и результативного критериев оценить степень готовности учителя осуществлять педагогическую деятельность в условиях информатизации образования на низком (интуитивном), среднем (нормативном) или высоком (творческом) уровне. </a:t>
            </a:r>
          </a:p>
          <a:p>
            <a:pPr algn="just">
              <a:spcBef>
                <a:spcPts val="600"/>
              </a:spcBef>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17</a:t>
            </a:fld>
            <a:endParaRPr lang="ru-RU"/>
          </a:p>
        </p:txBody>
      </p:sp>
    </p:spTree>
    <p:extLst>
      <p:ext uri="{BB962C8B-B14F-4D97-AF65-F5344CB8AC3E}">
        <p14:creationId xmlns:p14="http://schemas.microsoft.com/office/powerpoint/2010/main" val="599521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815028"/>
            <a:ext cx="11384280" cy="3785652"/>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Информационно-коммуникационная компетентность (ИКТ-компетентность) современного преподавателя, определяющая его готовность к работе в новых условиях информатизации образовании -  это способность педагога решать профессиональные задачи с использованием современных средств и методов информатики и информационно-коммуникационных технологий (ИКТ); его состоявшееся личностное качество, характеристика, отражающая реально достигнутый уровень подготовки в области использования средств ИКТ в профессиональной деятельности; особый тип организации предметно-специальных  знаний, позволяющих правильно оценивать ситуацию и принимать эффективные решения в профессионально-педагогической деятельности.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18</a:t>
            </a:fld>
            <a:endParaRPr lang="ru-RU"/>
          </a:p>
        </p:txBody>
      </p:sp>
    </p:spTree>
    <p:extLst>
      <p:ext uri="{BB962C8B-B14F-4D97-AF65-F5344CB8AC3E}">
        <p14:creationId xmlns:p14="http://schemas.microsoft.com/office/powerpoint/2010/main" val="2012481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1363668"/>
            <a:ext cx="11384280" cy="341632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Следует помнить, что ИКТ-компетентность преподавателя пронизывает все виды его профессиональной деятельности и носит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надпредметный</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общеучебный</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общеинтеллектуальный</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характер. Связано это, в первую очередь, с необходимостью и готовностью работать в новой информационной образовательной среде (ИОС), принципиальное отличие которой от традиционной заключается  в специфике ее технологической подсистемы. Ведь интеграция ИКТ в образовательный процесс любого образовательного учреждения сопровождается радикальными  изменениями во всех других подсистемах (дидактической, организационной, экономической, теоретико-методологической) образовательной системы.</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19</a:t>
            </a:fld>
            <a:endParaRPr lang="ru-RU"/>
          </a:p>
        </p:txBody>
      </p:sp>
    </p:spTree>
    <p:extLst>
      <p:ext uri="{BB962C8B-B14F-4D97-AF65-F5344CB8AC3E}">
        <p14:creationId xmlns:p14="http://schemas.microsoft.com/office/powerpoint/2010/main" val="2531520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06880" y="2946399"/>
            <a:ext cx="9144000" cy="2026603"/>
          </a:xfrm>
        </p:spPr>
        <p:txBody>
          <a:bodyPr>
            <a:noAutofit/>
          </a:bodyPr>
          <a:lstStyle/>
          <a:p>
            <a:r>
              <a:rPr lang="ru-RU" sz="4800" b="1" dirty="0" smtClean="0">
                <a:solidFill>
                  <a:schemeClr val="accent5"/>
                </a:solidFill>
              </a:rPr>
              <a:t/>
            </a:r>
            <a:br>
              <a:rPr lang="ru-RU" sz="4800" b="1" dirty="0" smtClean="0">
                <a:solidFill>
                  <a:schemeClr val="accent5"/>
                </a:solidFill>
              </a:rPr>
            </a:br>
            <a:r>
              <a:rPr lang="ru-RU" sz="4800" b="1" dirty="0">
                <a:solidFill>
                  <a:schemeClr val="accent5"/>
                </a:solidFill>
              </a:rPr>
              <a:t/>
            </a:r>
            <a:br>
              <a:rPr lang="ru-RU" sz="4800" b="1" dirty="0">
                <a:solidFill>
                  <a:schemeClr val="accent5"/>
                </a:solidFill>
              </a:rPr>
            </a:br>
            <a:r>
              <a:rPr lang="ru-RU" sz="4800" b="1" dirty="0" smtClean="0">
                <a:solidFill>
                  <a:schemeClr val="accent5"/>
                </a:solidFill>
              </a:rPr>
              <a:t/>
            </a:r>
            <a:br>
              <a:rPr lang="ru-RU" sz="4800" b="1" dirty="0" smtClean="0">
                <a:solidFill>
                  <a:schemeClr val="accent5"/>
                </a:solidFill>
              </a:rPr>
            </a:br>
            <a:r>
              <a:rPr lang="ru-RU" sz="4800" b="1" dirty="0" smtClean="0">
                <a:solidFill>
                  <a:schemeClr val="accent5"/>
                </a:solidFill>
              </a:rPr>
              <a:t>Формирование </a:t>
            </a:r>
            <a:r>
              <a:rPr lang="ru-RU" sz="4800" b="1" dirty="0" smtClean="0">
                <a:solidFill>
                  <a:schemeClr val="accent5"/>
                </a:solidFill>
              </a:rPr>
              <a:t>информационно-коммуникационных компетенций современного педагога в условиях реализации ФГОС </a:t>
            </a:r>
            <a:r>
              <a:rPr lang="ru-RU" sz="4800" b="1" dirty="0" smtClean="0">
                <a:solidFill>
                  <a:schemeClr val="accent5"/>
                </a:solidFill>
              </a:rPr>
              <a:t>(практикум)</a:t>
            </a:r>
            <a:br>
              <a:rPr lang="ru-RU" sz="4800" b="1" dirty="0" smtClean="0">
                <a:solidFill>
                  <a:schemeClr val="accent5"/>
                </a:solidFill>
              </a:rPr>
            </a:br>
            <a:r>
              <a:rPr lang="ru-RU" sz="4800" b="1" dirty="0" smtClean="0">
                <a:solidFill>
                  <a:schemeClr val="accent5"/>
                </a:solidFill>
              </a:rPr>
              <a:t/>
            </a:r>
            <a:br>
              <a:rPr lang="ru-RU" sz="4800" b="1" dirty="0" smtClean="0">
                <a:solidFill>
                  <a:schemeClr val="accent5"/>
                </a:solidFill>
              </a:rPr>
            </a:br>
            <a:r>
              <a:rPr lang="ru-RU" sz="1400" dirty="0"/>
              <a:t/>
            </a:r>
            <a:br>
              <a:rPr lang="ru-RU" sz="1400" dirty="0"/>
            </a:br>
            <a:endParaRPr lang="ru-RU" sz="1400" b="1" dirty="0">
              <a:solidFill>
                <a:schemeClr val="accent5"/>
              </a:solidFill>
            </a:endParaRPr>
          </a:p>
        </p:txBody>
      </p:sp>
      <p:pic>
        <p:nvPicPr>
          <p:cNvPr id="4" name="Рисунок 3"/>
          <p:cNvPicPr>
            <a:picLocks noChangeAspect="1"/>
          </p:cNvPicPr>
          <p:nvPr/>
        </p:nvPicPr>
        <p:blipFill>
          <a:blip r:embed="rId2"/>
          <a:stretch>
            <a:fillRect/>
          </a:stretch>
        </p:blipFill>
        <p:spPr>
          <a:xfrm>
            <a:off x="1897380" y="5257800"/>
            <a:ext cx="8953500" cy="1600200"/>
          </a:xfrm>
          <a:prstGeom prst="rect">
            <a:avLst/>
          </a:prstGeom>
        </p:spPr>
      </p:pic>
      <p:sp>
        <p:nvSpPr>
          <p:cNvPr id="3" name="Номер слайда 2"/>
          <p:cNvSpPr>
            <a:spLocks noGrp="1"/>
          </p:cNvSpPr>
          <p:nvPr>
            <p:ph type="sldNum" sz="quarter" idx="12"/>
          </p:nvPr>
        </p:nvSpPr>
        <p:spPr/>
        <p:txBody>
          <a:bodyPr/>
          <a:lstStyle/>
          <a:p>
            <a:fld id="{40DDD790-E929-4A29-BD9E-7ECFED191F8F}" type="slidenum">
              <a:rPr lang="ru-RU" smtClean="0"/>
              <a:t>2</a:t>
            </a:fld>
            <a:endParaRPr lang="ru-RU"/>
          </a:p>
        </p:txBody>
      </p:sp>
      <p:sp>
        <p:nvSpPr>
          <p:cNvPr id="5" name="Прямоугольник 4"/>
          <p:cNvSpPr/>
          <p:nvPr/>
        </p:nvSpPr>
        <p:spPr>
          <a:xfrm>
            <a:off x="4859866" y="4169916"/>
            <a:ext cx="6096000" cy="1077218"/>
          </a:xfrm>
          <a:prstGeom prst="rect">
            <a:avLst/>
          </a:prstGeom>
        </p:spPr>
        <p:txBody>
          <a:bodyPr>
            <a:spAutoFit/>
          </a:bodyPr>
          <a:lstStyle/>
          <a:p>
            <a:pPr algn="r"/>
            <a:r>
              <a:rPr lang="ru-RU" sz="1600" b="1" dirty="0">
                <a:solidFill>
                  <a:srgbClr val="000000"/>
                </a:solidFill>
                <a:latin typeface="Calibri" pitchFamily="34" charset="0"/>
              </a:rPr>
              <a:t>Ведущий: </a:t>
            </a:r>
            <a:r>
              <a:rPr lang="ru-RU" sz="1600" i="1" dirty="0" err="1"/>
              <a:t>Лободина</a:t>
            </a:r>
            <a:r>
              <a:rPr lang="ru-RU" sz="1600" i="1" dirty="0"/>
              <a:t> Наталья Викторовна</a:t>
            </a:r>
            <a:r>
              <a:rPr lang="ru-RU" sz="1600" dirty="0"/>
              <a:t>, </a:t>
            </a:r>
            <a:br>
              <a:rPr lang="ru-RU" sz="1600" dirty="0"/>
            </a:br>
            <a:r>
              <a:rPr lang="ru-RU" sz="1600" dirty="0"/>
              <a:t>учитель начальных классов МОУ СШ № 103 г. Волгограда, </a:t>
            </a:r>
            <a:br>
              <a:rPr lang="ru-RU" sz="1600" dirty="0"/>
            </a:br>
            <a:r>
              <a:rPr lang="ru-RU" sz="1600" dirty="0"/>
              <a:t>Почетный работник общего образования Российской Федерации</a:t>
            </a:r>
            <a:br>
              <a:rPr lang="ru-RU" sz="1600" dirty="0"/>
            </a:br>
            <a:endParaRPr lang="ru-RU" sz="1600" dirty="0"/>
          </a:p>
        </p:txBody>
      </p:sp>
    </p:spTree>
    <p:extLst>
      <p:ext uri="{BB962C8B-B14F-4D97-AF65-F5344CB8AC3E}">
        <p14:creationId xmlns:p14="http://schemas.microsoft.com/office/powerpoint/2010/main" val="40173234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1470348"/>
            <a:ext cx="11384280" cy="3046988"/>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Но для эффективного использования возможностей  ИОС педагог сам должен обладать полным набором пользовательских, ориентировочных, инструментальных компетенций. Являясь участником единой ИОС, образовательной среды ОУ, преподаватель сам должен уметь формировать  локальную образовательную среду на своем учебном занятии. Под информационной образовательной средой учебного занятия обычно понимается специально организованный комплекс компонентов, обеспечивающих системную интеграцию ИКТ в педагогическую систему учебного занятия с целью построения личностно ориентированной педагогической системы.</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20</a:t>
            </a:fld>
            <a:endParaRPr lang="ru-RU"/>
          </a:p>
        </p:txBody>
      </p:sp>
    </p:spTree>
    <p:extLst>
      <p:ext uri="{BB962C8B-B14F-4D97-AF65-F5344CB8AC3E}">
        <p14:creationId xmlns:p14="http://schemas.microsoft.com/office/powerpoint/2010/main" val="1531884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28933" y="1068389"/>
            <a:ext cx="6172200" cy="4873625"/>
          </a:xfrm>
        </p:spPr>
        <p:txBody>
          <a:bodyPr>
            <a:noAutofit/>
          </a:bodyPr>
          <a:lstStyle/>
          <a:p>
            <a:pPr marL="0" indent="0" algn="ctr">
              <a:buNone/>
            </a:pPr>
            <a:endParaRPr lang="ru-RU" sz="4800" b="1" dirty="0" smtClean="0">
              <a:solidFill>
                <a:schemeClr val="accent5"/>
              </a:solidFill>
            </a:endParaRPr>
          </a:p>
          <a:p>
            <a:pPr marL="0" indent="0" algn="ctr">
              <a:buNone/>
            </a:pPr>
            <a:endParaRPr lang="ru-RU" sz="4800" b="1" dirty="0">
              <a:solidFill>
                <a:schemeClr val="accent5"/>
              </a:solidFill>
            </a:endParaRPr>
          </a:p>
          <a:p>
            <a:pPr marL="0" indent="0" algn="ctr">
              <a:buNone/>
            </a:pPr>
            <a:r>
              <a:rPr lang="ru-RU" sz="4800" b="1" dirty="0" smtClean="0">
                <a:solidFill>
                  <a:schemeClr val="accent5"/>
                </a:solidFill>
              </a:rPr>
              <a:t>Классификация ИКТ- компетенций</a:t>
            </a:r>
          </a:p>
        </p:txBody>
      </p:sp>
      <p:pic>
        <p:nvPicPr>
          <p:cNvPr id="5"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7"/>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6960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4560" y="-4767"/>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Номер слайда 1"/>
          <p:cNvSpPr>
            <a:spLocks noGrp="1"/>
          </p:cNvSpPr>
          <p:nvPr>
            <p:ph type="sldNum" sz="quarter" idx="12"/>
          </p:nvPr>
        </p:nvSpPr>
        <p:spPr/>
        <p:txBody>
          <a:bodyPr/>
          <a:lstStyle/>
          <a:p>
            <a:fld id="{40DDD790-E929-4A29-BD9E-7ECFED191F8F}" type="slidenum">
              <a:rPr lang="ru-RU" smtClean="0"/>
              <a:t>21</a:t>
            </a:fld>
            <a:endParaRPr lang="ru-RU"/>
          </a:p>
        </p:txBody>
      </p:sp>
    </p:spTree>
    <p:extLst>
      <p:ext uri="{BB962C8B-B14F-4D97-AF65-F5344CB8AC3E}">
        <p14:creationId xmlns:p14="http://schemas.microsoft.com/office/powerpoint/2010/main" val="1110077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906468"/>
            <a:ext cx="11384280" cy="3046988"/>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Понятие </a:t>
            </a: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«информационная компетентность» </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не является однозначно определенным. Его рассматривают с разных сторон, и как составляющую профессиональной компетентности, и как составляющую информационной культуры личности. К числу значимых признаков относят знание информатики как предмета, использование компьютера как необходимого технического средства, выраженность активной социальной позиции и мотивации субъектов образовательного пространства, совокупность знаний, умений и навыков по поиску, анализу и использованию информации.</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22</a:t>
            </a:fld>
            <a:endParaRPr lang="ru-RU"/>
          </a:p>
        </p:txBody>
      </p:sp>
    </p:spTree>
    <p:extLst>
      <p:ext uri="{BB962C8B-B14F-4D97-AF65-F5344CB8AC3E}">
        <p14:creationId xmlns:p14="http://schemas.microsoft.com/office/powerpoint/2010/main" val="394217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3862596"/>
          </a:xfrm>
          <a:prstGeom prst="rect">
            <a:avLst/>
          </a:prstGeom>
        </p:spPr>
        <p:txBody>
          <a:bodyPr wrap="square">
            <a:spAutoFit/>
          </a:bodyPr>
          <a:lstStyle/>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При исследовании проблем формирования конкретной компетентности  выделяются три уровня владения ИКТ-компетенциями: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 базовый - на данном уровне накапливаются базовые знания, умения и навыки, необходимые для знакомства с компьютерной грамотностью; применение ИКТ на данном уровне минимально (владение общими приемами создания, редактирования, сохранения, копирования и переноса информации в электронном виде, представление информации средствами презентационных технологий, освоение навыков поиска информации в сети Интернет и т.д., выбор способа сетевого взаимодействия (или их комбинации), наиболее соответствующего характеру проблемы и позволяющего выработать пути ее решения наиболее оптимальными способами); </a:t>
            </a:r>
          </a:p>
        </p:txBody>
      </p:sp>
      <p:sp>
        <p:nvSpPr>
          <p:cNvPr id="5" name="Номер слайда 4"/>
          <p:cNvSpPr>
            <a:spLocks noGrp="1"/>
          </p:cNvSpPr>
          <p:nvPr>
            <p:ph type="sldNum" sz="quarter" idx="12"/>
          </p:nvPr>
        </p:nvSpPr>
        <p:spPr/>
        <p:txBody>
          <a:bodyPr/>
          <a:lstStyle/>
          <a:p>
            <a:fld id="{40DDD790-E929-4A29-BD9E-7ECFED191F8F}" type="slidenum">
              <a:rPr lang="ru-RU" smtClean="0"/>
              <a:t>23</a:t>
            </a:fld>
            <a:endParaRPr lang="ru-RU"/>
          </a:p>
        </p:txBody>
      </p:sp>
    </p:spTree>
    <p:extLst>
      <p:ext uri="{BB962C8B-B14F-4D97-AF65-F5344CB8AC3E}">
        <p14:creationId xmlns:p14="http://schemas.microsoft.com/office/powerpoint/2010/main" val="3499507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678204"/>
          </a:xfrm>
          <a:prstGeom prst="rect">
            <a:avLst/>
          </a:prstGeom>
        </p:spPr>
        <p:txBody>
          <a:bodyPr wrap="square">
            <a:spAutoFit/>
          </a:bodyPr>
          <a:lstStyle/>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При исследовании проблем формирования конкретной компетентности  выделяются три уровня владения ИКТ-компетенциями: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 технологический (на данном уровне ИКТ становятся инструментом в осуществлении прикладной деятельности (оценка потенциала Интернет-ресурсов, степени их интерактивности и информативности с позиций целевой предметной области; анализ программных средств и ресурсов сети глобальной компьютерной сети с учетом основных технологических, экономических, эргономических и технических требований; оценка качества, средств и форм представления в глобальной сети Интернет программно-технологического и информационного обеспечения и др.);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 практический (профессиональный) - на данном уровне целесообразно говорить о создании новых инструментов для осуществления информационной деятельности.</a:t>
            </a:r>
          </a:p>
        </p:txBody>
      </p:sp>
      <p:sp>
        <p:nvSpPr>
          <p:cNvPr id="5" name="Номер слайда 4"/>
          <p:cNvSpPr>
            <a:spLocks noGrp="1"/>
          </p:cNvSpPr>
          <p:nvPr>
            <p:ph type="sldNum" sz="quarter" idx="12"/>
          </p:nvPr>
        </p:nvSpPr>
        <p:spPr/>
        <p:txBody>
          <a:bodyPr/>
          <a:lstStyle/>
          <a:p>
            <a:fld id="{40DDD790-E929-4A29-BD9E-7ECFED191F8F}" type="slidenum">
              <a:rPr lang="ru-RU" smtClean="0"/>
              <a:t>24</a:t>
            </a:fld>
            <a:endParaRPr lang="ru-RU"/>
          </a:p>
        </p:txBody>
      </p:sp>
    </p:spTree>
    <p:extLst>
      <p:ext uri="{BB962C8B-B14F-4D97-AF65-F5344CB8AC3E}">
        <p14:creationId xmlns:p14="http://schemas.microsoft.com/office/powerpoint/2010/main" val="3897458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755148"/>
          </a:xfrm>
          <a:prstGeom prst="rect">
            <a:avLst/>
          </a:prstGeom>
        </p:spPr>
        <p:txBody>
          <a:bodyPr wrap="square">
            <a:spAutoFit/>
          </a:bodyPr>
          <a:lstStyle/>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В соответствии с трехуровневой моделью ИКТ-компетенции у преподавателя-предметника можно выделить: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базовый уровень – инвариант знаний, умений и опыта, необходимый преподавателю-предметнику для решения образовательных задач средствами ИК-технологий общего назначения;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предметно-ориентированный уровень – освоение ИКТ и формирование готовности к внедрению в образовательную деятельность специализированных технологий и ресурсов, разработанных в соответствии с требованиями к содержанию и методике того или иного учебного предмета;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педагогический (психолого-педагогический, методический, творческий) уровень – разработка собственных электронных средств учебного назначения, использование средств ИКТ для решения профессиональных и личных задач.</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25</a:t>
            </a:fld>
            <a:endParaRPr lang="ru-RU"/>
          </a:p>
        </p:txBody>
      </p:sp>
    </p:spTree>
    <p:extLst>
      <p:ext uri="{BB962C8B-B14F-4D97-AF65-F5344CB8AC3E}">
        <p14:creationId xmlns:p14="http://schemas.microsoft.com/office/powerpoint/2010/main" val="38336449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18434" name="Picture 2" descr="744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6021" y="86233"/>
            <a:ext cx="7462837" cy="569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Номер слайда 1"/>
          <p:cNvSpPr>
            <a:spLocks noGrp="1"/>
          </p:cNvSpPr>
          <p:nvPr>
            <p:ph type="sldNum" sz="quarter" idx="12"/>
          </p:nvPr>
        </p:nvSpPr>
        <p:spPr/>
        <p:txBody>
          <a:bodyPr/>
          <a:lstStyle/>
          <a:p>
            <a:fld id="{40DDD790-E929-4A29-BD9E-7ECFED191F8F}" type="slidenum">
              <a:rPr lang="ru-RU" smtClean="0"/>
              <a:t>26</a:t>
            </a:fld>
            <a:endParaRPr lang="ru-RU"/>
          </a:p>
        </p:txBody>
      </p:sp>
    </p:spTree>
    <p:extLst>
      <p:ext uri="{BB962C8B-B14F-4D97-AF65-F5344CB8AC3E}">
        <p14:creationId xmlns:p14="http://schemas.microsoft.com/office/powerpoint/2010/main" val="2585141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60126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Причем, следует отметить, что четко определенной и единой системы показателей ИКТ-компетенций нет, как и самого перечня ИКТ-компетенций, характерных для конкретных преподавателей ОУ различного уровня и направленности.</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К примеру, Цветкова М.С. предлагает более сложную, чем представленная, структуру уровней формирования ИКТ-компетентности. На основе анализа разработок в области повышения квалификации педагогических работников в сфере информатизации образования за последние пять лет, она выделяет  общие для всех региональных систем повышения квалификации направления повышения квалификации и переподготовки учителей в области ИКТ. Эти общие направления представлены двумя ступенями: «Базовые ИКТ-компетенции педагогических кадров» и «Профессиональные ИКТ-компетенции педагогических кадров», и в каждой из ступеней предусматривается несколько уровней.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27</a:t>
            </a:fld>
            <a:endParaRPr lang="ru-RU"/>
          </a:p>
        </p:txBody>
      </p:sp>
    </p:spTree>
    <p:extLst>
      <p:ext uri="{BB962C8B-B14F-4D97-AF65-F5344CB8AC3E}">
        <p14:creationId xmlns:p14="http://schemas.microsoft.com/office/powerpoint/2010/main" val="27420890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906468"/>
            <a:ext cx="11384280" cy="3046988"/>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Согласно данной структуры базовые ИКТ-компетенции педагогических кадров включают два уровня: уровень (А1) «Пользовательские ИКТ-компетенции педагога и уровень (А2) «Специальные ИКТ-компетенции педагогических работников». Для ступени «Профессиональные ИКТ-компетенции педагогических кадров» характерно формирование профессиональных компетенций в области ИКТ так же на двух уровнях: формирование умения  использовать в работе автоматизированное рабочее место (АРМ) педагогического работника (уровень Б); регулярное использование ИКТ в образовательном процессе (уровень С).</a:t>
            </a:r>
          </a:p>
        </p:txBody>
      </p:sp>
      <p:sp>
        <p:nvSpPr>
          <p:cNvPr id="5" name="Номер слайда 4"/>
          <p:cNvSpPr>
            <a:spLocks noGrp="1"/>
          </p:cNvSpPr>
          <p:nvPr>
            <p:ph type="sldNum" sz="quarter" idx="12"/>
          </p:nvPr>
        </p:nvSpPr>
        <p:spPr/>
        <p:txBody>
          <a:bodyPr/>
          <a:lstStyle/>
          <a:p>
            <a:fld id="{40DDD790-E929-4A29-BD9E-7ECFED191F8F}" type="slidenum">
              <a:rPr lang="ru-RU" smtClean="0"/>
              <a:t>28</a:t>
            </a:fld>
            <a:endParaRPr lang="ru-RU"/>
          </a:p>
        </p:txBody>
      </p:sp>
    </p:spTree>
    <p:extLst>
      <p:ext uri="{BB962C8B-B14F-4D97-AF65-F5344CB8AC3E}">
        <p14:creationId xmlns:p14="http://schemas.microsoft.com/office/powerpoint/2010/main" val="3503721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88620" y="738828"/>
            <a:ext cx="11384280" cy="341632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Причем, уровни Б и С могут быть представлены несколькими профильными направлениями. Так для уровня Б предлагается рассматривать пять профилей подготовки педагогических работников: учебно-предметный (Б1), дистанционно-методический (Б2), информационно-методический (Б3), учебно-административный (Б4),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медиатечный</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(Б5). А для уровня С - предлагается выделять еще четыре специализации обучения: С1 «Проектирование очного учебного процесса с помощью ИКТ», С2 «Проектирование дистанционной поддержки конкретного учебного процесса», С3 «Стратегическое планирование процессов и программ информатизации образования», С4 «Основы педагогического дизайна».</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29</a:t>
            </a:fld>
            <a:endParaRPr lang="ru-RU"/>
          </a:p>
        </p:txBody>
      </p:sp>
    </p:spTree>
    <p:extLst>
      <p:ext uri="{BB962C8B-B14F-4D97-AF65-F5344CB8AC3E}">
        <p14:creationId xmlns:p14="http://schemas.microsoft.com/office/powerpoint/2010/main" val="1978360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3493264"/>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Сегодня каждый знает, что такое информатизация.</a:t>
            </a:r>
          </a:p>
          <a:p>
            <a:pPr marL="288290" indent="-252095" algn="just">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Существует множество программ, электронных учебников, сайтов, публикаций,  написанных и разработанных для учителей и учителями. </a:t>
            </a:r>
          </a:p>
          <a:p>
            <a:pPr marL="288290" indent="-252095" algn="just">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Огромное количество всевозможных курсов по ИТ предлагают свои услуги педагогам. </a:t>
            </a:r>
          </a:p>
          <a:p>
            <a:pPr marL="288290" indent="-252095" algn="just">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В школу поставляется новое оборудование (компьютеры, проекторы, интерактивные доски).</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Но, к сожалению, приходится признать, что </a:t>
            </a: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работать </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на этом оборудовании могут не все, прошедшие подготовку по ИТ.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3</a:t>
            </a:fld>
            <a:endParaRPr lang="ru-RU"/>
          </a:p>
        </p:txBody>
      </p:sp>
    </p:spTree>
    <p:extLst>
      <p:ext uri="{BB962C8B-B14F-4D97-AF65-F5344CB8AC3E}">
        <p14:creationId xmlns:p14="http://schemas.microsoft.com/office/powerpoint/2010/main" val="26988950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997908"/>
            <a:ext cx="11384280" cy="3570208"/>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В свою очередь Елизаров А.А. при определении ИКТ компетенции педагога-предметника выделяет только два уровня: базовый и предметно-ориентированный.</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Под базовым уровнем понимается инвариант знаний, умений и опыта, необходимый педагогу-предметнику для решения образовательных задач, прежде всего, средствами технологий общего назначения. </a:t>
            </a:r>
          </a:p>
          <a:p>
            <a:pPr algn="just">
              <a:spcBef>
                <a:spcPts val="600"/>
              </a:spcBef>
              <a:spcAft>
                <a:spcPts val="0"/>
              </a:spcAft>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Предметно-ориентированный уровень предполагает освоение и формирование готовности к внедрению в образовательную деятельность специализированных технологий и ресурсов, разработанных в соответствии с требованиями к содержанию того или иного учебного предмета.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30</a:t>
            </a:fld>
            <a:endParaRPr lang="ru-RU"/>
          </a:p>
        </p:txBody>
      </p:sp>
    </p:spTree>
    <p:extLst>
      <p:ext uri="{BB962C8B-B14F-4D97-AF65-F5344CB8AC3E}">
        <p14:creationId xmlns:p14="http://schemas.microsoft.com/office/powerpoint/2010/main" val="27077990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1028388"/>
            <a:ext cx="11384280" cy="341632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В соответствии с этим набор базовых ИКТ-компетенций для преподавателя может включать в себя следующие группы: наличие общих представлений в сфере ИКТ; наличие представлений об электронных образовательных ресурсах; владение интерфейсом операционной системы; наличие общих представлений в сфере мультимедиа; владение техникой подготовки графических иллюстраций на основе растровой графики; владение навыками пользователя офисных технологий в контексте подготовки дидактических средств по предметной области и рабочих документов; владение базовыми Интернет-сервисами и технологиями; владение основами технологии построения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web</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-сайтов.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31</a:t>
            </a:fld>
            <a:endParaRPr lang="ru-RU"/>
          </a:p>
        </p:txBody>
      </p:sp>
    </p:spTree>
    <p:extLst>
      <p:ext uri="{BB962C8B-B14F-4D97-AF65-F5344CB8AC3E}">
        <p14:creationId xmlns:p14="http://schemas.microsoft.com/office/powerpoint/2010/main" val="4765647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893647"/>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Таким образом, в представленном перечне указаны большинство  возможных умений и навыков в использовании средств ИКТ, которые педагог может использовать в своей профессиональной деятельности. При- чем очень важно при выделении набора базовых ИКТ компетенций педагога и их последующего формирования не отождествлять данный процесс с "компьютерным всеобучем", поскольку ключевым моментом формирования компетентности является именно опыт деятельности, освоение преподавателем ИКТ общего назначения, что в свою очередь должно предполагать реализацию контекстного обучения, позволяющего преподавателю отработать различные приемы и навыки деятельности в  информационной образовательной среде. При этом следует подчеркнуть, что общего перечня требуемых ИКТ-компетенций в настоящее время нет, исследователи и ученые в своих работах предлагают только некоторый набор этих компетенций, в зависимости от решаемых педагогом задач.</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32</a:t>
            </a:fld>
            <a:endParaRPr lang="ru-RU"/>
          </a:p>
        </p:txBody>
      </p:sp>
    </p:spTree>
    <p:extLst>
      <p:ext uri="{BB962C8B-B14F-4D97-AF65-F5344CB8AC3E}">
        <p14:creationId xmlns:p14="http://schemas.microsoft.com/office/powerpoint/2010/main" val="704367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28933" y="1068389"/>
            <a:ext cx="6172200" cy="4873625"/>
          </a:xfrm>
        </p:spPr>
        <p:txBody>
          <a:bodyPr>
            <a:noAutofit/>
          </a:bodyPr>
          <a:lstStyle/>
          <a:p>
            <a:pPr marL="0" indent="0" algn="ctr">
              <a:buNone/>
            </a:pPr>
            <a:r>
              <a:rPr lang="ru-RU" sz="4800" b="1" dirty="0" smtClean="0">
                <a:solidFill>
                  <a:schemeClr val="accent5"/>
                </a:solidFill>
              </a:rPr>
              <a:t>Модель процесса формирования информационно-</a:t>
            </a:r>
          </a:p>
          <a:p>
            <a:pPr marL="0" indent="0" algn="ctr">
              <a:buNone/>
            </a:pPr>
            <a:r>
              <a:rPr lang="ru-RU" sz="4800" b="1" dirty="0" smtClean="0">
                <a:solidFill>
                  <a:schemeClr val="accent5"/>
                </a:solidFill>
              </a:rPr>
              <a:t>коммуникационной компетентности учителя</a:t>
            </a:r>
          </a:p>
        </p:txBody>
      </p:sp>
      <p:pic>
        <p:nvPicPr>
          <p:cNvPr id="5"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7"/>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6960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4560" y="-4767"/>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Номер слайда 1"/>
          <p:cNvSpPr>
            <a:spLocks noGrp="1"/>
          </p:cNvSpPr>
          <p:nvPr>
            <p:ph type="sldNum" sz="quarter" idx="12"/>
          </p:nvPr>
        </p:nvSpPr>
        <p:spPr/>
        <p:txBody>
          <a:bodyPr/>
          <a:lstStyle/>
          <a:p>
            <a:fld id="{40DDD790-E929-4A29-BD9E-7ECFED191F8F}" type="slidenum">
              <a:rPr lang="ru-RU" smtClean="0"/>
              <a:t>33</a:t>
            </a:fld>
            <a:endParaRPr lang="ru-RU"/>
          </a:p>
        </p:txBody>
      </p:sp>
    </p:spTree>
    <p:extLst>
      <p:ext uri="{BB962C8B-B14F-4D97-AF65-F5344CB8AC3E}">
        <p14:creationId xmlns:p14="http://schemas.microsoft.com/office/powerpoint/2010/main" val="34489165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27660" y="693108"/>
            <a:ext cx="11384280" cy="341632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Не менее важной проблемой после выделения конкретного перечня ИКТ-компетенций для педагогов является проблема формирования компетентности в области ИКТ у педагогических работников. Причем, если варианты решения данной проблемы для обучающихся (учащихся ОУ НПО, СПО, студентов вузов) уже представлены в ряде научных исследованиях (Плаксина Ю.Г.,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Войнова</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Н.А., Хуторской А.В.,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Коробкова</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К.В., Гудкова Т.А. и др.), где разрабатываются и предлагаются к использованию различные модели данного процесса, то для системы повышения квалификации и переподготовки педагогических кадров таких решений очень мало.</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34</a:t>
            </a:fld>
            <a:endParaRPr lang="ru-RU"/>
          </a:p>
        </p:txBody>
      </p:sp>
    </p:spTree>
    <p:extLst>
      <p:ext uri="{BB962C8B-B14F-4D97-AF65-F5344CB8AC3E}">
        <p14:creationId xmlns:p14="http://schemas.microsoft.com/office/powerpoint/2010/main" val="988047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647388"/>
            <a:ext cx="11384280" cy="460126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Как правило, для формирования ИКТ-компетентности педагогических работников предлагается перечень очных или дистанционных курсов, тематически охватывающий представляющую интерес предметную область.</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Так, типовой (наиболее распространенный) учебно-методический комплекс (адаптированный и для дистанционного изучения) для повышения квалификации преподавателей в области ИКТ включает около десяти тематических разделов: основы информационных технологий; технологии дистанционного обучения; сервисы сетевых технологий; основы операционных систем; основы подготовки текстовых документов; основы информационных сетей; основы подготовки табличных документов; основы работы с компьютерной графикой и мультимедиа; основы работы с базами данных и информационными системами; основы создания и использования веб-ресурсов и др.</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35</a:t>
            </a:fld>
            <a:endParaRPr lang="ru-RU"/>
          </a:p>
        </p:txBody>
      </p:sp>
    </p:spTree>
    <p:extLst>
      <p:ext uri="{BB962C8B-B14F-4D97-AF65-F5344CB8AC3E}">
        <p14:creationId xmlns:p14="http://schemas.microsoft.com/office/powerpoint/2010/main" val="3501108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60126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Как правило, каждый раздел имеет набор модулей, в содержании которых есть базовая и углубленная части. В зависимости от базовой компьютерной подготовки, технического или гуманитарного образования преподавателей, результатов анкетирования, а также позиции преподавателя в образовательном процессе повышения квалификации строится соответствующая образовательная программа.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Очная часть обучения может предполагать чтение установочных лекций, обучение начальным навыкам ИКТ, дистанционного самостоятельного обучения, проведение практических занятий по темам, которые могут вызвать трудности при самостоятельном изучении, выполнении лабораторных работ, семинаров. Участникам курсов обычно предоставляются учебно-методические материалы  и лекционные материалы в печатном и электронном виде на компакт-дисках и в Интернет-версии.</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36</a:t>
            </a:fld>
            <a:endParaRPr lang="ru-RU"/>
          </a:p>
        </p:txBody>
      </p:sp>
    </p:spTree>
    <p:extLst>
      <p:ext uri="{BB962C8B-B14F-4D97-AF65-F5344CB8AC3E}">
        <p14:creationId xmlns:p14="http://schemas.microsoft.com/office/powerpoint/2010/main" val="35689285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231928"/>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Промежуточный контроль знаний участников курсов осуществляется в соответствии с определенным рабочим планом и программой, в том числе и  дистанционно. Зачеты и экзамены принимаются очно или с помощью компьютера очно/дистанционно. При необходимости, после освоения базовых компетенций в области ИКТ для педагогических работников могут организовываться курсы освоения специализированных  ИКТ-компетенций.</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Таким образом, содержательно наиболее распространенная модель формирования ИКТ-компетентности педагога предполагает последовательную реализацию процессов формирования базовой, повышенных и специальных ИКТ-компетенций, вписанных в контекст формирования  профессионально-педагогической компетентности, и в итоге представляет их целостное единство.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37</a:t>
            </a:fld>
            <a:endParaRPr lang="ru-RU"/>
          </a:p>
        </p:txBody>
      </p:sp>
    </p:spTree>
    <p:extLst>
      <p:ext uri="{BB962C8B-B14F-4D97-AF65-F5344CB8AC3E}">
        <p14:creationId xmlns:p14="http://schemas.microsoft.com/office/powerpoint/2010/main" val="5260722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479748"/>
            <a:ext cx="11384280" cy="460126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Кроме того, в целом процесс формирования у педагогов ИКТ-компетенций должен представлять собой комплексную систему регулярной методической поддержки педагогов в области применения ИКТ в образовательном процессе, включая сетевую инфраструктуру поддержки инновационной деятельности педагогов и учебной деятельности обучающихся, которая могла бы объединить (координировать) следующие процессы: непрерывное повышение квалификации педагогов в области использования ИКТ в обучении, поддержка их мотивации к образованию и самообразованию средствами ИКТ; программно-аппаратное обновление и сопровождение функционирования оборудования и информационных ресурсов учреждений профессионального образования, предоставление доступа к Интернету; информационно-методическое сопровождение педагогической деятельности учителей с использованием ИКТ.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38</a:t>
            </a:fld>
            <a:endParaRPr lang="ru-RU"/>
          </a:p>
        </p:txBody>
      </p:sp>
    </p:spTree>
    <p:extLst>
      <p:ext uri="{BB962C8B-B14F-4D97-AF65-F5344CB8AC3E}">
        <p14:creationId xmlns:p14="http://schemas.microsoft.com/office/powerpoint/2010/main" val="992434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891228"/>
            <a:ext cx="11384280" cy="3785652"/>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В качестве основных принципов формирования ИКТ-компетентности педагога следует выделять, в первую очередь, принцип профессиональной направленности и принцип комплексной информатизации образовательного процесса. При этом принцип профессиональной направленности предполагает сочетание теоретического обучения и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межпредметных</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связей для подготовки педагога к активному использованию ИКТ в профессиональной деятельности в соответствии с личными интересами и задачами образования, а реализация принципа комплексной информатизации образовательного процесса - предусматривает определение комплекса ИКТ, позволяющего сформировать ИКТ-компетентность педагога требуемого уровня.</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39</a:t>
            </a:fld>
            <a:endParaRPr lang="ru-RU"/>
          </a:p>
        </p:txBody>
      </p:sp>
    </p:spTree>
    <p:extLst>
      <p:ext uri="{BB962C8B-B14F-4D97-AF65-F5344CB8AC3E}">
        <p14:creationId xmlns:p14="http://schemas.microsoft.com/office/powerpoint/2010/main" val="3894264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393954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Часто учителя увлекаются презентациями, это сводится к обязательному сопровождению урока или внеклассного мероприятия картинками-слайдами, часто даже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неотформатированными</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низкого качества, перегруженными анимационными или звуковыми эффектами. Их вполне могли бы заменить и заменяли раньше таблицы и другие наглядные пособия.</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Работа сторонников «меловой» технологии, совсем не использующих компьютер, бывает гораздо более эффективна, чем подобные «инновации».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Не лучше обстоит дело и с использованием медиа-ресурсов. Потому, что для конкретного урока учителю нужна конкретная (только для данного класса и урока) разработка. </a:t>
            </a:r>
          </a:p>
        </p:txBody>
      </p:sp>
      <p:sp>
        <p:nvSpPr>
          <p:cNvPr id="5" name="Номер слайда 4"/>
          <p:cNvSpPr>
            <a:spLocks noGrp="1"/>
          </p:cNvSpPr>
          <p:nvPr>
            <p:ph type="sldNum" sz="quarter" idx="12"/>
          </p:nvPr>
        </p:nvSpPr>
        <p:spPr/>
        <p:txBody>
          <a:bodyPr/>
          <a:lstStyle/>
          <a:p>
            <a:fld id="{40DDD790-E929-4A29-BD9E-7ECFED191F8F}" type="slidenum">
              <a:rPr lang="ru-RU" smtClean="0"/>
              <a:t>4</a:t>
            </a:fld>
            <a:endParaRPr lang="ru-RU"/>
          </a:p>
        </p:txBody>
      </p:sp>
    </p:spTree>
    <p:extLst>
      <p:ext uri="{BB962C8B-B14F-4D97-AF65-F5344CB8AC3E}">
        <p14:creationId xmlns:p14="http://schemas.microsoft.com/office/powerpoint/2010/main" val="15753209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28933" y="1068389"/>
            <a:ext cx="6172200" cy="4873625"/>
          </a:xfrm>
        </p:spPr>
        <p:txBody>
          <a:bodyPr>
            <a:noAutofit/>
          </a:bodyPr>
          <a:lstStyle/>
          <a:p>
            <a:pPr marL="0" indent="0" algn="ctr">
              <a:buNone/>
            </a:pPr>
            <a:endParaRPr lang="ru-RU" sz="4800" b="1" dirty="0" smtClean="0">
              <a:solidFill>
                <a:schemeClr val="accent5"/>
              </a:solidFill>
            </a:endParaRPr>
          </a:p>
          <a:p>
            <a:pPr marL="0" indent="0" algn="ctr">
              <a:buNone/>
            </a:pPr>
            <a:r>
              <a:rPr lang="ru-RU" sz="4800" b="1" dirty="0" smtClean="0">
                <a:solidFill>
                  <a:schemeClr val="accent5"/>
                </a:solidFill>
              </a:rPr>
              <a:t>Применение ИКТ в образовательном процессе</a:t>
            </a:r>
          </a:p>
          <a:p>
            <a:pPr marL="0" indent="0" algn="ctr">
              <a:buNone/>
            </a:pPr>
            <a:r>
              <a:rPr lang="ru-RU" sz="4800" b="1" dirty="0" smtClean="0">
                <a:solidFill>
                  <a:schemeClr val="accent5"/>
                </a:solidFill>
              </a:rPr>
              <a:t>современной школы</a:t>
            </a:r>
          </a:p>
        </p:txBody>
      </p:sp>
      <p:pic>
        <p:nvPicPr>
          <p:cNvPr id="5"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7"/>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6960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4560" y="-4767"/>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Номер слайда 1"/>
          <p:cNvSpPr>
            <a:spLocks noGrp="1"/>
          </p:cNvSpPr>
          <p:nvPr>
            <p:ph type="sldNum" sz="quarter" idx="12"/>
          </p:nvPr>
        </p:nvSpPr>
        <p:spPr/>
        <p:txBody>
          <a:bodyPr/>
          <a:lstStyle/>
          <a:p>
            <a:fld id="{40DDD790-E929-4A29-BD9E-7ECFED191F8F}" type="slidenum">
              <a:rPr lang="ru-RU" smtClean="0"/>
              <a:t>40</a:t>
            </a:fld>
            <a:endParaRPr lang="ru-RU"/>
          </a:p>
        </p:txBody>
      </p:sp>
    </p:spTree>
    <p:extLst>
      <p:ext uri="{BB962C8B-B14F-4D97-AF65-F5344CB8AC3E}">
        <p14:creationId xmlns:p14="http://schemas.microsoft.com/office/powerpoint/2010/main" val="23652188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88620" y="275643"/>
            <a:ext cx="11384280" cy="550920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Использование новых информационных технологий в преподавании является одним из важнейших аспектов совершенствования и оптимизации учебного процесса, обогащения арсенала методических средств и приемов, позволяющих разнообразить формы работы и сделать урок интересным и запоминающимся для учащихся.</a:t>
            </a:r>
          </a:p>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К наиболее часто используемым в учебном процессе средствам ИКТ относятся:</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электронные учебники и пособия, демонстрируемые с помощью компьютера и мультимедийного проектора,</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электронные энциклопедии и справочники,</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тренажеры и программы тестирования,</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образовательные ресурсы Интернета,</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DVD  и CD диски с картинами и иллюстрациями,</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видео и аудиотехника,</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научно-исследовательские работы и проекты.</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41</a:t>
            </a:fld>
            <a:endParaRPr lang="ru-RU"/>
          </a:p>
        </p:txBody>
      </p:sp>
    </p:spTree>
    <p:extLst>
      <p:ext uri="{BB962C8B-B14F-4D97-AF65-F5344CB8AC3E}">
        <p14:creationId xmlns:p14="http://schemas.microsoft.com/office/powerpoint/2010/main" val="3369642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5493812"/>
          </a:xfrm>
          <a:prstGeom prst="rect">
            <a:avLst/>
          </a:prstGeom>
        </p:spPr>
        <p:txBody>
          <a:bodyPr wrap="square">
            <a:spAutoFit/>
          </a:bodyPr>
          <a:lstStyle/>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Сегодня педагоги используют следующие возможности информационных технологий:</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для поиска литературы, в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Internet</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с применением браузеров типа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InternetExplorer</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MozillaFirefox</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и др., различных поисковых систем (Yandex.ru, Rambler.ru, Mail.ru, Google.ru, Yahoo.com и т.д.) и работы с ней (реферирование, конспектирование, аннотирование, цитирование и т.д.);</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для работы с текстами, используя пакет основных прикладных программ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MicrosoftOffice</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MicrosoftWord</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позволяет создавать и редактировать тексты с графическим оформлением;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MicrosoftPowerPoint</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позволяет создавать слайды-презентации для более красочной демонстрации материала;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MicrosoftExce</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lвыполнять</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вычисления, анализировать и визуализировать данные и работать со списками в таблицах и на веб-страницах;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MicrosoftOfficePublisher</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позволяет создавать и изменять буклеты, брошюры и т.д.</a:t>
            </a:r>
          </a:p>
          <a:p>
            <a:pPr algn="just">
              <a:spcBef>
                <a:spcPts val="600"/>
              </a:spcBef>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42</a:t>
            </a:fld>
            <a:endParaRPr lang="ru-RU"/>
          </a:p>
        </p:txBody>
      </p:sp>
    </p:spTree>
    <p:extLst>
      <p:ext uri="{BB962C8B-B14F-4D97-AF65-F5344CB8AC3E}">
        <p14:creationId xmlns:p14="http://schemas.microsoft.com/office/powerpoint/2010/main" val="9334510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093428"/>
          </a:xfrm>
          <a:prstGeom prst="rect">
            <a:avLst/>
          </a:prstGeom>
        </p:spPr>
        <p:txBody>
          <a:bodyPr wrap="square">
            <a:spAutoFit/>
          </a:bodyPr>
          <a:lstStyle/>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Сегодня педагоги используют следующие возможности информационных технологий:</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для автоматического перевода текстов с помощью программ-переводчиков (PROMTXT) и электронных словарей (AbbyLingvo7.0);</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для хранения и накопления информации (CD-, DVD-диски,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Flash</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-диски);</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для общения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Internet</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электронная почта, ICQ,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Skype</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MailAgent</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и т.д.);</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для обработки и воспроизведения графики и звука (проигрыватели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MicrosoftMediaPlayer</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WinAmp</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WinDVD</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zplayer</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программы для просмотра изображений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ACDSee</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PhotoShop</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CorelDraw</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программы для создания схем, чертежей и графиков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Visio</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и др.</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43</a:t>
            </a:fld>
            <a:endParaRPr lang="ru-RU"/>
          </a:p>
        </p:txBody>
      </p:sp>
    </p:spTree>
    <p:extLst>
      <p:ext uri="{BB962C8B-B14F-4D97-AF65-F5344CB8AC3E}">
        <p14:creationId xmlns:p14="http://schemas.microsoft.com/office/powerpoint/2010/main" val="37976668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1287468"/>
            <a:ext cx="11384280" cy="2677656"/>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Перечисленные средства ИКТ создают благоприятные возможности на уроках английского языка для организации самостоятельной работы обучающихся. Они могут использовать компьютерные технологии как для изучения отдельных тем, так и для самоконтроля полученных знаний. Причём компьютер является самым терпеливым педагогом, способным сколько угодно повторять любые задания, добиваясь правильного ответа и, в конечном счёте, автоматизировать отрабатываемый навык.</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44</a:t>
            </a:fld>
            <a:endParaRPr lang="ru-RU"/>
          </a:p>
        </p:txBody>
      </p:sp>
    </p:spTree>
    <p:extLst>
      <p:ext uri="{BB962C8B-B14F-4D97-AF65-F5344CB8AC3E}">
        <p14:creationId xmlns:p14="http://schemas.microsoft.com/office/powerpoint/2010/main" val="11624887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5201424"/>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Основываясь на изучении теоретических проблем исследования и анализе ресурсов ИКТ и опыте практического применения данных ресурсов на уроках английского языка, можно выделить ряд рекомендаций для преподавателей, использующих информационно-коммуникационные технологии на уроках:</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1.Учитель и учащиеся должны уметь обращаться с компьютером на уровне, необходимом для выполнения компьютерных заданий.</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2.Учителю следует четко представлять, какие формы ИКТ следует использовать на данном этапе урока, и оправдано ли это использование.</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3.Необходимо заранее подбирать материал к уроку с использованием ИКТ, руководствуясь определенными критериями, адаптировать отобранный цифровой материал в соответствии с задачами и условиями обучения.</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4.Учителю следует  планировать и организовывать самостоятельную работу учащихся по предмету с привлечением ИКТ.</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45</a:t>
            </a:fld>
            <a:endParaRPr lang="ru-RU"/>
          </a:p>
        </p:txBody>
      </p:sp>
    </p:spTree>
    <p:extLst>
      <p:ext uri="{BB962C8B-B14F-4D97-AF65-F5344CB8AC3E}">
        <p14:creationId xmlns:p14="http://schemas.microsoft.com/office/powerpoint/2010/main" val="9918170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647388"/>
            <a:ext cx="11384280" cy="3724096"/>
          </a:xfrm>
          <a:prstGeom prst="rect">
            <a:avLst/>
          </a:prstGeom>
        </p:spPr>
        <p:txBody>
          <a:bodyPr wrap="square">
            <a:spAutoFit/>
          </a:bodyPr>
          <a:lstStyle/>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В деятельности современного учителя, направленной на обеспечение качества образования, можно выделить три основных компонента:</a:t>
            </a:r>
          </a:p>
          <a:p>
            <a:pPr algn="just">
              <a:spcBef>
                <a:spcPts val="600"/>
              </a:spcBef>
              <a:spcAft>
                <a:spcPts val="0"/>
              </a:spcAft>
            </a:pPr>
            <a:endPar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содержательный (чему учить?), включающий отбор содержания, освоение новых образовательных программ, участие в проектах различных уровней;</a:t>
            </a:r>
          </a:p>
          <a:p>
            <a:pPr marL="342900" indent="-342900" algn="just">
              <a:spcBef>
                <a:spcPts val="600"/>
              </a:spcBef>
              <a:spcAft>
                <a:spcPts val="0"/>
              </a:spcAft>
              <a:buFont typeface="Wingdings" panose="05000000000000000000" pitchFamily="2" charset="2"/>
              <a:buChar char="Ø"/>
            </a:pP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деятельностный</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(как учить?), включающий внедрение современных образовательных технологий, в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т.ч</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ИКТ;</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процессуальный (как организовать педагогическое взаимодействие?), включающий определение условий и путей достижения педагогических целей.</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46</a:t>
            </a:fld>
            <a:endParaRPr lang="ru-RU"/>
          </a:p>
        </p:txBody>
      </p:sp>
    </p:spTree>
    <p:extLst>
      <p:ext uri="{BB962C8B-B14F-4D97-AF65-F5344CB8AC3E}">
        <p14:creationId xmlns:p14="http://schemas.microsoft.com/office/powerpoint/2010/main" val="7529270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1269283"/>
            <a:ext cx="11384280" cy="3200876"/>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Главным содержательным компонентом  в современной школе является информатизация как процесс создания условий для системного внедрения и активного использования информационных и коммуникационных технологий (ИКТ) в работе учреждения образования, что должно обеспечить достижение большинством учащихся образовательных результатов, адекватных новым требованиям рынка труда и современной социальной жизни.</a:t>
            </a:r>
          </a:p>
          <a:p>
            <a:pPr algn="just">
              <a:spcBef>
                <a:spcPts val="600"/>
              </a:spcBef>
              <a:spcAft>
                <a:spcPts val="0"/>
              </a:spcAft>
            </a:pPr>
            <a:endPar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47</a:t>
            </a:fld>
            <a:endParaRPr lang="ru-RU"/>
          </a:p>
        </p:txBody>
      </p:sp>
    </p:spTree>
    <p:extLst>
      <p:ext uri="{BB962C8B-B14F-4D97-AF65-F5344CB8AC3E}">
        <p14:creationId xmlns:p14="http://schemas.microsoft.com/office/powerpoint/2010/main" val="9517627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46276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Внедрение средств ИКТ в учебный процесс неразрывно связано с информационно-техническим оснащением образовательного учреждения. В состав школьной информационной среды могут входить:</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компьютерные классы, оснащенные персональными  компьютерами, объединенными в локальную сеть с выходом в Интернет, оргтехникой, необходимым программным обеспечением;</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учебные классы, оснащенные одним персональным компьютером, мультимедийным проектором, интерактивной доской;</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рабочие места школьной администрации с подключением к Интернет и необходимым программным обеспечением;</a:t>
            </a:r>
          </a:p>
          <a:p>
            <a:pPr marL="342900" indent="-342900" algn="just">
              <a:spcBef>
                <a:spcPts val="600"/>
              </a:spcBef>
              <a:spcAft>
                <a:spcPts val="0"/>
              </a:spcAft>
              <a:buFont typeface="Wingdings" panose="05000000000000000000" pitchFamily="2" charset="2"/>
              <a:buChar char="Ø"/>
            </a:pP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медиатека</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обеспечивающая доступ к различным информационным ресурсам.</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48</a:t>
            </a:fld>
            <a:endParaRPr lang="ru-RU"/>
          </a:p>
        </p:txBody>
      </p:sp>
    </p:spTree>
    <p:extLst>
      <p:ext uri="{BB962C8B-B14F-4D97-AF65-F5344CB8AC3E}">
        <p14:creationId xmlns:p14="http://schemas.microsoft.com/office/powerpoint/2010/main" val="11181783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765011"/>
            <a:ext cx="11384280" cy="4016484"/>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Сегодня существует достаточно большой набор  средств информационных технологий, доступных школьному учителю. При подготовке и проведении учебного занятия могут быть использованы:</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офисные технологии (MS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Word</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MS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Excel</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Power</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Point</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и др.), которые позволяют создавать программные продукты в поддержку преподавания своего предмета и организовывать проектную деятельность учащихся;</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образовательные  ресурсы сети Интернет;</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электронные образовательные ресурсы (ЭОР), которые расширяют возможности образовательной среды и создают условия для развития творческого мышления учащихся.</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49</a:t>
            </a:fld>
            <a:endParaRPr lang="ru-RU"/>
          </a:p>
        </p:txBody>
      </p:sp>
    </p:spTree>
    <p:extLst>
      <p:ext uri="{BB962C8B-B14F-4D97-AF65-F5344CB8AC3E}">
        <p14:creationId xmlns:p14="http://schemas.microsoft.com/office/powerpoint/2010/main" val="167381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093428"/>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Педагогу необходимо умение «изменить», «поправить», «исправить» имеющийся продукт, или даже создать свой, авторский. И именно тогда использование информационно-коммуникативных технологий открывает неограниченные возможности.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НО только для тех, кто действительно владеет ИКТ!!!</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Бытует мнение, что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учителя информатики и сотрудники ИЦ должны помогать учителям-предметникам в подготовке к урокам;</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кабинеты информатики и ИЦ должны работать до 17.00, чтобы учителя-предметники имели доступ к компьютерам.</a:t>
            </a:r>
          </a:p>
        </p:txBody>
      </p:sp>
      <p:sp>
        <p:nvSpPr>
          <p:cNvPr id="5" name="Номер слайда 4"/>
          <p:cNvSpPr>
            <a:spLocks noGrp="1"/>
          </p:cNvSpPr>
          <p:nvPr>
            <p:ph type="sldNum" sz="quarter" idx="12"/>
          </p:nvPr>
        </p:nvSpPr>
        <p:spPr/>
        <p:txBody>
          <a:bodyPr/>
          <a:lstStyle/>
          <a:p>
            <a:fld id="{40DDD790-E929-4A29-BD9E-7ECFED191F8F}" type="slidenum">
              <a:rPr lang="ru-RU" smtClean="0"/>
              <a:t>5</a:t>
            </a:fld>
            <a:endParaRPr lang="ru-RU"/>
          </a:p>
        </p:txBody>
      </p:sp>
    </p:spTree>
    <p:extLst>
      <p:ext uri="{BB962C8B-B14F-4D97-AF65-F5344CB8AC3E}">
        <p14:creationId xmlns:p14="http://schemas.microsoft.com/office/powerpoint/2010/main" val="1846576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901535"/>
            <a:ext cx="11384280" cy="4016484"/>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ЭОР – учебные материалы, для воспроизведения которых используются электронные устройства. Наиболее современные и эффективные для образования ЭОР воспроизводятся с помощью компьютера.</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Классификация ЭОР:</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Первый уровень –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текстографические</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ЭОР, отличаются от обычных книг только способом предъявления текстов и иллюстраций – материал представляется на экране компьютера, а не на бумаге. Такие ресурсы очень легко распечатать, т.е. перенести на бумагу.</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Второй уровень –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текстографические</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ЭОР,  имеющие навигацию по тексту (гипертекст).</a:t>
            </a:r>
          </a:p>
        </p:txBody>
      </p:sp>
      <p:sp>
        <p:nvSpPr>
          <p:cNvPr id="5" name="Номер слайда 4"/>
          <p:cNvSpPr>
            <a:spLocks noGrp="1"/>
          </p:cNvSpPr>
          <p:nvPr>
            <p:ph type="sldNum" sz="quarter" idx="12"/>
          </p:nvPr>
        </p:nvSpPr>
        <p:spPr/>
        <p:txBody>
          <a:bodyPr/>
          <a:lstStyle/>
          <a:p>
            <a:fld id="{40DDD790-E929-4A29-BD9E-7ECFED191F8F}" type="slidenum">
              <a:rPr lang="ru-RU" smtClean="0"/>
              <a:t>50</a:t>
            </a:fld>
            <a:endParaRPr lang="ru-RU"/>
          </a:p>
        </p:txBody>
      </p:sp>
    </p:spTree>
    <p:extLst>
      <p:ext uri="{BB962C8B-B14F-4D97-AF65-F5344CB8AC3E}">
        <p14:creationId xmlns:p14="http://schemas.microsoft.com/office/powerpoint/2010/main" val="31194456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3200876"/>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Третий уровень – ЭОР, целиком состоящие из визуального или звукового фрагмента. Формальные отличия от книги здесь очевидны: ни кино, ни анимация (мультфильм), ни звук для полиграфического издания невозможны.</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Четвёртый уровень – мультимедийные ЭОР, обеспечивающие возможность одновременного использования  текста, графики, фото, видео, анимации и звука.</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Пятый уровень – ЭОР нового поколения, которые представляют собой открытые образовательные модульные мультимедиа системы (ОМС), - интерактивные сетевые авторские продукты, размещённые на сайтах Интернет для свободного доступа.</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51</a:t>
            </a:fld>
            <a:endParaRPr lang="ru-RU"/>
          </a:p>
        </p:txBody>
      </p:sp>
    </p:spTree>
    <p:extLst>
      <p:ext uri="{BB962C8B-B14F-4D97-AF65-F5344CB8AC3E}">
        <p14:creationId xmlns:p14="http://schemas.microsoft.com/office/powerpoint/2010/main" val="832487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832092"/>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Современный учитель должен хорошо владеть как компьютерной техникой, так и информационными технологиями. В настоящее время существует несколько различных возможностей для повышения компьютерной грамотности: курсы повышения квалификации за пределами школы,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внутришкольные</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компьютерные курсы,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взаимообучение</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и самообразование. Освоение учителем ИКТ осуществляется в несколько этапов:</a:t>
            </a:r>
          </a:p>
          <a:p>
            <a:pPr marL="342900" indent="-342900" algn="just">
              <a:spcBef>
                <a:spcPts val="600"/>
              </a:spcBef>
              <a:spcAft>
                <a:spcPts val="0"/>
              </a:spcAft>
              <a:buFont typeface="Wingdings" panose="05000000000000000000" pitchFamily="2" charset="2"/>
              <a:buChar char="Ø"/>
            </a:pPr>
            <a:r>
              <a:rPr lang="ru-RU" sz="2400" dirty="0" smtClean="0">
                <a:latin typeface="Times New Roman" panose="02020603050405020304" pitchFamily="18" charset="0"/>
                <a:ea typeface="Times New Roman" panose="02020603050405020304" pitchFamily="18" charset="0"/>
                <a:cs typeface="Times New Roman" panose="02020603050405020304" pitchFamily="18" charset="0"/>
              </a:rPr>
              <a:t>з</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накомство – освоение общих приёмов использования  ИКТ; </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использование – применение готовых электронных образовательных ресурсов для решения отдельных задач; </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интеграция – изменение технологии преподавания за счет применения ИКТ; </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преобразование – изменение содержание образования, разработка собственных электронных образовательных ресурсов.</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52</a:t>
            </a:fld>
            <a:endParaRPr lang="ru-RU"/>
          </a:p>
        </p:txBody>
      </p:sp>
    </p:spTree>
    <p:extLst>
      <p:ext uri="{BB962C8B-B14F-4D97-AF65-F5344CB8AC3E}">
        <p14:creationId xmlns:p14="http://schemas.microsoft.com/office/powerpoint/2010/main" val="4940788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5601533"/>
          </a:xfrm>
          <a:prstGeom prst="rect">
            <a:avLst/>
          </a:prstGeom>
        </p:spPr>
        <p:txBody>
          <a:bodyPr wrap="square">
            <a:spAutoFit/>
          </a:bodyPr>
          <a:lstStyle/>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Развитие информационной компетентности педагогов является одним из условий внедрения в образовательную практику учреждения современных образовательных технологий, прежде всего ИКТ и проектной технологии, которые способствуют:</a:t>
            </a:r>
          </a:p>
          <a:p>
            <a:pPr marL="342900" indent="-342900" algn="just">
              <a:spcBef>
                <a:spcPts val="600"/>
              </a:spcBef>
              <a:spcAft>
                <a:spcPts val="0"/>
              </a:spcAft>
              <a:buFont typeface="Wingdings" panose="05000000000000000000" pitchFamily="2" charset="2"/>
              <a:buChar char="Ø"/>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развитию информационной компетентности учащихся;</a:t>
            </a:r>
          </a:p>
          <a:p>
            <a:pPr marL="342900" indent="-342900" algn="just">
              <a:spcBef>
                <a:spcPts val="600"/>
              </a:spcBef>
              <a:spcAft>
                <a:spcPts val="0"/>
              </a:spcAft>
              <a:buFont typeface="Wingdings" panose="05000000000000000000" pitchFamily="2" charset="2"/>
              <a:buChar char="Ø"/>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реализации </a:t>
            </a:r>
            <a:r>
              <a:rPr lang="ru-RU" sz="2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межпредметных</a:t>
            </a: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связей как при изучении ИКТ на информационной базе других предметов, так  и при использовании ИКТ на предметных уроках;</a:t>
            </a:r>
          </a:p>
          <a:p>
            <a:pPr marL="342900" indent="-342900" algn="just">
              <a:spcBef>
                <a:spcPts val="600"/>
              </a:spcBef>
              <a:spcAft>
                <a:spcPts val="0"/>
              </a:spcAft>
              <a:buFont typeface="Wingdings" panose="05000000000000000000" pitchFamily="2" charset="2"/>
              <a:buChar char="Ø"/>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развитию  учебной мотивации;</a:t>
            </a:r>
          </a:p>
          <a:p>
            <a:pPr marL="342900" indent="-342900" algn="just">
              <a:spcBef>
                <a:spcPts val="600"/>
              </a:spcBef>
              <a:spcAft>
                <a:spcPts val="0"/>
              </a:spcAft>
              <a:buFont typeface="Wingdings" panose="05000000000000000000" pitchFamily="2" charset="2"/>
              <a:buChar char="Ø"/>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активизации познавательной деятельности учащихся;</a:t>
            </a:r>
          </a:p>
          <a:p>
            <a:pPr marL="342900" indent="-342900" algn="just">
              <a:spcBef>
                <a:spcPts val="600"/>
              </a:spcBef>
              <a:spcAft>
                <a:spcPts val="0"/>
              </a:spcAft>
              <a:buFont typeface="Wingdings" panose="05000000000000000000" pitchFamily="2" charset="2"/>
              <a:buChar char="Ø"/>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развитию способности к самостоятельной работе;</a:t>
            </a:r>
          </a:p>
          <a:p>
            <a:pPr marL="342900" indent="-342900" algn="just">
              <a:spcBef>
                <a:spcPts val="600"/>
              </a:spcBef>
              <a:spcAft>
                <a:spcPts val="0"/>
              </a:spcAft>
              <a:buFont typeface="Wingdings" panose="05000000000000000000" pitchFamily="2" charset="2"/>
              <a:buChar char="Ø"/>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развитию навыков работы в коллективе;</a:t>
            </a:r>
          </a:p>
          <a:p>
            <a:pPr marL="342900" indent="-342900" algn="just">
              <a:spcBef>
                <a:spcPts val="600"/>
              </a:spcBef>
              <a:spcAft>
                <a:spcPts val="0"/>
              </a:spcAft>
              <a:buFont typeface="Wingdings" panose="05000000000000000000" pitchFamily="2" charset="2"/>
              <a:buChar char="Ø"/>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развитию коммуникативных навыков;</a:t>
            </a:r>
          </a:p>
          <a:p>
            <a:pPr marL="342900" indent="-342900" algn="just">
              <a:spcBef>
                <a:spcPts val="600"/>
              </a:spcBef>
              <a:spcAft>
                <a:spcPts val="0"/>
              </a:spcAft>
              <a:buFont typeface="Wingdings" panose="05000000000000000000" pitchFamily="2" charset="2"/>
              <a:buChar char="Ø"/>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корректировке самооценки учащихся;</a:t>
            </a:r>
          </a:p>
          <a:p>
            <a:pPr marL="342900" indent="-342900" algn="just">
              <a:spcBef>
                <a:spcPts val="600"/>
              </a:spcBef>
              <a:spcAft>
                <a:spcPts val="0"/>
              </a:spcAft>
              <a:buFont typeface="Wingdings" panose="05000000000000000000" pitchFamily="2" charset="2"/>
              <a:buChar char="Ø"/>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укреплению веры ученика в свои силы;</a:t>
            </a:r>
          </a:p>
          <a:p>
            <a:pPr marL="342900" indent="-342900" algn="just">
              <a:spcBef>
                <a:spcPts val="600"/>
              </a:spcBef>
              <a:spcAft>
                <a:spcPts val="0"/>
              </a:spcAft>
              <a:buFont typeface="Wingdings" panose="05000000000000000000" pitchFamily="2" charset="2"/>
              <a:buChar char="Ø"/>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развитию оценочных умений и др.</a:t>
            </a:r>
            <a:endParaRPr lang="ru-RU"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53</a:t>
            </a:fld>
            <a:endParaRPr lang="ru-RU"/>
          </a:p>
        </p:txBody>
      </p:sp>
    </p:spTree>
    <p:extLst>
      <p:ext uri="{BB962C8B-B14F-4D97-AF65-F5344CB8AC3E}">
        <p14:creationId xmlns:p14="http://schemas.microsoft.com/office/powerpoint/2010/main" val="4315429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016484"/>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Результатами применения ИКТ становятся всестороннее развитие учащихся и педагогов, организация процесса обучения на более высоком методическом уровне, повышение эффективности и качества образования.</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Методы использования ИКТ на уроке достаточно разнообразны и могут быть реализованы как:</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представление в мультимедийной форме информационных материалов (иллюстрации, видеофрагменты, звукозаписи, презентации и др.);</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изучение  моделей объектов, явлений и процессов в интерактивном режиме (интерактивные модели, виртуальные лаборатории, конструкторы для предметов естественнонаучного цикла);</a:t>
            </a:r>
          </a:p>
        </p:txBody>
      </p:sp>
      <p:sp>
        <p:nvSpPr>
          <p:cNvPr id="5" name="Номер слайда 4"/>
          <p:cNvSpPr>
            <a:spLocks noGrp="1"/>
          </p:cNvSpPr>
          <p:nvPr>
            <p:ph type="sldNum" sz="quarter" idx="12"/>
          </p:nvPr>
        </p:nvSpPr>
        <p:spPr/>
        <p:txBody>
          <a:bodyPr/>
          <a:lstStyle/>
          <a:p>
            <a:fld id="{40DDD790-E929-4A29-BD9E-7ECFED191F8F}" type="slidenum">
              <a:rPr lang="ru-RU" smtClean="0"/>
              <a:t>54</a:t>
            </a:fld>
            <a:endParaRPr lang="ru-RU"/>
          </a:p>
        </p:txBody>
      </p:sp>
    </p:spTree>
    <p:extLst>
      <p:ext uri="{BB962C8B-B14F-4D97-AF65-F5344CB8AC3E}">
        <p14:creationId xmlns:p14="http://schemas.microsoft.com/office/powerpoint/2010/main" val="3503583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58140" y="647388"/>
            <a:ext cx="11384280" cy="3724096"/>
          </a:xfrm>
          <a:prstGeom prst="rect">
            <a:avLst/>
          </a:prstGeom>
        </p:spPr>
        <p:txBody>
          <a:bodyPr wrap="square">
            <a:spAutoFit/>
          </a:bodyPr>
          <a:lstStyle/>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организация  проектной деятельности с использованием ИКТ, которая позволяет создавать условия для самостоятельных исследований, формирования навыков  самостоятельной творческой деятельности,  развития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презентативных</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умений и навыков;</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использование электронного оборудования при постановке естественнонаучных экспериментов, обработка результатов эксперимента и подготовка отчёта;</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решение тренировочных, творческих, исследовательских задач;</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навыков информационно-поисковой деятельности;</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осуществление объективного и оперативного оценивания и др.</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55</a:t>
            </a:fld>
            <a:endParaRPr lang="ru-RU"/>
          </a:p>
        </p:txBody>
      </p:sp>
    </p:spTree>
    <p:extLst>
      <p:ext uri="{BB962C8B-B14F-4D97-AF65-F5344CB8AC3E}">
        <p14:creationId xmlns:p14="http://schemas.microsoft.com/office/powerpoint/2010/main" val="14107122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61665"/>
          </a:xfrm>
          <a:prstGeom prst="rect">
            <a:avLst/>
          </a:prstGeom>
        </p:spPr>
        <p:txBody>
          <a:bodyPr wrap="square">
            <a:spAutoFit/>
          </a:bodyPr>
          <a:lstStyle/>
          <a:p>
            <a:pPr algn="ctr">
              <a:spcBef>
                <a:spcPts val="600"/>
              </a:spcBef>
            </a:pPr>
            <a:r>
              <a:rPr lang="ru-RU"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Варианты  использования ИКТ на различных этапах уроках</a:t>
            </a:r>
          </a:p>
        </p:txBody>
      </p:sp>
      <p:graphicFrame>
        <p:nvGraphicFramePr>
          <p:cNvPr id="5" name="Таблица 4"/>
          <p:cNvGraphicFramePr>
            <a:graphicFrameLocks noGrp="1"/>
          </p:cNvGraphicFramePr>
          <p:nvPr>
            <p:extLst>
              <p:ext uri="{D42A27DB-BD31-4B8C-83A1-F6EECF244321}">
                <p14:modId xmlns:p14="http://schemas.microsoft.com/office/powerpoint/2010/main" val="838279043"/>
              </p:ext>
            </p:extLst>
          </p:nvPr>
        </p:nvGraphicFramePr>
        <p:xfrm>
          <a:off x="495300" y="975357"/>
          <a:ext cx="11193780" cy="4809485"/>
        </p:xfrm>
        <a:graphic>
          <a:graphicData uri="http://schemas.openxmlformats.org/drawingml/2006/table">
            <a:tbl>
              <a:tblPr firstRow="1" firstCol="1" bandRow="1"/>
              <a:tblGrid>
                <a:gridCol w="3187794"/>
                <a:gridCol w="8005986"/>
              </a:tblGrid>
              <a:tr h="229024">
                <a:tc>
                  <a:txBody>
                    <a:bodyPr/>
                    <a:lstStyle/>
                    <a:p>
                      <a:pPr>
                        <a:lnSpc>
                          <a:spcPts val="1500"/>
                        </a:lnSpc>
                        <a:spcAft>
                          <a:spcPts val="675"/>
                        </a:spcAft>
                      </a:pPr>
                      <a:r>
                        <a:rPr lang="ru-RU" sz="1800" b="1" dirty="0">
                          <a:effectLst/>
                          <a:latin typeface="Helvetica" panose="020B0604020202020204" pitchFamily="34" charset="0"/>
                          <a:ea typeface="Times New Roman" panose="02020603050405020304" pitchFamily="18" charset="0"/>
                          <a:cs typeface="Times New Roman" panose="02020603050405020304" pitchFamily="18" charset="0"/>
                        </a:rPr>
                        <a:t>Тип урока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solidFill>
                      <a:srgbClr val="FFFFFF"/>
                    </a:solidFill>
                  </a:tcPr>
                </a:tc>
                <a:tc>
                  <a:txBody>
                    <a:bodyPr/>
                    <a:lstStyle/>
                    <a:p>
                      <a:pPr>
                        <a:lnSpc>
                          <a:spcPts val="1500"/>
                        </a:lnSpc>
                        <a:spcAft>
                          <a:spcPts val="675"/>
                        </a:spcAft>
                      </a:pPr>
                      <a:r>
                        <a:rPr lang="ru-RU" sz="1800" b="1">
                          <a:effectLst/>
                          <a:latin typeface="Helvetica" panose="020B0604020202020204" pitchFamily="34" charset="0"/>
                          <a:ea typeface="Times New Roman" panose="02020603050405020304" pitchFamily="18" charset="0"/>
                          <a:cs typeface="Times New Roman" panose="02020603050405020304" pitchFamily="18" charset="0"/>
                        </a:rPr>
                        <a:t>Варианты использования ИКТ на различных этапах урока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solidFill>
                      <a:srgbClr val="FFFFFF"/>
                    </a:solidFill>
                  </a:tcPr>
                </a:tc>
              </a:tr>
              <a:tr h="916092">
                <a:tc>
                  <a:txBody>
                    <a:bodyPr/>
                    <a:lstStyle/>
                    <a:p>
                      <a:pPr>
                        <a:lnSpc>
                          <a:spcPts val="1500"/>
                        </a:lnSpc>
                        <a:spcAft>
                          <a:spcPts val="675"/>
                        </a:spcAft>
                      </a:pP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Урок усвоения новых знаний</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c>
                  <a:txBody>
                    <a:bodyPr/>
                    <a:lstStyle/>
                    <a:p>
                      <a:pPr>
                        <a:lnSpc>
                          <a:spcPts val="1500"/>
                        </a:lnSpc>
                        <a:spcAft>
                          <a:spcPts val="675"/>
                        </a:spcAft>
                      </a:pPr>
                      <a:r>
                        <a:rPr lang="ru-RU" sz="1800">
                          <a:effectLst/>
                          <a:latin typeface="Helvetica" panose="020B0604020202020204" pitchFamily="34" charset="0"/>
                          <a:ea typeface="Times New Roman" panose="02020603050405020304" pitchFamily="18" charset="0"/>
                          <a:cs typeface="Times New Roman" panose="02020603050405020304" pitchFamily="18" charset="0"/>
                        </a:rPr>
                        <a:t>Информационный ввод: электронная презентация,  использование ЭОР (аудио и видеофрагменты)</a:t>
                      </a:r>
                      <a:br>
                        <a:rPr lang="ru-RU" sz="1800">
                          <a:effectLst/>
                          <a:latin typeface="Helvetica" panose="020B0604020202020204" pitchFamily="34" charset="0"/>
                          <a:ea typeface="Times New Roman" panose="02020603050405020304" pitchFamily="18" charset="0"/>
                          <a:cs typeface="Times New Roman" panose="02020603050405020304" pitchFamily="18" charset="0"/>
                        </a:rPr>
                      </a:br>
                      <a:r>
                        <a:rPr lang="ru-RU" sz="1800">
                          <a:effectLst/>
                          <a:latin typeface="Helvetica" panose="020B0604020202020204" pitchFamily="34" charset="0"/>
                          <a:ea typeface="Times New Roman" panose="02020603050405020304" pitchFamily="18" charset="0"/>
                          <a:cs typeface="Times New Roman" panose="02020603050405020304" pitchFamily="18" charset="0"/>
                        </a:rPr>
                        <a:t>Закрепление: работа с тренажёрами, электронными дидактическими материалами, тестовыми программами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r>
              <a:tr h="1374138">
                <a:tc>
                  <a:txBody>
                    <a:bodyPr/>
                    <a:lstStyle/>
                    <a:p>
                      <a:pPr>
                        <a:lnSpc>
                          <a:spcPts val="1500"/>
                        </a:lnSpc>
                        <a:spcAft>
                          <a:spcPts val="675"/>
                        </a:spcAft>
                      </a:pP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Урок усвоения навыков и умений -компьютерная лабораторная работа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c>
                  <a:txBody>
                    <a:bodyPr/>
                    <a:lstStyle/>
                    <a:p>
                      <a:pPr>
                        <a:lnSpc>
                          <a:spcPts val="1500"/>
                        </a:lnSpc>
                        <a:spcAft>
                          <a:spcPts val="675"/>
                        </a:spcAft>
                      </a:pP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Вводная беседа: презентация или использование ЭОР  (видеофрагменты)</a:t>
                      </a:r>
                      <a:br>
                        <a:rPr lang="ru-RU" sz="1800" dirty="0">
                          <a:effectLst/>
                          <a:latin typeface="Helvetica" panose="020B0604020202020204" pitchFamily="34" charset="0"/>
                          <a:ea typeface="Times New Roman" panose="02020603050405020304" pitchFamily="18" charset="0"/>
                          <a:cs typeface="Times New Roman" panose="02020603050405020304" pitchFamily="18" charset="0"/>
                        </a:rPr>
                      </a:b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Допуск к работе: тестовый контроль</a:t>
                      </a:r>
                      <a:br>
                        <a:rPr lang="ru-RU" sz="1800" dirty="0">
                          <a:effectLst/>
                          <a:latin typeface="Helvetica" panose="020B0604020202020204" pitchFamily="34" charset="0"/>
                          <a:ea typeface="Times New Roman" panose="02020603050405020304" pitchFamily="18" charset="0"/>
                          <a:cs typeface="Times New Roman" panose="02020603050405020304" pitchFamily="18" charset="0"/>
                        </a:rPr>
                      </a:b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Практическая работа: виртуальная лабораторная работа с использованием специальных программных средств или моделирование  в среде MS </a:t>
                      </a:r>
                      <a:r>
                        <a:rPr lang="ru-RU" sz="1800" dirty="0" err="1">
                          <a:effectLst/>
                          <a:latin typeface="Helvetica" panose="020B0604020202020204" pitchFamily="34" charset="0"/>
                          <a:ea typeface="Times New Roman" panose="02020603050405020304" pitchFamily="18" charset="0"/>
                          <a:cs typeface="Times New Roman" panose="02020603050405020304" pitchFamily="18" charset="0"/>
                        </a:rPr>
                        <a:t>Excel</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r>
              <a:tr h="687069">
                <a:tc>
                  <a:txBody>
                    <a:bodyPr/>
                    <a:lstStyle/>
                    <a:p>
                      <a:pPr>
                        <a:lnSpc>
                          <a:spcPts val="1500"/>
                        </a:lnSpc>
                        <a:spcAft>
                          <a:spcPts val="675"/>
                        </a:spcAft>
                      </a:pPr>
                      <a:r>
                        <a:rPr lang="ru-RU" sz="1800">
                          <a:effectLst/>
                          <a:latin typeface="Helvetica" panose="020B0604020202020204" pitchFamily="34" charset="0"/>
                          <a:ea typeface="Times New Roman" panose="02020603050405020304" pitchFamily="18" charset="0"/>
                          <a:cs typeface="Times New Roman" panose="02020603050405020304" pitchFamily="18" charset="0"/>
                        </a:rPr>
                        <a:t>Урок  усвоения навыков и умений – исследовательская работа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c>
                  <a:txBody>
                    <a:bodyPr/>
                    <a:lstStyle/>
                    <a:p>
                      <a:pPr>
                        <a:lnSpc>
                          <a:spcPts val="1500"/>
                        </a:lnSpc>
                        <a:spcAft>
                          <a:spcPts val="675"/>
                        </a:spcAft>
                      </a:pP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Практическая работа: компьютерный эксперимент, компьютерное моделирование, решение интерактивных задач, творческие задания, сбор информации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r>
              <a:tr h="687069">
                <a:tc>
                  <a:txBody>
                    <a:bodyPr/>
                    <a:lstStyle/>
                    <a:p>
                      <a:pPr>
                        <a:lnSpc>
                          <a:spcPts val="1500"/>
                        </a:lnSpc>
                        <a:spcAft>
                          <a:spcPts val="675"/>
                        </a:spcAft>
                      </a:pPr>
                      <a:r>
                        <a:rPr lang="ru-RU" sz="1800">
                          <a:effectLst/>
                          <a:latin typeface="Helvetica" panose="020B0604020202020204" pitchFamily="34" charset="0"/>
                          <a:ea typeface="Times New Roman" panose="02020603050405020304" pitchFamily="18" charset="0"/>
                          <a:cs typeface="Times New Roman" panose="02020603050405020304" pitchFamily="18" charset="0"/>
                        </a:rPr>
                        <a:t>Урок усвоения новых знаний (навыков и умений) – виртуальная экскурсия</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c>
                  <a:txBody>
                    <a:bodyPr/>
                    <a:lstStyle/>
                    <a:p>
                      <a:pPr>
                        <a:lnSpc>
                          <a:spcPts val="1500"/>
                        </a:lnSpc>
                        <a:spcAft>
                          <a:spcPts val="675"/>
                        </a:spcAft>
                      </a:pP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Виртуальное путешествие по странам, музеям, заповедникам и т.д.</a:t>
                      </a:r>
                      <a:br>
                        <a:rPr lang="ru-RU" sz="1800" dirty="0">
                          <a:effectLst/>
                          <a:latin typeface="Helvetica" panose="020B0604020202020204" pitchFamily="34" charset="0"/>
                          <a:ea typeface="Times New Roman" panose="02020603050405020304" pitchFamily="18" charset="0"/>
                          <a:cs typeface="Times New Roman" panose="02020603050405020304" pitchFamily="18" charset="0"/>
                        </a:rPr>
                      </a:b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Сбор информации и разработка виртуальной экскурсии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r>
              <a:tr h="687069">
                <a:tc>
                  <a:txBody>
                    <a:bodyPr/>
                    <a:lstStyle/>
                    <a:p>
                      <a:pPr>
                        <a:lnSpc>
                          <a:spcPts val="1500"/>
                        </a:lnSpc>
                        <a:spcAft>
                          <a:spcPts val="675"/>
                        </a:spcAft>
                      </a:pPr>
                      <a:r>
                        <a:rPr lang="ru-RU" sz="1800">
                          <a:effectLst/>
                          <a:latin typeface="Helvetica" panose="020B0604020202020204" pitchFamily="34" charset="0"/>
                          <a:ea typeface="Times New Roman" panose="02020603050405020304" pitchFamily="18" charset="0"/>
                          <a:cs typeface="Times New Roman" panose="02020603050405020304" pitchFamily="18" charset="0"/>
                        </a:rPr>
                        <a:t>Урок обобщения, систематизации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c>
                  <a:txBody>
                    <a:bodyPr/>
                    <a:lstStyle/>
                    <a:p>
                      <a:pPr>
                        <a:lnSpc>
                          <a:spcPts val="1500"/>
                        </a:lnSpc>
                        <a:spcAft>
                          <a:spcPts val="675"/>
                        </a:spcAft>
                      </a:pP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Электронная презентация; интерактивная дидактическая игра; разработка краткосрочного проекта в одной из программных сред (MS </a:t>
                      </a:r>
                      <a:r>
                        <a:rPr lang="ru-RU" sz="1800" dirty="0" err="1">
                          <a:effectLst/>
                          <a:latin typeface="Helvetica" panose="020B0604020202020204" pitchFamily="34" charset="0"/>
                          <a:ea typeface="Times New Roman" panose="02020603050405020304" pitchFamily="18" charset="0"/>
                          <a:cs typeface="Times New Roman" panose="02020603050405020304" pitchFamily="18" charset="0"/>
                        </a:rPr>
                        <a:t>Power</a:t>
                      </a: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 </a:t>
                      </a:r>
                      <a:r>
                        <a:rPr lang="ru-RU" sz="1800" dirty="0" err="1">
                          <a:effectLst/>
                          <a:latin typeface="Helvetica" panose="020B0604020202020204" pitchFamily="34" charset="0"/>
                          <a:ea typeface="Times New Roman" panose="02020603050405020304" pitchFamily="18" charset="0"/>
                          <a:cs typeface="Times New Roman" panose="02020603050405020304" pitchFamily="18" charset="0"/>
                        </a:rPr>
                        <a:t>Point</a:t>
                      </a: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 MS </a:t>
                      </a:r>
                      <a:r>
                        <a:rPr lang="ru-RU" sz="1800" dirty="0" err="1">
                          <a:effectLst/>
                          <a:latin typeface="Helvetica" panose="020B0604020202020204" pitchFamily="34" charset="0"/>
                          <a:ea typeface="Times New Roman" panose="02020603050405020304" pitchFamily="18" charset="0"/>
                          <a:cs typeface="Times New Roman" panose="02020603050405020304" pitchFamily="18" charset="0"/>
                        </a:rPr>
                        <a:t>Publisher</a:t>
                      </a: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 MS </a:t>
                      </a:r>
                      <a:r>
                        <a:rPr lang="ru-RU" sz="1800" dirty="0" err="1">
                          <a:effectLst/>
                          <a:latin typeface="Helvetica" panose="020B0604020202020204" pitchFamily="34" charset="0"/>
                          <a:ea typeface="Times New Roman" panose="02020603050405020304" pitchFamily="18" charset="0"/>
                          <a:cs typeface="Times New Roman" panose="02020603050405020304" pitchFamily="18" charset="0"/>
                        </a:rPr>
                        <a:t>Word</a:t>
                      </a: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 Блокнот).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r>
              <a:tr h="229024">
                <a:tc>
                  <a:txBody>
                    <a:bodyPr/>
                    <a:lstStyle/>
                    <a:p>
                      <a:pPr>
                        <a:lnSpc>
                          <a:spcPts val="1500"/>
                        </a:lnSpc>
                        <a:spcAft>
                          <a:spcPts val="675"/>
                        </a:spcAft>
                      </a:pPr>
                      <a:r>
                        <a:rPr lang="ru-RU" sz="1800">
                          <a:effectLst/>
                          <a:latin typeface="Helvetica" panose="020B0604020202020204" pitchFamily="34" charset="0"/>
                          <a:ea typeface="Times New Roman" panose="02020603050405020304" pitchFamily="18" charset="0"/>
                          <a:cs typeface="Times New Roman" panose="02020603050405020304" pitchFamily="18" charset="0"/>
                        </a:rPr>
                        <a:t>Урок контроля и коррекции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c>
                  <a:txBody>
                    <a:bodyPr/>
                    <a:lstStyle/>
                    <a:p>
                      <a:pPr>
                        <a:lnSpc>
                          <a:spcPts val="1500"/>
                        </a:lnSpc>
                        <a:spcAft>
                          <a:spcPts val="675"/>
                        </a:spcAft>
                      </a:pPr>
                      <a:r>
                        <a:rPr lang="ru-RU" sz="1800" dirty="0">
                          <a:effectLst/>
                          <a:latin typeface="Helvetica" panose="020B0604020202020204" pitchFamily="34" charset="0"/>
                          <a:ea typeface="Times New Roman" panose="02020603050405020304" pitchFamily="18" charset="0"/>
                          <a:cs typeface="Times New Roman" panose="02020603050405020304" pitchFamily="18" charset="0"/>
                        </a:rPr>
                        <a:t>Тестовые программы, электронные дидактические материалы.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FFFFFF"/>
                    </a:solidFill>
                  </a:tcPr>
                </a:tc>
              </a:tr>
            </a:tbl>
          </a:graphicData>
        </a:graphic>
      </p:graphicFrame>
      <p:sp>
        <p:nvSpPr>
          <p:cNvPr id="6" name="Номер слайда 5"/>
          <p:cNvSpPr>
            <a:spLocks noGrp="1"/>
          </p:cNvSpPr>
          <p:nvPr>
            <p:ph type="sldNum" sz="quarter" idx="12"/>
          </p:nvPr>
        </p:nvSpPr>
        <p:spPr/>
        <p:txBody>
          <a:bodyPr/>
          <a:lstStyle/>
          <a:p>
            <a:fld id="{40DDD790-E929-4A29-BD9E-7ECFED191F8F}" type="slidenum">
              <a:rPr lang="ru-RU" smtClean="0"/>
              <a:t>56</a:t>
            </a:fld>
            <a:endParaRPr lang="ru-RU"/>
          </a:p>
        </p:txBody>
      </p:sp>
    </p:spTree>
    <p:extLst>
      <p:ext uri="{BB962C8B-B14F-4D97-AF65-F5344CB8AC3E}">
        <p14:creationId xmlns:p14="http://schemas.microsoft.com/office/powerpoint/2010/main" val="40682283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616908"/>
            <a:ext cx="11384280" cy="4308872"/>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При большой наполняемости классов и недостаточном количестве компьютерной техники организация урока с использованием ИКТ может быть проблематичной. Исходя из технического обеспечения школы, организационной формой урока с использованием ИКТ может быть:</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фронтальная работа в учебном классе с использованием одного персонального компьютера и проектора (или интерактивной доски)  для компьютерных демонстраций и иллюстраций изучаемого материала, представления результатов проектной деятельности;</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индивидуальная и групповая работа в компьютерном классе на 10-12 рабочих мест для организации лабораторных, творческих, контрольных  и других самостоятельных работ.</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57</a:t>
            </a:fld>
            <a:endParaRPr lang="ru-RU"/>
          </a:p>
        </p:txBody>
      </p:sp>
    </p:spTree>
    <p:extLst>
      <p:ext uri="{BB962C8B-B14F-4D97-AF65-F5344CB8AC3E}">
        <p14:creationId xmlns:p14="http://schemas.microsoft.com/office/powerpoint/2010/main" val="33459568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393954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Форма организации работы учащихся на конкретном уроке с использованием ИКТ определяется  количеством рабочих мест в компьютерном классе, уровнем технологической подготовки учащихся, содержанием учебного материала, целями и задачами урока.</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Каждый учащийся за индивидуальным компьютером (возможно при малой наполняемости класса или делении класса на подгруппы) – оптимальный вариант.</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Индивидуальная домашняя работа учащегося с предоставлением отчёта в электронном виде (возможно при большой наполняемости класса, наличии домашних компьютеров и высокой учебной мотивации учащихся) – допустимый вариант.</a:t>
            </a:r>
          </a:p>
        </p:txBody>
      </p:sp>
      <p:sp>
        <p:nvSpPr>
          <p:cNvPr id="5" name="Номер слайда 4"/>
          <p:cNvSpPr>
            <a:spLocks noGrp="1"/>
          </p:cNvSpPr>
          <p:nvPr>
            <p:ph type="sldNum" sz="quarter" idx="12"/>
          </p:nvPr>
        </p:nvSpPr>
        <p:spPr/>
        <p:txBody>
          <a:bodyPr/>
          <a:lstStyle/>
          <a:p>
            <a:fld id="{40DDD790-E929-4A29-BD9E-7ECFED191F8F}" type="slidenum">
              <a:rPr lang="ru-RU" smtClean="0"/>
              <a:t>58</a:t>
            </a:fld>
            <a:endParaRPr lang="ru-RU"/>
          </a:p>
        </p:txBody>
      </p:sp>
    </p:spTree>
    <p:extLst>
      <p:ext uri="{BB962C8B-B14F-4D97-AF65-F5344CB8AC3E}">
        <p14:creationId xmlns:p14="http://schemas.microsoft.com/office/powerpoint/2010/main" val="37047297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3123932"/>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Парная работа за компьютерами с распределением обязанностей в паре (возможно при количестве учащихся, не более чем в два раза превышающем количество компьютеров и сформированных навыках самооценки) – допустимый вариант для слабого класса.</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Сменная работа за компьютером 2-3 групп учащихся (возможно при количестве учащихся,  в 2-3 раза превышающем количество компьютеров и сформированных навыках самостоятельной работы у большей части учащихся) – оптимально при большой наполняемости класса.</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59</a:t>
            </a:fld>
            <a:endParaRPr lang="ru-RU"/>
          </a:p>
        </p:txBody>
      </p:sp>
    </p:spTree>
    <p:extLst>
      <p:ext uri="{BB962C8B-B14F-4D97-AF65-F5344CB8AC3E}">
        <p14:creationId xmlns:p14="http://schemas.microsoft.com/office/powerpoint/2010/main" val="121813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5570756"/>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Это свидетельствует о том, что многие учителя-предметники уже поняли преимущества ИКТ, почувствовали необходимость воплощения своих идей в конкретные учебные пособия и разработки, а так же и свою беспомощность, недостаточную компетентность, нехватку знаний и навыков в области ИКТ.</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Но, уважаемые коллеги, до тех пор, пока во главу угла мы будем ставить чей-то долг, дело не сдвинется с мертвой точки. Нам никто ничего не должен!</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Компьютер – всего лишь инструмент, использование которого  должно органично вписываться в систему обучения, способствовать достижению поставленных целей и задач урока.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Пока учитель-предметник не осознает необходимости самостоятельного изучения необходимых ему азов компьютерной грамотности, и не приступит к изучению и применению их, он не научится владеть этим инструментом на должном уровне.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К каждому учителю не приставить специалиста, который будет воплощать его замыслы. </a:t>
            </a:r>
          </a:p>
        </p:txBody>
      </p:sp>
      <p:sp>
        <p:nvSpPr>
          <p:cNvPr id="5" name="Номер слайда 4"/>
          <p:cNvSpPr>
            <a:spLocks noGrp="1"/>
          </p:cNvSpPr>
          <p:nvPr>
            <p:ph type="sldNum" sz="quarter" idx="12"/>
          </p:nvPr>
        </p:nvSpPr>
        <p:spPr/>
        <p:txBody>
          <a:bodyPr/>
          <a:lstStyle/>
          <a:p>
            <a:fld id="{40DDD790-E929-4A29-BD9E-7ECFED191F8F}" type="slidenum">
              <a:rPr lang="ru-RU" smtClean="0"/>
              <a:t>6</a:t>
            </a:fld>
            <a:endParaRPr lang="ru-RU"/>
          </a:p>
        </p:txBody>
      </p:sp>
    </p:spTree>
    <p:extLst>
      <p:ext uri="{BB962C8B-B14F-4D97-AF65-F5344CB8AC3E}">
        <p14:creationId xmlns:p14="http://schemas.microsoft.com/office/powerpoint/2010/main" val="394913573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1200329"/>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Сменная работа является одной из самых эффективных и сложных, т.к. требует  от учителя  практических навыков одновременного сопровождения разных видов деятельности. Возможный вариант организации такой работы представлен в таблице:</a:t>
            </a:r>
          </a:p>
        </p:txBody>
      </p:sp>
      <p:graphicFrame>
        <p:nvGraphicFramePr>
          <p:cNvPr id="8" name="Объект 7"/>
          <p:cNvGraphicFramePr>
            <a:graphicFrameLocks noChangeAspect="1"/>
          </p:cNvGraphicFramePr>
          <p:nvPr>
            <p:extLst/>
          </p:nvPr>
        </p:nvGraphicFramePr>
        <p:xfrm>
          <a:off x="350520" y="1632765"/>
          <a:ext cx="11529060" cy="4077469"/>
        </p:xfrm>
        <a:graphic>
          <a:graphicData uri="http://schemas.openxmlformats.org/presentationml/2006/ole">
            <mc:AlternateContent xmlns:mc="http://schemas.openxmlformats.org/markup-compatibility/2006">
              <mc:Choice xmlns:v="urn:schemas-microsoft-com:vml" Requires="v">
                <p:oleObj spid="_x0000_s60421" name="Документ" r:id="rId4" imgW="5938880" imgH="2585317" progId="Word.Document.12">
                  <p:embed/>
                </p:oleObj>
              </mc:Choice>
              <mc:Fallback>
                <p:oleObj name="Документ" r:id="rId4" imgW="5938880" imgH="2585317" progId="Word.Document.12">
                  <p:embed/>
                  <p:pic>
                    <p:nvPicPr>
                      <p:cNvPr id="0" name=""/>
                      <p:cNvPicPr/>
                      <p:nvPr/>
                    </p:nvPicPr>
                    <p:blipFill>
                      <a:blip r:embed="rId5"/>
                      <a:stretch>
                        <a:fillRect/>
                      </a:stretch>
                    </p:blipFill>
                    <p:spPr>
                      <a:xfrm>
                        <a:off x="350520" y="1632765"/>
                        <a:ext cx="11529060" cy="4077469"/>
                      </a:xfrm>
                      <a:prstGeom prst="rect">
                        <a:avLst/>
                      </a:prstGeom>
                    </p:spPr>
                  </p:pic>
                </p:oleObj>
              </mc:Fallback>
            </mc:AlternateContent>
          </a:graphicData>
        </a:graphic>
      </p:graphicFrame>
      <p:sp>
        <p:nvSpPr>
          <p:cNvPr id="5" name="Номер слайда 4"/>
          <p:cNvSpPr>
            <a:spLocks noGrp="1"/>
          </p:cNvSpPr>
          <p:nvPr>
            <p:ph type="sldNum" sz="quarter" idx="12"/>
          </p:nvPr>
        </p:nvSpPr>
        <p:spPr/>
        <p:txBody>
          <a:bodyPr/>
          <a:lstStyle/>
          <a:p>
            <a:fld id="{40DDD790-E929-4A29-BD9E-7ECFED191F8F}" type="slidenum">
              <a:rPr lang="ru-RU" smtClean="0"/>
              <a:t>60</a:t>
            </a:fld>
            <a:endParaRPr lang="ru-RU"/>
          </a:p>
        </p:txBody>
      </p:sp>
    </p:spTree>
    <p:extLst>
      <p:ext uri="{BB962C8B-B14F-4D97-AF65-F5344CB8AC3E}">
        <p14:creationId xmlns:p14="http://schemas.microsoft.com/office/powerpoint/2010/main" val="7354911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5247590"/>
          </a:xfrm>
          <a:prstGeom prst="rect">
            <a:avLst/>
          </a:prstGeom>
        </p:spPr>
        <p:txBody>
          <a:bodyPr wrap="square">
            <a:spAutoFit/>
          </a:bodyPr>
          <a:lstStyle/>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При такой форме организации работы урок состоит из  пяти этапов, первый и пятый этап являются фронтальными, второй  этап начинается для всех одновременно, на 2-4 этапах учащиеся имеют возможность продвигаться в индивидуальном темпе, учитель большее внимание уделяет «средним» и «слабым» учащимся, «сильные» работают самостоятельно. Состав групп может быть сменным, в «сильную» группу желательно включать учащихся с высоким уровнем технологической подготовки, тогда для учащихся из средней и слабой групп останется больше компьютерного времени, при этом учащиеся «слабой» группы могут работать за компьютером в паре. При правильной  организации такой работы выигрывают все: «сильные» имеют возможность для дальнейшего продвижения, «средние» подтягиваются до  уровня «сильных», «слабые» подтягиваются до уровня «средних».</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Для того чтобы использование ИКТ на уроке было эффективным, необходимо соблюдения ряда требований: правильное определение дидактической роли и места ЭОР на уроке; использование продуманных организационных форм урока;  рациональное сочетание различных форм и методов использования ИКТ, учёт возрастных особенностей и соблюдение санитарных норм при работе за компьютером.</a:t>
            </a:r>
            <a:endParaRPr lang="ru-RU"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61</a:t>
            </a:fld>
            <a:endParaRPr lang="ru-RU"/>
          </a:p>
        </p:txBody>
      </p:sp>
    </p:spTree>
    <p:extLst>
      <p:ext uri="{BB962C8B-B14F-4D97-AF65-F5344CB8AC3E}">
        <p14:creationId xmlns:p14="http://schemas.microsoft.com/office/powerpoint/2010/main" val="28800356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75588"/>
            <a:ext cx="11384280" cy="5709255"/>
          </a:xfrm>
          <a:prstGeom prst="rect">
            <a:avLst/>
          </a:prstGeom>
        </p:spPr>
        <p:txBody>
          <a:bodyPr wrap="square">
            <a:spAutoFit/>
          </a:bodyPr>
          <a:lstStyle/>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При подготовке к уроку или внеклассному занятию с использованием ИКТ учитель следует алгоритму:</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Изучить программу и требования Государственного стандарта, сформулировать цели и задачи урока.</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Изучить материал учебника и дополнительных пособий.</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Оценить технические возможности (наличие оборудования, режим работы кабинета информатики и т.п.).</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Подобрать имеющиеся ЭОР в соответствии с целями и задачами урока.</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При необходимости самостоятельно разработать недостающие ЭОР, привлечь для этого специалистов, учащихся.</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До урока просмотреть и прослушать весь отобранный материал, сделать хронометраж и составить сценарий урока.</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Используя ИКТ на уроке, учитель должен помнить о том, что перегруженность урока средствами ИКТ ведёт к нерациональному распределению рабочего времени,  снижению активности учащихся и эффективности обучения в целом.</a:t>
            </a:r>
            <a:endParaRPr lang="ru-RU"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62</a:t>
            </a:fld>
            <a:endParaRPr lang="ru-RU"/>
          </a:p>
        </p:txBody>
      </p:sp>
    </p:spTree>
    <p:extLst>
      <p:ext uri="{BB962C8B-B14F-4D97-AF65-F5344CB8AC3E}">
        <p14:creationId xmlns:p14="http://schemas.microsoft.com/office/powerpoint/2010/main" val="38264366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59413" y="836611"/>
            <a:ext cx="6172200" cy="4448491"/>
          </a:xfrm>
        </p:spPr>
        <p:txBody>
          <a:bodyPr>
            <a:noAutofit/>
          </a:bodyPr>
          <a:lstStyle/>
          <a:p>
            <a:pPr marL="0" indent="0" algn="ctr">
              <a:buNone/>
            </a:pPr>
            <a:endParaRPr lang="ru-RU" sz="4800" b="1" dirty="0" smtClean="0">
              <a:solidFill>
                <a:schemeClr val="accent5"/>
              </a:solidFill>
            </a:endParaRPr>
          </a:p>
          <a:p>
            <a:pPr marL="0" indent="0" algn="ctr">
              <a:buNone/>
            </a:pPr>
            <a:r>
              <a:rPr lang="ru-RU" sz="4800" b="1" dirty="0" smtClean="0"/>
              <a:t>«Особенности непрерывного образования педагога в аспекте развития ИКТ-компетентности»</a:t>
            </a:r>
          </a:p>
        </p:txBody>
      </p:sp>
      <p:pic>
        <p:nvPicPr>
          <p:cNvPr id="5"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7"/>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6960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4560" y="-4767"/>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Номер слайда 1"/>
          <p:cNvSpPr>
            <a:spLocks noGrp="1"/>
          </p:cNvSpPr>
          <p:nvPr>
            <p:ph type="sldNum" sz="quarter" idx="12"/>
          </p:nvPr>
        </p:nvSpPr>
        <p:spPr/>
        <p:txBody>
          <a:bodyPr/>
          <a:lstStyle/>
          <a:p>
            <a:fld id="{40DDD790-E929-4A29-BD9E-7ECFED191F8F}" type="slidenum">
              <a:rPr lang="ru-RU" smtClean="0"/>
              <a:t>63</a:t>
            </a:fld>
            <a:endParaRPr lang="ru-RU"/>
          </a:p>
        </p:txBody>
      </p:sp>
    </p:spTree>
    <p:extLst>
      <p:ext uri="{BB962C8B-B14F-4D97-AF65-F5344CB8AC3E}">
        <p14:creationId xmlns:p14="http://schemas.microsoft.com/office/powerpoint/2010/main" val="1369141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242834"/>
            <a:ext cx="11384280" cy="6078587"/>
          </a:xfrm>
          <a:prstGeom prst="rect">
            <a:avLst/>
          </a:prstGeom>
        </p:spPr>
        <p:txBody>
          <a:bodyPr wrap="square">
            <a:spAutoFit/>
          </a:bodyPr>
          <a:lstStyle/>
          <a:p>
            <a:pPr algn="just">
              <a:spcBef>
                <a:spcPts val="600"/>
              </a:spcBef>
              <a:spcAft>
                <a:spcPts val="0"/>
              </a:spcAft>
            </a:pPr>
            <a:r>
              <a:rPr lang="ru-RU" sz="2300" dirty="0" smtClean="0">
                <a:effectLst/>
                <a:latin typeface="Times New Roman" panose="02020603050405020304" pitchFamily="18" charset="0"/>
                <a:ea typeface="Times New Roman" panose="02020603050405020304" pitchFamily="18" charset="0"/>
                <a:cs typeface="Times New Roman" panose="02020603050405020304" pitchFamily="18" charset="0"/>
              </a:rPr>
              <a:t>Согласно Концепции Федеральной целевой программы развития образования приоритетной задачей является создание современной системы непрерывного образования, подготовки и переподготовки профессиональных кадров. Кроме этого в настоящее время происходит постоянное развитие информационно-образовательной среды школ, что требует от педагогов непрерывного развития ИКТ-компетентности. Традиционная система повышения квалификации ориентирована на периодичность один раз в пять лет, что крайне недостаточно при высоком темпе развития современных образовательных технологий. Таким образом, педагоги испытывают затруднения в использовании информационных технологий в связи с неподготовленностью и отсутствием непрерывной методической поддержки. Анализ данной ситуации позволил выявить противоречие между существующими моделями повышения квалификации и необходимостью непрерывного развития ИКТ-компетентности педагога внутри школы. Таким образом, традиционная модель повышения квалификации не соответствует требованиям непрерывного развития ИКТ-компетентности педагогов без отрыва от производства.</a:t>
            </a:r>
          </a:p>
          <a:p>
            <a:pPr algn="just">
              <a:spcBef>
                <a:spcPts val="600"/>
              </a:spcBef>
              <a:spcAft>
                <a:spcPts val="0"/>
              </a:spcAft>
            </a:pPr>
            <a:endPar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64</a:t>
            </a:fld>
            <a:endParaRPr lang="ru-RU"/>
          </a:p>
        </p:txBody>
      </p:sp>
    </p:spTree>
    <p:extLst>
      <p:ext uri="{BB962C8B-B14F-4D97-AF65-F5344CB8AC3E}">
        <p14:creationId xmlns:p14="http://schemas.microsoft.com/office/powerpoint/2010/main" val="42442312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50520" y="266388"/>
            <a:ext cx="11529060" cy="5401479"/>
          </a:xfrm>
          <a:prstGeom prst="rect">
            <a:avLst/>
          </a:prstGeom>
        </p:spPr>
        <p:txBody>
          <a:bodyPr wrap="square">
            <a:spAutoFit/>
          </a:bodyPr>
          <a:lstStyle/>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Однако непрерывное развитие ИКТ-компетентности без отрыва от производства реализуемо, если </a:t>
            </a:r>
            <a:r>
              <a:rPr lang="ru-RU" sz="2200" b="1" dirty="0" smtClean="0">
                <a:effectLst/>
                <a:latin typeface="Times New Roman" panose="02020603050405020304" pitchFamily="18" charset="0"/>
                <a:ea typeface="Times New Roman" panose="02020603050405020304" pitchFamily="18" charset="0"/>
                <a:cs typeface="Times New Roman" panose="02020603050405020304" pitchFamily="18" charset="0"/>
              </a:rPr>
              <a:t>выполнить следующие условия</a:t>
            </a: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2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spcBef>
                <a:spcPts val="600"/>
              </a:spcBef>
              <a:spcAft>
                <a:spcPts val="0"/>
              </a:spcAft>
              <a:buFontTx/>
              <a:buChar char="-"/>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создать модель непрерывного повышения квалификации на базе школы;  </a:t>
            </a:r>
          </a:p>
          <a:p>
            <a:pPr marL="342900" indent="-342900" algn="just">
              <a:spcBef>
                <a:spcPts val="600"/>
              </a:spcBef>
              <a:spcAft>
                <a:spcPts val="0"/>
              </a:spcAft>
              <a:buFontTx/>
              <a:buChar char="-"/>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в образовательном учреждении создать условия для реализации полученных знаний и умений в педагогическом процессе. </a:t>
            </a:r>
          </a:p>
          <a:p>
            <a:pPr algn="just">
              <a:spcBef>
                <a:spcPts val="600"/>
              </a:spcBef>
              <a:spcAft>
                <a:spcPts val="0"/>
              </a:spcAft>
            </a:pP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Непрерывное педагогическое образование — это социально-педагогическая система взаимосвязанных форм, этапов, средств, способов подготовки учителя, повышения его профессионального мастерства, развития личностных качеств и способностей в течение всей жизни. Непрерывное образование стало, пожалуй, самым большим стимулом для современной школы со времени ее оформления в массовую фабрику трансляции знаний и умений. Действительно, важнейшей задачей школы сегодня становится не формирование устойчивого набора знаний и умений, которые останутся с человеком до конца его жизни, а прежде всего воспитание способности производить и получать новые знания на протяжении жизни. К настоящему времени сложилась система непрерывного образования учителя в три этапа: </a:t>
            </a:r>
            <a:r>
              <a:rPr lang="ru-RU" sz="2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допрофессиональная</a:t>
            </a:r>
            <a:r>
              <a:rPr lang="ru-RU"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 подготовка, этап образования и последипломное совершенствование. </a:t>
            </a:r>
            <a:endParaRPr lang="ru-RU"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65</a:t>
            </a:fld>
            <a:endParaRPr lang="ru-RU"/>
          </a:p>
        </p:txBody>
      </p:sp>
    </p:spTree>
    <p:extLst>
      <p:ext uri="{BB962C8B-B14F-4D97-AF65-F5344CB8AC3E}">
        <p14:creationId xmlns:p14="http://schemas.microsoft.com/office/powerpoint/2010/main" val="32371338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281628"/>
            <a:ext cx="11384280" cy="5632311"/>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Принципами непрерывного образования является принцип непрерывности личного опыта и принцип преодоления разрыва между пространственно-временным воздействием социальной среды и процессами воспитания и образования личности, между нравственным опытом народа, отдельных поселений и общин, всего человечества и опытом, знаниями и умениями, приобретенными в учебно-воспитательных учреждениях, между образно-эстетическим, художественным восприятием и освоением мира и умственным развитием учащихся, между культурной традицией народа, запечатлевшей весь исторический путь освоения мира в данных природно-климатических, экологических, экономических, географических и иных условиях и опытом, знаниями, способами освоения деятельности под воздействием современной социально-культурной, политической и иной ситуации. В настоящее время одной из главных задач современной школы становится непрерывное образование педагогов без отрыва от производства. На основании изученной литературы была создана модель непрерывного образования педагога в аспекте развития ИКТ-компетентности внутри школы.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66</a:t>
            </a:fld>
            <a:endParaRPr lang="ru-RU"/>
          </a:p>
        </p:txBody>
      </p:sp>
    </p:spTree>
    <p:extLst>
      <p:ext uri="{BB962C8B-B14F-4D97-AF65-F5344CB8AC3E}">
        <p14:creationId xmlns:p14="http://schemas.microsoft.com/office/powerpoint/2010/main" val="42930680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678204"/>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Назначением модели является создание условий в образовательном учреждении для развития ИКТ-компетентности.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Цель модели — способствовать развитию ИКТ-компетентности педагогов в школе. Основные элементы модели информационно-образовательная среда, непрерывное образование, развитие ИКТ-компетентности педагога в ОУ, педагогический процесс, ученик и учебная деятельность, личность педагога. Основными факторами оказывающие влияния на элементы модели будут социально-экономический, организационный, технологический, профессиональный.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Специфика курса: основные понятия, требования к уровню подготовки, требования к основным умениям, итоговый результат. Условия обучение без отрыва от производства. Мотив слушателей заключается в необходимости использования ИКТ на уроках и требований профессиональной подготовки педагога.</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67</a:t>
            </a:fld>
            <a:endParaRPr lang="ru-RU"/>
          </a:p>
        </p:txBody>
      </p:sp>
    </p:spTree>
    <p:extLst>
      <p:ext uri="{BB962C8B-B14F-4D97-AF65-F5344CB8AC3E}">
        <p14:creationId xmlns:p14="http://schemas.microsoft.com/office/powerpoint/2010/main" val="41740309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093428"/>
          </a:xfrm>
          <a:prstGeom prst="rect">
            <a:avLst/>
          </a:prstGeom>
        </p:spPr>
        <p:txBody>
          <a:bodyPr wrap="square">
            <a:spAutoFit/>
          </a:bodyPr>
          <a:lstStyle/>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Способы реализации полученных знаний в педагогической деятельности: </a:t>
            </a:r>
          </a:p>
          <a:p>
            <a:pPr marL="342900" indent="-342900" algn="just">
              <a:spcBef>
                <a:spcPts val="600"/>
              </a:spcBef>
              <a:spcAft>
                <a:spcPts val="0"/>
              </a:spcAft>
              <a:buFontTx/>
              <a:buChar char="-"/>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при подготовке к урокам учитель использует ЭОР и разрабатывает личный дидактический материал на урок; </a:t>
            </a:r>
          </a:p>
          <a:p>
            <a:pPr marL="342900" indent="-342900" algn="just">
              <a:spcBef>
                <a:spcPts val="600"/>
              </a:spcBef>
              <a:spcAft>
                <a:spcPts val="0"/>
              </a:spcAft>
              <a:buFontTx/>
              <a:buChar char="-"/>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оформление документации в печатном виде. </a:t>
            </a:r>
          </a:p>
          <a:p>
            <a:pPr marL="342900" indent="-342900" algn="just">
              <a:spcBef>
                <a:spcPts val="600"/>
              </a:spcBef>
              <a:spcAft>
                <a:spcPts val="0"/>
              </a:spcAft>
              <a:buFontTx/>
              <a:buChar char="-"/>
            </a:pP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Структура непрерывного образования в аспекте развития ИКТ-компетентности педагогов ОУ имеет функционально-</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деятельностный</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характер.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Деятельностные</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составляющие структуры представлены общетеоретической, технологической, дидактической и проектировочной деятельностью, реализуемой с непрерывным сопровождением.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68</a:t>
            </a:fld>
            <a:endParaRPr lang="ru-RU"/>
          </a:p>
        </p:txBody>
      </p:sp>
    </p:spTree>
    <p:extLst>
      <p:ext uri="{BB962C8B-B14F-4D97-AF65-F5344CB8AC3E}">
        <p14:creationId xmlns:p14="http://schemas.microsoft.com/office/powerpoint/2010/main" val="20910434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73380" y="281628"/>
            <a:ext cx="11384280" cy="564770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Функциональные составляющие описывают зависимость процесса сопровождения от программ развития информационно-образовательной среды ОУ, инновационной деятельности педагогов и реализуемой системы непрерывного образования педагогов. </a:t>
            </a:r>
          </a:p>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Пересечение </a:t>
            </a:r>
            <a:r>
              <a:rPr lang="ru-RU" sz="2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деятельностных</a:t>
            </a: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и функциональных составляющих порождает свойства модели: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1) соответствие выбранной стратегии развития информационно-образовательной среды ОУ государственному заказу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ФГОСы</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на развитие ИКТ-компетентности педагогов;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2) ориентация на насыщение образовательного процесса информационно-коммуникационными технологиями;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3) направленность на непрерывное развитие информационно-образовательной среды ОУ как педагогической системы;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4) рост инновационного потенциала субъектов сопровождения.</a:t>
            </a:r>
          </a:p>
        </p:txBody>
      </p:sp>
      <p:sp>
        <p:nvSpPr>
          <p:cNvPr id="5" name="Номер слайда 4"/>
          <p:cNvSpPr>
            <a:spLocks noGrp="1"/>
          </p:cNvSpPr>
          <p:nvPr>
            <p:ph type="sldNum" sz="quarter" idx="12"/>
          </p:nvPr>
        </p:nvSpPr>
        <p:spPr/>
        <p:txBody>
          <a:bodyPr/>
          <a:lstStyle/>
          <a:p>
            <a:fld id="{40DDD790-E929-4A29-BD9E-7ECFED191F8F}" type="slidenum">
              <a:rPr lang="ru-RU" smtClean="0"/>
              <a:t>69</a:t>
            </a:fld>
            <a:endParaRPr lang="ru-RU"/>
          </a:p>
        </p:txBody>
      </p:sp>
    </p:spTree>
    <p:extLst>
      <p:ext uri="{BB962C8B-B14F-4D97-AF65-F5344CB8AC3E}">
        <p14:creationId xmlns:p14="http://schemas.microsoft.com/office/powerpoint/2010/main" val="97787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3647152"/>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Следовательно, выход один – научиться самим!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Важно различать ИКТ-грамотность и ИКТ-компетентность учителя.</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ИКТ-грамотность – знания о том, что из себя представляет персональный компьютер, программные продукты, каковы их функции и возможности, это умение «нажимать на нужные кнопки», знание о существовании компьютерных сетей (в том числе Интернет).</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ИКТ-компетентность – не только использование различных информационных инструментов (ИКТ-грамотность), но и эффективное применение их в педагогической деятельности.</a:t>
            </a:r>
          </a:p>
        </p:txBody>
      </p:sp>
      <p:sp>
        <p:nvSpPr>
          <p:cNvPr id="5" name="Номер слайда 4"/>
          <p:cNvSpPr>
            <a:spLocks noGrp="1"/>
          </p:cNvSpPr>
          <p:nvPr>
            <p:ph type="sldNum" sz="quarter" idx="12"/>
          </p:nvPr>
        </p:nvSpPr>
        <p:spPr/>
        <p:txBody>
          <a:bodyPr/>
          <a:lstStyle/>
          <a:p>
            <a:fld id="{40DDD790-E929-4A29-BD9E-7ECFED191F8F}" type="slidenum">
              <a:rPr lang="ru-RU" smtClean="0"/>
              <a:t>7</a:t>
            </a:fld>
            <a:endParaRPr lang="ru-RU"/>
          </a:p>
        </p:txBody>
      </p:sp>
    </p:spTree>
    <p:extLst>
      <p:ext uri="{BB962C8B-B14F-4D97-AF65-F5344CB8AC3E}">
        <p14:creationId xmlns:p14="http://schemas.microsoft.com/office/powerpoint/2010/main" val="133487609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25602" name="Picture 2" descr="http://moluch.ru/th/blmcbn/81/image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885" y="221932"/>
            <a:ext cx="11709110" cy="5325428"/>
          </a:xfrm>
          <a:prstGeom prst="rect">
            <a:avLst/>
          </a:prstGeom>
          <a:noFill/>
          <a:extLst>
            <a:ext uri="{909E8E84-426E-40DD-AFC4-6F175D3DCCD1}">
              <a14:hiddenFill xmlns:a14="http://schemas.microsoft.com/office/drawing/2010/main">
                <a:solidFill>
                  <a:srgbClr val="FFFFFF"/>
                </a:solidFill>
              </a14:hiddenFill>
            </a:ext>
          </a:extLst>
        </p:spPr>
      </p:pic>
      <p:sp>
        <p:nvSpPr>
          <p:cNvPr id="2" name="Номер слайда 1"/>
          <p:cNvSpPr>
            <a:spLocks noGrp="1"/>
          </p:cNvSpPr>
          <p:nvPr>
            <p:ph type="sldNum" sz="quarter" idx="12"/>
          </p:nvPr>
        </p:nvSpPr>
        <p:spPr/>
        <p:txBody>
          <a:bodyPr/>
          <a:lstStyle/>
          <a:p>
            <a:fld id="{40DDD790-E929-4A29-BD9E-7ECFED191F8F}" type="slidenum">
              <a:rPr lang="ru-RU" smtClean="0"/>
              <a:t>70</a:t>
            </a:fld>
            <a:endParaRPr lang="ru-RU"/>
          </a:p>
        </p:txBody>
      </p:sp>
    </p:spTree>
    <p:extLst>
      <p:ext uri="{BB962C8B-B14F-4D97-AF65-F5344CB8AC3E}">
        <p14:creationId xmlns:p14="http://schemas.microsoft.com/office/powerpoint/2010/main" val="17811829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88620" y="754068"/>
            <a:ext cx="11384280" cy="3200876"/>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Модель непрерывного образования педагогов в аспекте развития ИКТ-компетентности представляет собой конструкцию, каждый элемент которой поддерживается определёнными условиями реализации.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Центральным элементом является развитие ИКТ-компетентности, которое влияет на такие элементы как педагог и педагогический процесс, ученик и учебная деятельность, личность педагога.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Стимулирующими элементами для развития ИКТ-компетентности является непрерывное образование и информационно-образовательная среда.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71</a:t>
            </a:fld>
            <a:endParaRPr lang="ru-RU"/>
          </a:p>
        </p:txBody>
      </p:sp>
    </p:spTree>
    <p:extLst>
      <p:ext uri="{BB962C8B-B14F-4D97-AF65-F5344CB8AC3E}">
        <p14:creationId xmlns:p14="http://schemas.microsoft.com/office/powerpoint/2010/main" val="38801148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982668"/>
            <a:ext cx="11384280" cy="3200876"/>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Успешность решения методических проблем педагогов обеспечивается педагогическими условиями.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Условия реализации модели обеспечивают результативность развития ИКТ-компетентности педагогов ОУ.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Сопровождение педагогов гарантирует успешность решения методических проблем педагогов, при оперировании актуальным состоянием информационно-образовательной среды ОУ, при использовании приёмов конструирования и оптимизации образовательного процесса в информационно-образовательной среде.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72</a:t>
            </a:fld>
            <a:endParaRPr lang="ru-RU"/>
          </a:p>
        </p:txBody>
      </p:sp>
    </p:spTree>
    <p:extLst>
      <p:ext uri="{BB962C8B-B14F-4D97-AF65-F5344CB8AC3E}">
        <p14:creationId xmlns:p14="http://schemas.microsoft.com/office/powerpoint/2010/main" val="36145327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58140" y="906468"/>
            <a:ext cx="11384280" cy="4308872"/>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Технологические условия формируют технологическую среду непрерывного развития ИКТ-компетентности педагогов, определяют форму ресурсов, технологическое обеспечение каждого этапа и особенности реализации взаимодействия педагогов в зависимости от уровня их ИКТ-компетентности.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Для выявления эффективности описываемой модели непрерывного образования педагогов в аспекте развития ИКТ-компетентности применяется оценка результативности описанной модели.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Эффективность реализации данной модели определяется критериями востребованности ИКТ-компетентности, проявляется в динамике развития личности педагога, он станет более организован, активен, будет обладать таким качеством как ригидность, у педагога появиться инновационный потенциал.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73</a:t>
            </a:fld>
            <a:endParaRPr lang="ru-RU"/>
          </a:p>
        </p:txBody>
      </p:sp>
    </p:spTree>
    <p:extLst>
      <p:ext uri="{BB962C8B-B14F-4D97-AF65-F5344CB8AC3E}">
        <p14:creationId xmlns:p14="http://schemas.microsoft.com/office/powerpoint/2010/main" val="314095483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58140" y="296868"/>
            <a:ext cx="11384280" cy="5355312"/>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Непрерывность образования реализуется путем организации непрерывного развития ИКТ-компетентности педагогов внутри школы. </a:t>
            </a:r>
          </a:p>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При этом должен быть выполнен ряд условий: </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определение основной проблемы; </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определение поля методической деятельности (утверждено положение о проведении курсов, наличие материально-технической базы, сформирована группа участников эксперимента, создана программа курса, определен график работы со слушателями); </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выбор учебно-методического ресурса и способа его освоения; </a:t>
            </a:r>
          </a:p>
          <a:p>
            <a:pPr marL="342900" indent="-342900" algn="just">
              <a:spcBef>
                <a:spcPts val="600"/>
              </a:spcBef>
              <a:spcAft>
                <a:spcPts val="0"/>
              </a:spcAft>
              <a:buFont typeface="Wingdings" panose="05000000000000000000" pitchFamily="2" charset="2"/>
              <a:buChar char="Ø"/>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выбор результата («продукта деятельности педагога»).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Внедрение модели развития ИКТ-компетентности педагогов в деятельность образовательного учреждения требует взаимного сотрудничества и поддержки со стороны администрации и педагогов.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74</a:t>
            </a:fld>
            <a:endParaRPr lang="ru-RU"/>
          </a:p>
        </p:txBody>
      </p:sp>
    </p:spTree>
    <p:extLst>
      <p:ext uri="{BB962C8B-B14F-4D97-AF65-F5344CB8AC3E}">
        <p14:creationId xmlns:p14="http://schemas.microsoft.com/office/powerpoint/2010/main" val="139631791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524315"/>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Администрация школы создает необходимые условия для сотрудничества и взаимодействия между педагогами, и осознает необходимость внедрения модели развития ИКТ-компетентности педагогов без отрыва от производства. Реализовать модель развития ИКТ-компетентности педагогов внутри школы нужно для того, чтобы учитель смог повысить свою ИКТ-компетентность. Модель развития предполагает проведение курсов внутри школы, которые будут способствовать развитию ИКТ-</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компетентностидля</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применения ИКТ в педагогической практике. Достаточно хороший пользовательский уровень учителя-предметника является залогом успешного применения им ИКТ-технологий в своей повседневной работе, но часто именно краткосрочные специализированные курсы повышения квалификации дают учителю-предметнику необходимый толчок, и он уже целенаправленно проходит к выводу, что необходимо непрерывно развивать ИКТ-компетентность.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75</a:t>
            </a:fld>
            <a:endParaRPr lang="ru-RU"/>
          </a:p>
        </p:txBody>
      </p:sp>
    </p:spTree>
    <p:extLst>
      <p:ext uri="{BB962C8B-B14F-4D97-AF65-F5344CB8AC3E}">
        <p14:creationId xmlns:p14="http://schemas.microsoft.com/office/powerpoint/2010/main" val="27799643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678204"/>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Для педагогов создается программа курса для развития ИКТ-компетентности.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Эта программа начинается с ознакомления с возможностями компьютера в школьном образовании. За этим следует этап повышения квалификации или модулей переподготовки, в ходе, которого педагог осваивает компьютер в применении к своей профессиональной деятельности и параллельно планирует это применение в информационной среде.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При созданных условиях идет трансформация личности педагога и педагогического процесса с более полной реализацией требований к результатам освоения образовательной программы, задаваемым ФГОС, в том числе — в направлении формирования ИКТ-</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компетнтности</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педагога и обучающихся, формирования универсальных учебных действий, повышается эффективность освоения отдельных предметов.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76</a:t>
            </a:fld>
            <a:endParaRPr lang="ru-RU"/>
          </a:p>
        </p:txBody>
      </p:sp>
    </p:spTree>
    <p:extLst>
      <p:ext uri="{BB962C8B-B14F-4D97-AF65-F5344CB8AC3E}">
        <p14:creationId xmlns:p14="http://schemas.microsoft.com/office/powerpoint/2010/main" val="389662702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5262979"/>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Получение знаний в области ИКТ-компетентности во много раз повысят стремление педагогов к самообразованию. Достижение компетентности в вопросах ИКТ-компетентности требует понимания того, что данная совокупность способностей не является чем-то несвойственным для учебного плана, наоборот, это должно быть вплетено в структуру, содержание и результаты учебных планов. Такая интеграция также способствует расширению спектра возможностей для будущего развития и внедрению методов обучения, которые базируются на принципах разрешения проблем, наглядности,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исследовательности</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Направляемый сопровождающим и использующий различные приложения, педагог усваивает содержание курса на более глубоком уровне, чем, если бы это были просто лекции или чтение дополнительной литературы. Получив полный комплекс знаний, педагог будет чаще использовать свои мыслительные способности для того, чтобы становиться все более продвинутым пользователем информационных ресурсов, независимо от того, где они хранятся, в каком формате представлены.</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77</a:t>
            </a:fld>
            <a:endParaRPr lang="ru-RU"/>
          </a:p>
        </p:txBody>
      </p:sp>
    </p:spTree>
    <p:extLst>
      <p:ext uri="{BB962C8B-B14F-4D97-AF65-F5344CB8AC3E}">
        <p14:creationId xmlns:p14="http://schemas.microsoft.com/office/powerpoint/2010/main" val="4736874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308872"/>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Таким образом, педагог значительно повышает свои возможности в процессе собственного образования. Для того чтобы реализовать модель, нужно определиться, как и где педагог будет заниматься.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Основным условием для осуществления составленного плана является проведение курсов без отрыва от производства, поэтому занятия будут, проводятся в школе без отрыва от производства, после уроков.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Таким образом, для непрерывного образования педагогов выявлена необходимость создания и внедрения описанной модели непрерывного образования педагога в аспекте развития ИКТ-компетентности в деятельность образовательного учреждения через систему учебных занятий с основной целью — создать условия, при которых педагоги повышают свою ИКТ-компетентность без отрыва от производства.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78</a:t>
            </a:fld>
            <a:endParaRPr lang="ru-RU"/>
          </a:p>
        </p:txBody>
      </p:sp>
    </p:spTree>
    <p:extLst>
      <p:ext uri="{BB962C8B-B14F-4D97-AF65-F5344CB8AC3E}">
        <p14:creationId xmlns:p14="http://schemas.microsoft.com/office/powerpoint/2010/main" val="20533698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891228"/>
            <a:ext cx="11384280" cy="327782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Сущность такой модели обучения учителей концентрируется вокруг трёх ключевых позиций:</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1. Понимание учителями личных потребностей, запросов, интересов.</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2. Умение соотносить их с жизненно важными, производительными и общественными интересами и запросами социума.</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3. Способность самостоятельно действовать и взаимодействовать с другими членами коллектива для достижения профессионально значимой цели и решения практических проблем.</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79</a:t>
            </a:fld>
            <a:endParaRPr lang="ru-RU"/>
          </a:p>
        </p:txBody>
      </p:sp>
    </p:spTree>
    <p:extLst>
      <p:ext uri="{BB962C8B-B14F-4D97-AF65-F5344CB8AC3E}">
        <p14:creationId xmlns:p14="http://schemas.microsoft.com/office/powerpoint/2010/main" val="4019693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031873"/>
          </a:xfrm>
          <a:prstGeom prst="rect">
            <a:avLst/>
          </a:prstGeom>
        </p:spPr>
        <p:txBody>
          <a:bodyPr wrap="square">
            <a:spAutoFit/>
          </a:bodyPr>
          <a:lstStyle/>
          <a:p>
            <a:pPr algn="ctr">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ИКТ-компетентность учителя</a:t>
            </a:r>
          </a:p>
          <a:p>
            <a:pPr algn="just">
              <a:spcBef>
                <a:spcPts val="600"/>
              </a:spcBef>
              <a:spcAft>
                <a:spcPts val="0"/>
              </a:spcAft>
            </a:pPr>
            <a:endPar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Объяснение нового материала на уроке</a:t>
            </a:r>
          </a:p>
          <a:p>
            <a:pPr algn="ctr">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Для взаимодействия с коллегами</a:t>
            </a:r>
          </a:p>
          <a:p>
            <a:pPr algn="ctr">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Для взаимодействия с родителями</a:t>
            </a:r>
          </a:p>
          <a:p>
            <a:pPr algn="ctr">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Поиск учебных материалов в Интернет</a:t>
            </a:r>
          </a:p>
          <a:p>
            <a:pPr algn="ctr">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Для мониторинга развития учащихся</a:t>
            </a:r>
          </a:p>
          <a:p>
            <a:pPr algn="ctr">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Поурочное планирование</a:t>
            </a:r>
          </a:p>
          <a:p>
            <a:pPr algn="ctr">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Урок с использованием ИКТ</a:t>
            </a:r>
          </a:p>
        </p:txBody>
      </p:sp>
      <p:sp>
        <p:nvSpPr>
          <p:cNvPr id="5" name="Номер слайда 4"/>
          <p:cNvSpPr>
            <a:spLocks noGrp="1"/>
          </p:cNvSpPr>
          <p:nvPr>
            <p:ph type="sldNum" sz="quarter" idx="12"/>
          </p:nvPr>
        </p:nvSpPr>
        <p:spPr/>
        <p:txBody>
          <a:bodyPr/>
          <a:lstStyle/>
          <a:p>
            <a:fld id="{40DDD790-E929-4A29-BD9E-7ECFED191F8F}" type="slidenum">
              <a:rPr lang="ru-RU" smtClean="0"/>
              <a:t>8</a:t>
            </a:fld>
            <a:endParaRPr lang="ru-RU"/>
          </a:p>
        </p:txBody>
      </p:sp>
    </p:spTree>
    <p:extLst>
      <p:ext uri="{BB962C8B-B14F-4D97-AF65-F5344CB8AC3E}">
        <p14:creationId xmlns:p14="http://schemas.microsoft.com/office/powerpoint/2010/main" val="34611913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73380" y="616908"/>
            <a:ext cx="11384280" cy="3939540"/>
          </a:xfrm>
          <a:prstGeom prst="rect">
            <a:avLst/>
          </a:prstGeom>
        </p:spPr>
        <p:txBody>
          <a:bodyPr wrap="square">
            <a:spAutoFit/>
          </a:bodyPr>
          <a:lstStyle/>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Выделим основные блоки формирования ИКТ-компетентности учителей в системе последипломного педагогического образования.</a:t>
            </a:r>
          </a:p>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Технологический блок. </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Практическое совершенствование навыков пользователя; формирование готовности использовать ИКТ в своей профессиональной деятельности.</a:t>
            </a:r>
          </a:p>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Программно-методический блок. </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умений осознанного использования ИКТ и современных технических средств обучения; систематизация </a:t>
            </a:r>
            <a:r>
              <a:rPr lang="ru-RU" sz="24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интернет-ресурсов</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по соответствующим предметам; ознакомление с программным обеспечением учебных предметов; раскрытие методических приёмов использования ИКТ и современных средств обучения на всех структурных этапах урока.</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80</a:t>
            </a:fld>
            <a:endParaRPr lang="ru-RU"/>
          </a:p>
        </p:txBody>
      </p:sp>
    </p:spTree>
    <p:extLst>
      <p:ext uri="{BB962C8B-B14F-4D97-AF65-F5344CB8AC3E}">
        <p14:creationId xmlns:p14="http://schemas.microsoft.com/office/powerpoint/2010/main" val="216158084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860748"/>
            <a:ext cx="11384280" cy="3123932"/>
          </a:xfrm>
          <a:prstGeom prst="rect">
            <a:avLst/>
          </a:prstGeom>
        </p:spPr>
        <p:txBody>
          <a:bodyPr wrap="square">
            <a:spAutoFit/>
          </a:bodyPr>
          <a:lstStyle/>
          <a:p>
            <a:pPr algn="just">
              <a:spcBef>
                <a:spcPts val="600"/>
              </a:spcBef>
              <a:spcAft>
                <a:spcPts val="0"/>
              </a:spcAft>
            </a:pPr>
            <a:endPar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Содержательный блок. </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Совершенствование ИКТ-компетентности учителя: способности понимать сущность обработки информации, находить информацию в различных источниках, пользоваться автоматизированными системами поиска и обработки информации, интерпретировать информацию, конвертировать визуальную информацию в вербальную знаковую систему, широко использовать моделирование для изучения различных объектов и явлений, проводить анализ информационных моделей и другое.</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p>
            <a:fld id="{40DDD790-E929-4A29-BD9E-7ECFED191F8F}" type="slidenum">
              <a:rPr lang="ru-RU" smtClean="0"/>
              <a:t>81</a:t>
            </a:fld>
            <a:endParaRPr lang="ru-RU"/>
          </a:p>
        </p:txBody>
      </p:sp>
    </p:spTree>
    <p:extLst>
      <p:ext uri="{BB962C8B-B14F-4D97-AF65-F5344CB8AC3E}">
        <p14:creationId xmlns:p14="http://schemas.microsoft.com/office/powerpoint/2010/main" val="139344787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167921"/>
            <a:ext cx="11384280" cy="5616922"/>
          </a:xfrm>
          <a:prstGeom prst="rect">
            <a:avLst/>
          </a:prstGeom>
        </p:spPr>
        <p:txBody>
          <a:bodyPr wrap="square">
            <a:spAutoFit/>
          </a:bodyPr>
          <a:lstStyle/>
          <a:p>
            <a:pPr algn="ctr">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Список литературы:</a:t>
            </a:r>
          </a:p>
          <a:p>
            <a:pPr algn="just">
              <a:spcBef>
                <a:spcPts val="600"/>
              </a:spcBef>
              <a:spcAft>
                <a:spcPts val="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1. Авдеева С.М. Возможности и проблемы развития интернет-образования. Электронный ресурс. URL: http://www.ito.Su/2001/ito/P/P-0-5.html </a:t>
            </a:r>
          </a:p>
          <a:p>
            <a:pPr algn="just">
              <a:spcBef>
                <a:spcPts val="600"/>
              </a:spcBef>
              <a:spcAft>
                <a:spcPts val="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2. Акуленко B.JI. Формирование ИКТ-компетентности учителя-предметника в системе повышения квалификации // Применение новых технологий в образовании: материалы XV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междунар</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конференции. Троицк,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Тровант</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2004. - С. 344—346. </a:t>
            </a:r>
          </a:p>
          <a:p>
            <a:pPr algn="just">
              <a:spcBef>
                <a:spcPts val="600"/>
              </a:spcBef>
              <a:spcAft>
                <a:spcPts val="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3.Антонова С.Г. Информационная культура личности. Вопросы формирования // Высшее образование в России. 1994. - № 1. — С. 82-87. </a:t>
            </a:r>
          </a:p>
          <a:p>
            <a:pPr algn="just">
              <a:spcBef>
                <a:spcPts val="600"/>
              </a:spcBef>
              <a:spcAft>
                <a:spcPts val="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4. Горячев А.В. Формирование информационной грамотности в образовательной системе «Школа 2100». Электронный ресурс. URL: www.school2100.ru. </a:t>
            </a:r>
          </a:p>
          <a:p>
            <a:pPr algn="just">
              <a:spcBef>
                <a:spcPts val="600"/>
              </a:spcBef>
              <a:spcAft>
                <a:spcPts val="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5.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Селевко</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Г.К. Энциклопедия образовательных технологий: В 2-х т. Т.2 — М.: НИИ школьных технологий, 2006. 816 с. </a:t>
            </a:r>
          </a:p>
          <a:p>
            <a:pPr algn="just">
              <a:spcBef>
                <a:spcPts val="600"/>
              </a:spcBef>
              <a:spcAft>
                <a:spcPts val="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6. Прокудин Д.Е. Информатизация отечественного образования: итоги и перспективы. Электронный ресурс. URL: http://anthropology.ru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ги</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texts</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pro-kudin</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art</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inf</a:t>
            </a: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edu.html. </a:t>
            </a:r>
          </a:p>
          <a:p>
            <a:pPr algn="just">
              <a:spcBef>
                <a:spcPts val="600"/>
              </a:spcBef>
              <a:spcAft>
                <a:spcPts val="0"/>
              </a:spcAft>
            </a:pPr>
            <a:r>
              <a:rPr lang="ru-RU"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7. Федеральная целевая программа «Развитие единой образовательной информационной среды (2001-2005 годы)». Электронный ресурс. URL: http://www.programs-gov.ru/ext/129/content.htm. </a:t>
            </a:r>
          </a:p>
        </p:txBody>
      </p:sp>
      <p:sp>
        <p:nvSpPr>
          <p:cNvPr id="5" name="Номер слайда 4"/>
          <p:cNvSpPr>
            <a:spLocks noGrp="1"/>
          </p:cNvSpPr>
          <p:nvPr>
            <p:ph type="sldNum" sz="quarter" idx="12"/>
          </p:nvPr>
        </p:nvSpPr>
        <p:spPr/>
        <p:txBody>
          <a:bodyPr/>
          <a:lstStyle/>
          <a:p>
            <a:fld id="{40DDD790-E929-4A29-BD9E-7ECFED191F8F}" type="slidenum">
              <a:rPr lang="ru-RU" smtClean="0"/>
              <a:t>82</a:t>
            </a:fld>
            <a:endParaRPr lang="ru-RU"/>
          </a:p>
        </p:txBody>
      </p:sp>
    </p:spTree>
    <p:extLst>
      <p:ext uri="{BB962C8B-B14F-4D97-AF65-F5344CB8AC3E}">
        <p14:creationId xmlns:p14="http://schemas.microsoft.com/office/powerpoint/2010/main" val="121053478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p:cNvSpPr>
            <a:spLocks noChangeArrowheads="1"/>
          </p:cNvSpPr>
          <p:nvPr/>
        </p:nvSpPr>
        <p:spPr bwMode="auto">
          <a:xfrm>
            <a:off x="3343672" y="188641"/>
            <a:ext cx="5961856" cy="48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ru-RU" sz="4200" b="1" dirty="0">
                <a:solidFill>
                  <a:srgbClr val="1F497D"/>
                </a:solidFill>
                <a:latin typeface="Times New Roman" pitchFamily="18" charset="0"/>
              </a:rPr>
              <a:t>КОНТАКТЫ</a:t>
            </a:r>
          </a:p>
        </p:txBody>
      </p:sp>
      <p:sp>
        <p:nvSpPr>
          <p:cNvPr id="94214" name="Rectangle 6"/>
          <p:cNvSpPr>
            <a:spLocks noChangeArrowheads="1"/>
          </p:cNvSpPr>
          <p:nvPr/>
        </p:nvSpPr>
        <p:spPr bwMode="auto">
          <a:xfrm>
            <a:off x="2855640" y="1052736"/>
            <a:ext cx="5961856" cy="4718050"/>
          </a:xfrm>
          <a:prstGeom prst="rect">
            <a:avLst/>
          </a:prstGeom>
          <a:noFill/>
          <a:ln w="9525">
            <a:noFill/>
            <a:miter lim="800000"/>
            <a:headEnd/>
            <a:tailEnd/>
          </a:ln>
          <a:effectLst/>
        </p:spPr>
        <p:txBody>
          <a:bodyPr/>
          <a:lstStyle/>
          <a:p>
            <a:pPr marL="342900" indent="-342900">
              <a:spcBef>
                <a:spcPct val="20000"/>
              </a:spcBef>
              <a:buClr>
                <a:srgbClr val="800080"/>
              </a:buClr>
              <a:buSzPct val="90000"/>
            </a:pPr>
            <a:r>
              <a:rPr lang="ru-RU" sz="2800" dirty="0">
                <a:solidFill>
                  <a:prstClr val="black"/>
                </a:solidFill>
                <a:effectLst>
                  <a:outerShdw blurRad="38100" dist="38100" dir="2700000" algn="tl">
                    <a:srgbClr val="FFFFFF"/>
                  </a:outerShdw>
                </a:effectLst>
              </a:rPr>
              <a:t>Наш адрес:</a:t>
            </a:r>
          </a:p>
          <a:p>
            <a:pPr marL="342900" indent="-342900">
              <a:spcBef>
                <a:spcPct val="20000"/>
              </a:spcBef>
              <a:buClr>
                <a:srgbClr val="800080"/>
              </a:buClr>
              <a:buSzPct val="90000"/>
            </a:pPr>
            <a:r>
              <a:rPr lang="ru-RU" sz="2800" b="1" dirty="0">
                <a:solidFill>
                  <a:srgbClr val="0000FF"/>
                </a:solidFill>
                <a:effectLst>
                  <a:outerShdw blurRad="38100" dist="38100" dir="2700000" algn="tl">
                    <a:srgbClr val="000000"/>
                  </a:outerShdw>
                </a:effectLst>
              </a:rPr>
              <a:t>4000</a:t>
            </a:r>
            <a:r>
              <a:rPr lang="en-US" sz="2800" b="1" dirty="0">
                <a:solidFill>
                  <a:srgbClr val="0000FF"/>
                </a:solidFill>
                <a:effectLst>
                  <a:outerShdw blurRad="38100" dist="38100" dir="2700000" algn="tl">
                    <a:srgbClr val="000000"/>
                  </a:outerShdw>
                </a:effectLst>
              </a:rPr>
              <a:t>79</a:t>
            </a:r>
            <a:r>
              <a:rPr lang="ru-RU" sz="2800" b="1" dirty="0">
                <a:solidFill>
                  <a:srgbClr val="0000FF"/>
                </a:solidFill>
                <a:effectLst>
                  <a:outerShdw blurRad="38100" dist="38100" dir="2700000" algn="tl">
                    <a:srgbClr val="000000"/>
                  </a:outerShdw>
                </a:effectLst>
              </a:rPr>
              <a:t> г. Волгоград</a:t>
            </a:r>
          </a:p>
          <a:p>
            <a:pPr marL="342900" indent="-342900">
              <a:spcBef>
                <a:spcPct val="20000"/>
              </a:spcBef>
              <a:buClr>
                <a:srgbClr val="800080"/>
              </a:buClr>
              <a:buSzPct val="90000"/>
            </a:pPr>
            <a:r>
              <a:rPr lang="ru-RU" sz="2800" b="1" dirty="0">
                <a:solidFill>
                  <a:srgbClr val="0000FF"/>
                </a:solidFill>
                <a:effectLst>
                  <a:outerShdw blurRad="38100" dist="38100" dir="2700000" algn="tl">
                    <a:srgbClr val="000000"/>
                  </a:outerShdw>
                </a:effectLst>
              </a:rPr>
              <a:t>Ул. Кирова, д. 143 </a:t>
            </a:r>
          </a:p>
          <a:p>
            <a:pPr marL="342900" indent="-342900">
              <a:spcBef>
                <a:spcPct val="20000"/>
              </a:spcBef>
              <a:buClr>
                <a:srgbClr val="800080"/>
              </a:buClr>
              <a:buSzPct val="90000"/>
            </a:pPr>
            <a:r>
              <a:rPr lang="ru-RU" sz="2800" b="1" dirty="0">
                <a:solidFill>
                  <a:srgbClr val="0000FF"/>
                </a:solidFill>
                <a:effectLst>
                  <a:outerShdw blurRad="38100" dist="38100" dir="2700000" algn="tl">
                    <a:srgbClr val="000000"/>
                  </a:outerShdw>
                </a:effectLst>
              </a:rPr>
              <a:t>Издательство «Учитель»</a:t>
            </a:r>
            <a:endParaRPr lang="ru-RU" sz="3200" b="1" dirty="0">
              <a:solidFill>
                <a:srgbClr val="0000FF"/>
              </a:solidFill>
              <a:effectLst>
                <a:outerShdw blurRad="38100" dist="38100" dir="2700000" algn="tl">
                  <a:srgbClr val="000000"/>
                </a:outerShdw>
              </a:effectLst>
            </a:endParaRPr>
          </a:p>
          <a:p>
            <a:pPr marL="342900" indent="-342900">
              <a:spcBef>
                <a:spcPct val="20000"/>
              </a:spcBef>
              <a:buClr>
                <a:srgbClr val="800080"/>
              </a:buClr>
              <a:buSzPct val="90000"/>
            </a:pPr>
            <a:r>
              <a:rPr lang="ru-RU" sz="2800" dirty="0">
                <a:solidFill>
                  <a:prstClr val="black"/>
                </a:solidFill>
                <a:effectLst>
                  <a:outerShdw blurRad="38100" dist="38100" dir="2700000" algn="tl">
                    <a:srgbClr val="FFFFFF"/>
                  </a:outerShdw>
                </a:effectLst>
              </a:rPr>
              <a:t>Наш сайт:</a:t>
            </a:r>
          </a:p>
          <a:p>
            <a:pPr marL="342900" indent="-342900">
              <a:spcBef>
                <a:spcPct val="20000"/>
              </a:spcBef>
              <a:buClr>
                <a:srgbClr val="800080"/>
              </a:buClr>
              <a:buSzPct val="90000"/>
            </a:pPr>
            <a:r>
              <a:rPr lang="en-US" sz="3200" b="1" dirty="0">
                <a:solidFill>
                  <a:prstClr val="black"/>
                </a:solidFill>
                <a:effectLst>
                  <a:outerShdw blurRad="38100" dist="38100" dir="2700000" algn="tl">
                    <a:srgbClr val="FFFFFF"/>
                  </a:outerShdw>
                </a:effectLst>
                <a:hlinkClick r:id="rId2"/>
              </a:rPr>
              <a:t>www.uchitel-izd.ru</a:t>
            </a:r>
            <a:endParaRPr lang="ru-RU" sz="3200" b="1" dirty="0">
              <a:solidFill>
                <a:prstClr val="black"/>
              </a:solidFill>
              <a:effectLst>
                <a:outerShdw blurRad="38100" dist="38100" dir="2700000" algn="tl">
                  <a:srgbClr val="FFFFFF"/>
                </a:outerShdw>
              </a:effectLst>
            </a:endParaRPr>
          </a:p>
          <a:p>
            <a:pPr marL="342900" indent="-342900">
              <a:spcBef>
                <a:spcPct val="20000"/>
              </a:spcBef>
              <a:buClr>
                <a:srgbClr val="800080"/>
              </a:buClr>
              <a:buSzPct val="90000"/>
            </a:pPr>
            <a:r>
              <a:rPr lang="ru-RU" sz="2800" dirty="0">
                <a:solidFill>
                  <a:prstClr val="black"/>
                </a:solidFill>
                <a:effectLst>
                  <a:outerShdw blurRad="38100" dist="38100" dir="2700000" algn="tl">
                    <a:srgbClr val="FFFFFF"/>
                  </a:outerShdw>
                </a:effectLst>
              </a:rPr>
              <a:t>Наши </a:t>
            </a:r>
            <a:r>
              <a:rPr lang="ru-RU" sz="2800" dirty="0">
                <a:solidFill>
                  <a:prstClr val="black"/>
                </a:solidFill>
                <a:effectLst>
                  <a:outerShdw blurRad="38100" dist="38100" dir="2700000" algn="tl">
                    <a:srgbClr val="FFFFFF"/>
                  </a:outerShdw>
                </a:effectLst>
              </a:rPr>
              <a:t>электронные адреса:</a:t>
            </a:r>
          </a:p>
          <a:p>
            <a:pPr marL="342900" indent="-342900">
              <a:spcBef>
                <a:spcPct val="20000"/>
              </a:spcBef>
              <a:buClr>
                <a:srgbClr val="800080"/>
              </a:buClr>
              <a:buSzPct val="90000"/>
            </a:pPr>
            <a:r>
              <a:rPr lang="en-US" sz="3200" b="1" dirty="0">
                <a:solidFill>
                  <a:prstClr val="black"/>
                </a:solidFill>
                <a:effectLst>
                  <a:outerShdw blurRad="38100" dist="38100" dir="2700000" algn="tl">
                    <a:srgbClr val="FFFFFF"/>
                  </a:outerShdw>
                </a:effectLst>
                <a:hlinkClick r:id="rId3"/>
              </a:rPr>
              <a:t>webinar@uchitel-izd.ru</a:t>
            </a:r>
            <a:endParaRPr lang="ru-RU" sz="3200" b="1" dirty="0">
              <a:solidFill>
                <a:prstClr val="black"/>
              </a:solidFill>
              <a:effectLst>
                <a:outerShdw blurRad="38100" dist="38100" dir="2700000" algn="tl">
                  <a:srgbClr val="FFFFFF"/>
                </a:outerShdw>
              </a:effectLst>
            </a:endParaRPr>
          </a:p>
          <a:p>
            <a:pPr marL="342900" indent="-342900">
              <a:spcBef>
                <a:spcPct val="20000"/>
              </a:spcBef>
              <a:buClr>
                <a:srgbClr val="800080"/>
              </a:buClr>
              <a:buSzPct val="90000"/>
            </a:pPr>
            <a:r>
              <a:rPr lang="en-US" sz="3200" b="1" dirty="0">
                <a:solidFill>
                  <a:prstClr val="black"/>
                </a:solidFill>
                <a:effectLst>
                  <a:outerShdw blurRad="38100" dist="38100" dir="2700000" algn="tl">
                    <a:srgbClr val="FFFFFF"/>
                  </a:outerShdw>
                </a:effectLst>
                <a:hlinkClick r:id="rId4"/>
              </a:rPr>
              <a:t>met@uchitel-izd.ru</a:t>
            </a:r>
            <a:endParaRPr lang="ru-RU" sz="3200" b="1" dirty="0">
              <a:solidFill>
                <a:prstClr val="black"/>
              </a:solidFill>
              <a:effectLst>
                <a:outerShdw blurRad="38100" dist="38100" dir="2700000" algn="tl">
                  <a:srgbClr val="FFFFFF"/>
                </a:outerShdw>
              </a:effectLst>
            </a:endParaRPr>
          </a:p>
        </p:txBody>
      </p:sp>
    </p:spTree>
    <p:extLst>
      <p:ext uri="{BB962C8B-B14F-4D97-AF65-F5344CB8AC3E}">
        <p14:creationId xmlns:p14="http://schemas.microsoft.com/office/powerpoint/2010/main" val="293484257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2711624" y="836712"/>
            <a:ext cx="6768752" cy="1143000"/>
          </a:xfrm>
        </p:spPr>
        <p:txBody>
          <a:bodyPr>
            <a:normAutofit fontScale="90000"/>
          </a:bodyPr>
          <a:lstStyle/>
          <a:p>
            <a:pPr algn="ctr"/>
            <a:r>
              <a:rPr lang="ru-RU" sz="4000" dirty="0">
                <a:solidFill>
                  <a:srgbClr val="C00000"/>
                </a:solidFill>
              </a:rPr>
              <a:t>Благодарим за участие</a:t>
            </a:r>
            <a:r>
              <a:rPr lang="en-US" sz="4000" dirty="0">
                <a:solidFill>
                  <a:srgbClr val="C00000"/>
                </a:solidFill>
              </a:rPr>
              <a:t/>
            </a:r>
            <a:br>
              <a:rPr lang="en-US" sz="4000" dirty="0">
                <a:solidFill>
                  <a:srgbClr val="C00000"/>
                </a:solidFill>
              </a:rPr>
            </a:br>
            <a:r>
              <a:rPr lang="ru-RU" sz="4000" dirty="0">
                <a:solidFill>
                  <a:srgbClr val="C00000"/>
                </a:solidFill>
              </a:rPr>
              <a:t> в </a:t>
            </a:r>
            <a:r>
              <a:rPr lang="ru-RU" sz="4000" dirty="0" err="1">
                <a:solidFill>
                  <a:srgbClr val="C00000"/>
                </a:solidFill>
              </a:rPr>
              <a:t>в</a:t>
            </a:r>
            <a:r>
              <a:rPr lang="ru-RU" sz="4000" dirty="0" err="1">
                <a:solidFill>
                  <a:srgbClr val="C00000"/>
                </a:solidFill>
              </a:rPr>
              <a:t>ебинаре</a:t>
            </a:r>
            <a:endParaRPr lang="ru-RU" sz="4000" dirty="0">
              <a:solidFill>
                <a:srgbClr val="C00000"/>
              </a:solidFill>
            </a:endParaRPr>
          </a:p>
        </p:txBody>
      </p:sp>
      <p:pic>
        <p:nvPicPr>
          <p:cNvPr id="4" name="Picture 2" descr="C:\Users\Vilkova\AppData\Local\Microsoft\Windows\Temporary Internet Files\Content.IE5\OLPX5LZP\MC900433941[1].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078601" y="2954216"/>
            <a:ext cx="2183185" cy="218318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Vilkova\AppData\Local\Microsoft\Windows\Temporary Internet Files\Content.IE5\1FEQ4JYK\MC900433953[1].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flipH="1">
            <a:off x="2855640" y="2954215"/>
            <a:ext cx="2268919" cy="2297930"/>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Группа 16"/>
          <p:cNvGrpSpPr/>
          <p:nvPr/>
        </p:nvGrpSpPr>
        <p:grpSpPr>
          <a:xfrm>
            <a:off x="1847529" y="5593556"/>
            <a:ext cx="8244917" cy="920811"/>
            <a:chOff x="216737" y="5967353"/>
            <a:chExt cx="8603735" cy="701848"/>
          </a:xfrm>
        </p:grpSpPr>
        <p:grpSp>
          <p:nvGrpSpPr>
            <p:cNvPr id="18" name="Группа 17"/>
            <p:cNvGrpSpPr/>
            <p:nvPr/>
          </p:nvGrpSpPr>
          <p:grpSpPr>
            <a:xfrm>
              <a:off x="216737" y="5967353"/>
              <a:ext cx="4451084" cy="701848"/>
              <a:chOff x="534246" y="5980861"/>
              <a:chExt cx="4451084" cy="701848"/>
            </a:xfrm>
          </p:grpSpPr>
          <p:sp>
            <p:nvSpPr>
              <p:cNvPr id="20" name="TextBox 19"/>
              <p:cNvSpPr txBox="1"/>
              <p:nvPr/>
            </p:nvSpPr>
            <p:spPr>
              <a:xfrm>
                <a:off x="1619672" y="6350194"/>
                <a:ext cx="192770" cy="234590"/>
              </a:xfrm>
              <a:prstGeom prst="rect">
                <a:avLst/>
              </a:prstGeom>
              <a:noFill/>
            </p:spPr>
            <p:txBody>
              <a:bodyPr wrap="none" rtlCol="0">
                <a:spAutoFit/>
              </a:bodyPr>
              <a:lstStyle/>
              <a:p>
                <a:endParaRPr lang="ru-RU" sz="1400" dirty="0">
                  <a:solidFill>
                    <a:prstClr val="black"/>
                  </a:solidFill>
                </a:endParaRPr>
              </a:p>
            </p:txBody>
          </p:sp>
          <p:sp>
            <p:nvSpPr>
              <p:cNvPr id="21" name="TextBox 20"/>
              <p:cNvSpPr txBox="1"/>
              <p:nvPr/>
            </p:nvSpPr>
            <p:spPr>
              <a:xfrm>
                <a:off x="1453262" y="6043659"/>
                <a:ext cx="3532068" cy="469178"/>
              </a:xfrm>
              <a:prstGeom prst="rect">
                <a:avLst/>
              </a:prstGeom>
              <a:noFill/>
            </p:spPr>
            <p:txBody>
              <a:bodyPr wrap="square" rtlCol="0">
                <a:spAutoFit/>
              </a:bodyPr>
              <a:lstStyle/>
              <a:p>
                <a:r>
                  <a:rPr lang="ru-RU" b="1" dirty="0">
                    <a:solidFill>
                      <a:prstClr val="black"/>
                    </a:solidFill>
                  </a:rPr>
                  <a:t>Издательство «Учитель»</a:t>
                </a:r>
              </a:p>
              <a:p>
                <a:r>
                  <a:rPr lang="en-US" sz="1600" dirty="0">
                    <a:solidFill>
                      <a:prstClr val="black"/>
                    </a:solidFill>
                    <a:hlinkClick r:id="rId4"/>
                  </a:rPr>
                  <a:t>www.uchitel-izd.ru</a:t>
                </a:r>
                <a:r>
                  <a:rPr lang="ru-RU" sz="1600" b="1" dirty="0">
                    <a:solidFill>
                      <a:prstClr val="black"/>
                    </a:solidFill>
                  </a:rPr>
                  <a:t> </a:t>
                </a:r>
                <a:endParaRPr lang="ru-RU" sz="1600" b="1" dirty="0">
                  <a:solidFill>
                    <a:prstClr val="black"/>
                  </a:solidFill>
                </a:endParaRPr>
              </a:p>
            </p:txBody>
          </p:sp>
          <p:pic>
            <p:nvPicPr>
              <p:cNvPr id="22" name="Рисунок 2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34246" y="5980861"/>
                <a:ext cx="919016" cy="701848"/>
              </a:xfrm>
              <a:prstGeom prst="rect">
                <a:avLst/>
              </a:prstGeom>
            </p:spPr>
          </p:pic>
        </p:grpSp>
        <p:sp>
          <p:nvSpPr>
            <p:cNvPr id="19" name="TextBox 18"/>
            <p:cNvSpPr txBox="1"/>
            <p:nvPr/>
          </p:nvSpPr>
          <p:spPr>
            <a:xfrm>
              <a:off x="5288404" y="6126410"/>
              <a:ext cx="3532068" cy="351884"/>
            </a:xfrm>
            <a:prstGeom prst="rect">
              <a:avLst/>
            </a:prstGeom>
            <a:noFill/>
          </p:spPr>
          <p:txBody>
            <a:bodyPr wrap="square" rtlCol="0">
              <a:spAutoFit/>
            </a:bodyPr>
            <a:lstStyle/>
            <a:p>
              <a:r>
                <a:rPr lang="ru-RU" sz="1200" b="1" dirty="0">
                  <a:solidFill>
                    <a:prstClr val="black"/>
                  </a:solidFill>
                </a:rPr>
                <a:t>Вопросы, связанные с вебинарами можно задать по адресу: </a:t>
              </a:r>
              <a:r>
                <a:rPr lang="en-US" sz="1200" b="1" dirty="0">
                  <a:solidFill>
                    <a:prstClr val="black"/>
                  </a:solidFill>
                  <a:hlinkClick r:id="rId6"/>
                </a:rPr>
                <a:t>webinar@uchitel-izd.ru</a:t>
              </a:r>
              <a:endParaRPr lang="ru-RU" sz="1200" dirty="0">
                <a:solidFill>
                  <a:prstClr val="black"/>
                </a:solidFill>
              </a:endParaRPr>
            </a:p>
          </p:txBody>
        </p:sp>
      </p:grpSp>
    </p:spTree>
    <p:extLst>
      <p:ext uri="{BB962C8B-B14F-4D97-AF65-F5344CB8AC3E}">
        <p14:creationId xmlns:p14="http://schemas.microsoft.com/office/powerpoint/2010/main" val="3245570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44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junior2.cumbresblogs.com/files/2013/02/cropped-Kids_on_Computer_clipart_from_submi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784843"/>
            <a:ext cx="6004560" cy="10731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95300" y="357828"/>
            <a:ext cx="11384280" cy="4462760"/>
          </a:xfrm>
          <a:prstGeom prst="rect">
            <a:avLst/>
          </a:prstGeom>
        </p:spPr>
        <p:txBody>
          <a:bodyPr wrap="square">
            <a:spAutoFit/>
          </a:bodyPr>
          <a:lstStyle/>
          <a:p>
            <a:pPr algn="ctr">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Примерный перечень содержания ИКТ-компетентности учителя:</a:t>
            </a:r>
          </a:p>
          <a:p>
            <a:pPr algn="ctr">
              <a:spcBef>
                <a:spcPts val="600"/>
              </a:spcBef>
              <a:spcAft>
                <a:spcPts val="0"/>
              </a:spcAft>
            </a:pPr>
            <a:r>
              <a:rPr lang="ru-RU"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(по мере развития компетентности от базового к повышенному уровню).</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Знать перечень основных существующих электронных (цифровых) пособий по предмету (на дисках и в Интернете): электронные учебники, атласы, коллекции цифровых образовательных ресурсов в Интернете и т.д. </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Уметь находить, оценивать, отбирать и демонстрировать информацию из ЦОР (например, использовать материалы электронных учебников и других пособий на дисках и в Интернете) в соответствии с поставленными учебными задачами.</a:t>
            </a:r>
          </a:p>
          <a:p>
            <a:pPr algn="just">
              <a:spcBef>
                <a:spcPts val="600"/>
              </a:spcBef>
              <a:spcAft>
                <a:spcPts val="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Устанавливать используемую программу на демонстрационный компьютер, пользоваться проекционной техникой, владеть методиками создания собственного электронного дидактического материала.</a:t>
            </a:r>
          </a:p>
        </p:txBody>
      </p:sp>
      <p:sp>
        <p:nvSpPr>
          <p:cNvPr id="5" name="Номер слайда 4"/>
          <p:cNvSpPr>
            <a:spLocks noGrp="1"/>
          </p:cNvSpPr>
          <p:nvPr>
            <p:ph type="sldNum" sz="quarter" idx="12"/>
          </p:nvPr>
        </p:nvSpPr>
        <p:spPr/>
        <p:txBody>
          <a:bodyPr/>
          <a:lstStyle/>
          <a:p>
            <a:fld id="{40DDD790-E929-4A29-BD9E-7ECFED191F8F}" type="slidenum">
              <a:rPr lang="ru-RU" smtClean="0"/>
              <a:t>9</a:t>
            </a:fld>
            <a:endParaRPr lang="ru-RU"/>
          </a:p>
        </p:txBody>
      </p:sp>
    </p:spTree>
    <p:extLst>
      <p:ext uri="{BB962C8B-B14F-4D97-AF65-F5344CB8AC3E}">
        <p14:creationId xmlns:p14="http://schemas.microsoft.com/office/powerpoint/2010/main" val="416837686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6592</Words>
  <Application>Microsoft Office PowerPoint</Application>
  <PresentationFormat>Широкоэкранный</PresentationFormat>
  <Paragraphs>371</Paragraphs>
  <Slides>84</Slides>
  <Notes>1</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84</vt:i4>
      </vt:variant>
    </vt:vector>
  </HeadingPairs>
  <TitlesOfParts>
    <vt:vector size="92" baseType="lpstr">
      <vt:lpstr>Arial</vt:lpstr>
      <vt:lpstr>Calibri</vt:lpstr>
      <vt:lpstr>Calibri Light</vt:lpstr>
      <vt:lpstr>Helvetica</vt:lpstr>
      <vt:lpstr>Times New Roman</vt:lpstr>
      <vt:lpstr>Wingdings</vt:lpstr>
      <vt:lpstr>Тема Office</vt:lpstr>
      <vt:lpstr>Документ</vt:lpstr>
      <vt:lpstr>Презентация PowerPoint</vt:lpstr>
      <vt:lpstr>   Формирование информационно-коммуникационных компетенций современного педагога в условиях реализации ФГОС (практикум)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Благодарим за участие  в вебинаре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Формирование информационно-коммуникационных компетенций современного педагога в условиях реализации ФГОС </dc:title>
  <dc:creator>Учитель</dc:creator>
  <cp:lastModifiedBy>Бобровская Анжелика</cp:lastModifiedBy>
  <cp:revision>20</cp:revision>
  <dcterms:created xsi:type="dcterms:W3CDTF">2016-07-23T10:58:28Z</dcterms:created>
  <dcterms:modified xsi:type="dcterms:W3CDTF">2016-07-28T06:20:03Z</dcterms:modified>
</cp:coreProperties>
</file>