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4669" autoAdjust="0"/>
  </p:normalViewPr>
  <p:slideViewPr>
    <p:cSldViewPr>
      <p:cViewPr varScale="1">
        <p:scale>
          <a:sx n="95" d="100"/>
          <a:sy n="95" d="100"/>
        </p:scale>
        <p:origin x="72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6FDA1-7E66-43C7-B483-90D84904FBDA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92229-55B0-4EE2-94DC-DA477E245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7340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pPr>
              <a:defRPr/>
            </a:pPr>
            <a:fld id="{A506D0CC-0677-4656-9AF6-8F8A62722566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pPr>
              <a:defRPr/>
            </a:pPr>
            <a:fld id="{FED0578A-7F82-4FAB-8914-FCFA7C69B6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52094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69CFDA-A66A-4E56-BAC9-864EE9541362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C2A092-1522-46D4-9D1A-61034546DB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287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69CFDA-A66A-4E56-BAC9-864EE9541362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C2A092-1522-46D4-9D1A-61034546DB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199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69CFDA-A66A-4E56-BAC9-864EE9541362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C2A092-1522-46D4-9D1A-61034546DB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143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69CFDA-A66A-4E56-BAC9-864EE9541362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C2A092-1522-46D4-9D1A-61034546DB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609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69CFDA-A66A-4E56-BAC9-864EE9541362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C2A092-1522-46D4-9D1A-61034546DB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29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69CFDA-A66A-4E56-BAC9-864EE9541362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C2A092-1522-46D4-9D1A-61034546DB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26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420BB1-290E-49DF-A204-BC1E1E5782A8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A0B501-783E-47C0-BE77-E33BC1D6F9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552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ECC63F-DB7A-4311-9E5B-A95BD756D640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F3E77E-1908-419B-8636-57CDA21C63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917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pPr>
              <a:defRPr/>
            </a:pPr>
            <a:fld id="{63160A47-6470-4A1F-8D48-FB60E5630ED9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32C8ED0A-45B5-4F50-BF4B-9A510F3A69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37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B4432B-825D-4F3B-AB8E-974650866BFF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pPr>
              <a:defRPr/>
            </a:pPr>
            <a:fld id="{8B81EA6C-EBBA-44E7-B08D-D2B61BF000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441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0E649B-CAEE-481E-86BB-D0786FC947D5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C148A2-D4ED-4DE4-A760-F35E0316D8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28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9098A7-6769-4106-AE05-D7A9E74A4048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336AE7-A38E-4854-AD45-C144BB86FC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552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5C717E-E3FD-4AF1-9B21-6373AE0A8B0A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B63424-CDDF-45EC-B55E-D03A8C2487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0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4AD88D-8550-4442-A8CF-3419D3EFC480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AD36ED-E161-4372-A576-C8E4D8A914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05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1FA0D2-5199-4205-B3D1-45B51112C7F4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AADE-83C5-494B-916B-D3217D0273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954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1E9479-6919-43A1-94AD-952BDBB573A2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A293A7-87E9-4D34-8111-3A4A48D1B9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066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AE69CFDA-A66A-4E56-BAC9-864EE9541362}" type="datetimeFigureOut">
              <a:rPr lang="ru-RU" smtClean="0"/>
              <a:pPr>
                <a:defRPr/>
              </a:pPr>
              <a:t>22.08.2019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B3C2A092-1522-46D4-9D1A-61034546DB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09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4688" cy="836712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>
                <a:solidFill>
                  <a:schemeClr val="accent6">
                    <a:lumMod val="50000"/>
                  </a:schemeClr>
                </a:solidFill>
              </a:rPr>
              <a:t>Тема для работы в группе: </a:t>
            </a:r>
            <a:br>
              <a:rPr lang="ru-RU" sz="31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</a:rPr>
              <a:t>Адаптация ребёнка с РАС в условиях детского сада</a:t>
            </a:r>
            <a:endParaRPr lang="ru-RU" sz="4000" b="1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260649"/>
            <a:ext cx="7704667" cy="936103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Описание проблемной ситуации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80728"/>
            <a:ext cx="7704667" cy="38669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Трудности взаимодействия с окружающими;</a:t>
            </a:r>
          </a:p>
          <a:p>
            <a:r>
              <a:rPr lang="ru-RU" sz="2800" dirty="0" smtClean="0"/>
              <a:t>Отсутствие навыков самообслуживания;</a:t>
            </a:r>
          </a:p>
          <a:p>
            <a:r>
              <a:rPr lang="ru-RU" sz="2800" dirty="0" smtClean="0"/>
              <a:t>Соблюдение режимных моментов;</a:t>
            </a:r>
          </a:p>
          <a:p>
            <a:r>
              <a:rPr lang="ru-RU" sz="2800" dirty="0" smtClean="0"/>
              <a:t>Трудности диагностики личностных и интеллектуальных особенностей ребёнка;</a:t>
            </a:r>
          </a:p>
          <a:p>
            <a:r>
              <a:rPr lang="ru-RU" sz="2800" dirty="0" smtClean="0"/>
              <a:t>Непри</a:t>
            </a:r>
            <a:r>
              <a:rPr lang="ru-RU" sz="2800" dirty="0"/>
              <a:t>н</a:t>
            </a:r>
            <a:r>
              <a:rPr lang="ru-RU" sz="2800" dirty="0" smtClean="0"/>
              <a:t>ятие родителями проблем ребёнка.</a:t>
            </a:r>
          </a:p>
          <a:p>
            <a:endParaRPr lang="ru-RU" dirty="0" smtClean="0"/>
          </a:p>
        </p:txBody>
      </p:sp>
      <p:pic>
        <p:nvPicPr>
          <p:cNvPr id="1028" name="Picture 4" descr="C:\Users\Анатолий\Desktop\433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373724"/>
            <a:ext cx="4968551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12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pPr marL="342900" lvl="0" indent="-342900"/>
            <a:r>
              <a:rPr lang="ru-RU" sz="2800" b="1" dirty="0" smtClean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  <a:t>Перечень </a:t>
            </a:r>
            <a:r>
              <a:rPr lang="ru-RU" sz="2800" b="1" dirty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  <a:t>методик, наиболее эффективных для решения ситуации (диагностических и коррекционных</a:t>
            </a:r>
            <a:r>
              <a:rPr lang="ru-RU" sz="2800" b="1" dirty="0" smtClean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  <a:t>)</a:t>
            </a:r>
            <a:r>
              <a:rPr lang="ru-RU" sz="2800" b="1" dirty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  <a:t/>
            </a:r>
            <a:br>
              <a:rPr lang="ru-RU" sz="2800" b="1" dirty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52528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Наблюдение;</a:t>
            </a:r>
          </a:p>
          <a:p>
            <a:r>
              <a:rPr lang="ru-RU" sz="2800" dirty="0" smtClean="0"/>
              <a:t>Методики: «Нелепицы», «Назови слова», «Зашумлённые картинки», </a:t>
            </a:r>
          </a:p>
          <a:p>
            <a:pPr marL="0" indent="0">
              <a:buNone/>
            </a:pPr>
            <a:r>
              <a:rPr lang="ru-RU" sz="2800" dirty="0" smtClean="0"/>
              <a:t>     «Исключение картинки» и др.;</a:t>
            </a:r>
          </a:p>
          <a:p>
            <a:r>
              <a:rPr lang="ru-RU" sz="2800" dirty="0" smtClean="0"/>
              <a:t>Шкала адаптивного поведения </a:t>
            </a:r>
            <a:r>
              <a:rPr lang="ru-RU" sz="2800" dirty="0" err="1" smtClean="0"/>
              <a:t>Вайнленд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Адаптированный </a:t>
            </a:r>
            <a:r>
              <a:rPr lang="ru-RU" sz="2800" dirty="0"/>
              <a:t>вариант оценки социальных и коммуникативных навыков у детей с аутизмом;</a:t>
            </a:r>
          </a:p>
          <a:p>
            <a:r>
              <a:rPr lang="ru-RU" sz="2800" dirty="0" smtClean="0"/>
              <a:t>Методы развития коммуникативных навыков: рассматривание рисунков, фотографий, игры с правилами: – сюжетно-ролевые игры, - словестные, музыкальные, подвижные, игры-драматизации;</a:t>
            </a:r>
          </a:p>
          <a:p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3075" name="Picture 3" descr="C:\Users\Анатолий\Desktop\аутизм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516" y="980728"/>
            <a:ext cx="2306637" cy="239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4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3960439"/>
          </a:xfrm>
        </p:spPr>
        <p:txBody>
          <a:bodyPr/>
          <a:lstStyle/>
          <a:p>
            <a:r>
              <a:rPr lang="ru-RU" sz="2800" dirty="0" smtClean="0"/>
              <a:t>Программа (методика) обучения и социальной адаптации детей с РАС (</a:t>
            </a:r>
            <a:r>
              <a:rPr lang="ru-RU" sz="2800" dirty="0" err="1" smtClean="0"/>
              <a:t>Манелис</a:t>
            </a:r>
            <a:r>
              <a:rPr lang="ru-RU" sz="2800" dirty="0" smtClean="0"/>
              <a:t> Н.Г., Хаустов А.В. И др.);</a:t>
            </a:r>
          </a:p>
          <a:p>
            <a:r>
              <a:rPr lang="ru-RU" sz="2800" dirty="0" smtClean="0"/>
              <a:t>Методика </a:t>
            </a:r>
            <a:r>
              <a:rPr lang="ru-RU" sz="2800" dirty="0" err="1" smtClean="0"/>
              <a:t>Корепановой</a:t>
            </a:r>
            <a:r>
              <a:rPr lang="ru-RU" sz="2800" dirty="0" smtClean="0"/>
              <a:t> М.В. и </a:t>
            </a:r>
            <a:r>
              <a:rPr lang="ru-RU" sz="2800" dirty="0" err="1" smtClean="0"/>
              <a:t>Харламповой</a:t>
            </a:r>
            <a:r>
              <a:rPr lang="ru-RU" sz="2800" dirty="0" smtClean="0"/>
              <a:t> Е.П. «Методика исследования уровня </a:t>
            </a:r>
            <a:r>
              <a:rPr lang="ru-RU" sz="2800" dirty="0" err="1" smtClean="0"/>
              <a:t>адаптированности</a:t>
            </a:r>
            <a:r>
              <a:rPr lang="ru-RU" sz="2800" dirty="0" smtClean="0"/>
              <a:t> ребёнка к ДОУ»</a:t>
            </a:r>
          </a:p>
          <a:p>
            <a:r>
              <a:rPr lang="ru-RU" sz="2800" dirty="0" smtClean="0"/>
              <a:t>Программа формирования коммуникативных навыков у детей с РАС (Хаустов А.В.)</a:t>
            </a:r>
            <a:endParaRPr lang="ru-RU" sz="2800" dirty="0"/>
          </a:p>
        </p:txBody>
      </p:sp>
      <p:pic>
        <p:nvPicPr>
          <p:cNvPr id="2050" name="Picture 2" descr="C:\Users\Анатолий\Desktop\service-personal-carers-children-autism-shutterstock_2807249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93096"/>
            <a:ext cx="3517850" cy="234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77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10146"/>
          </a:xfrm>
        </p:spPr>
        <p:txBody>
          <a:bodyPr/>
          <a:lstStyle/>
          <a:p>
            <a:pPr marL="342900" lvl="0" indent="-342900"/>
            <a:r>
              <a:rPr lang="ru-RU" sz="2800" b="1" dirty="0" smtClean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  <a:t>Рекомендации </a:t>
            </a:r>
            <a:r>
              <a:rPr lang="ru-RU" sz="2800" b="1" dirty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  <a:t>для </a:t>
            </a:r>
            <a:r>
              <a:rPr lang="ru-RU" sz="2800" b="1" dirty="0" smtClean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  <a:t>педагогов:</a:t>
            </a:r>
            <a:r>
              <a:rPr lang="ru-RU" sz="2800" b="1" dirty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  <a:t/>
            </a:r>
            <a:br>
              <a:rPr lang="ru-RU" sz="2800" b="1" dirty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6203032" cy="5949280"/>
          </a:xfrm>
        </p:spPr>
        <p:txBody>
          <a:bodyPr>
            <a:normAutofit fontScale="92500"/>
          </a:bodyPr>
          <a:lstStyle/>
          <a:p>
            <a:r>
              <a:rPr lang="ru-RU" sz="2800" dirty="0"/>
              <a:t>Развитие стереотипов взаимодействия со взрослыми и </a:t>
            </a:r>
            <a:r>
              <a:rPr lang="ru-RU" sz="2800" dirty="0" smtClean="0"/>
              <a:t>сверстниками;</a:t>
            </a:r>
          </a:p>
          <a:p>
            <a:r>
              <a:rPr lang="ru-RU" sz="2800" dirty="0" smtClean="0"/>
              <a:t>Развитие сенсомоторного восприятия;</a:t>
            </a:r>
          </a:p>
          <a:p>
            <a:r>
              <a:rPr lang="ru-RU" sz="2800" dirty="0" smtClean="0"/>
              <a:t>Развитие произвольного внимания и поведения;</a:t>
            </a:r>
          </a:p>
          <a:p>
            <a:r>
              <a:rPr lang="ru-RU" sz="2800" dirty="0" smtClean="0"/>
              <a:t>Коррекция нарушений эмоционально-волевой сферы;</a:t>
            </a:r>
          </a:p>
          <a:p>
            <a:r>
              <a:rPr lang="ru-RU" sz="2800" dirty="0" smtClean="0"/>
              <a:t>Формирование коммуникативных навыков, эффективного взаимодействия с окружающими, развитие потребности в общении;</a:t>
            </a:r>
          </a:p>
          <a:p>
            <a:r>
              <a:rPr lang="ru-RU" sz="2800" dirty="0" smtClean="0"/>
              <a:t>Развитие социально-бытовых навыков;</a:t>
            </a:r>
          </a:p>
          <a:p>
            <a:pPr marL="0" indent="0">
              <a:buNone/>
            </a:pPr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122" name="Picture 2" descr="C:\Users\Анатолий\Desktop\deti-autisti-v2.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1525">
            <a:off x="6385080" y="764704"/>
            <a:ext cx="2596779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натолий\Desktop\imag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1884">
            <a:off x="6437550" y="4041475"/>
            <a:ext cx="2149489" cy="276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5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2800" b="1" dirty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  <a:t>Рекомендации для </a:t>
            </a:r>
            <a:r>
              <a:rPr lang="ru-RU" sz="2800" b="1" dirty="0" smtClean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  <a:t>родителей: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4248472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Формирование навыков эффективного взаимодействия родителей с ребёнком, оптимизации общения:</a:t>
            </a:r>
          </a:p>
          <a:p>
            <a:pPr marL="0" indent="0">
              <a:buNone/>
            </a:pPr>
            <a:r>
              <a:rPr lang="ru-RU" sz="2800" dirty="0" smtClean="0"/>
              <a:t>-развитие </a:t>
            </a:r>
            <a:r>
              <a:rPr lang="ru-RU" sz="2800" dirty="0" err="1" smtClean="0"/>
              <a:t>сензитивности</a:t>
            </a:r>
            <a:r>
              <a:rPr lang="ru-RU" sz="2800" dirty="0" smtClean="0"/>
              <a:t>, эмпатического реагирования родителей;</a:t>
            </a:r>
          </a:p>
          <a:p>
            <a:pPr marL="0" indent="0">
              <a:buNone/>
            </a:pPr>
            <a:r>
              <a:rPr lang="ru-RU" sz="2800" dirty="0" smtClean="0"/>
              <a:t>-повышение родительской компетентности, снижение уровня тревожности, напряжённости в общении с ребёнком;</a:t>
            </a:r>
          </a:p>
          <a:p>
            <a:r>
              <a:rPr lang="ru-RU" sz="2800" dirty="0" smtClean="0"/>
              <a:t>Развитие навыков коммуникации со сверстниками:</a:t>
            </a:r>
          </a:p>
          <a:p>
            <a:pPr marL="0" indent="0">
              <a:buNone/>
            </a:pPr>
            <a:r>
              <a:rPr lang="ru-RU" sz="2800" dirty="0"/>
              <a:t>- </a:t>
            </a:r>
            <a:r>
              <a:rPr lang="ru-RU" sz="2800" dirty="0" smtClean="0"/>
              <a:t>Посещение </a:t>
            </a:r>
            <a:r>
              <a:rPr lang="ru-RU" sz="2800" dirty="0"/>
              <a:t>вместе с ребёнком </a:t>
            </a:r>
            <a:r>
              <a:rPr lang="ru-RU" sz="2800" dirty="0" smtClean="0"/>
              <a:t>детских парков </a:t>
            </a:r>
            <a:r>
              <a:rPr lang="ru-RU" sz="2800" dirty="0"/>
              <a:t>и </a:t>
            </a:r>
            <a:r>
              <a:rPr lang="ru-RU" sz="2800" dirty="0" smtClean="0"/>
              <a:t>площадок,</a:t>
            </a:r>
          </a:p>
          <a:p>
            <a:pPr marL="0" indent="0">
              <a:buNone/>
            </a:pPr>
            <a:r>
              <a:rPr lang="ru-RU" sz="2800" dirty="0"/>
              <a:t>-  </a:t>
            </a:r>
            <a:r>
              <a:rPr lang="ru-RU" sz="2800" dirty="0" smtClean="0"/>
              <a:t>Ходить </a:t>
            </a:r>
            <a:r>
              <a:rPr lang="ru-RU" sz="2800" dirty="0"/>
              <a:t>с ребёнком на праздники, на дни рождения </a:t>
            </a:r>
            <a:r>
              <a:rPr lang="ru-RU" sz="2800" dirty="0" smtClean="0"/>
              <a:t>друзей;</a:t>
            </a:r>
          </a:p>
          <a:p>
            <a:r>
              <a:rPr lang="ru-RU" sz="2800" dirty="0" smtClean="0"/>
              <a:t>Соблюдение режима дня;</a:t>
            </a:r>
          </a:p>
          <a:p>
            <a:r>
              <a:rPr lang="ru-RU" sz="2800" dirty="0" smtClean="0"/>
              <a:t>Формирование стереотипов бытового поведения у ребёнка.</a:t>
            </a:r>
            <a:endParaRPr lang="ru-RU" sz="2800" dirty="0"/>
          </a:p>
        </p:txBody>
      </p:sp>
      <p:pic>
        <p:nvPicPr>
          <p:cNvPr id="6146" name="Picture 2" descr="C:\Users\Анатолий\Desktop\DATA_ART_3351450_1_1554079908.jf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027897"/>
            <a:ext cx="2520280" cy="171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натолий\Desktop\in_article_5915eb7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929" y="5020523"/>
            <a:ext cx="3929067" cy="175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01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321" y="836712"/>
            <a:ext cx="8229600" cy="782960"/>
          </a:xfrm>
        </p:spPr>
        <p:txBody>
          <a:bodyPr>
            <a:normAutofit fontScale="90000"/>
          </a:bodyPr>
          <a:lstStyle/>
          <a:p>
            <a:pPr marL="342900" lvl="0" indent="-342900"/>
            <a:r>
              <a:rPr lang="ru-RU" sz="2800" b="1" dirty="0" smtClean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  <a:t>Перечень </a:t>
            </a:r>
            <a:r>
              <a:rPr lang="ru-RU" sz="2800" b="1" dirty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  <a:t>внешних ресурсов для осуществления сопровождения (в том числе межведомственных</a:t>
            </a:r>
            <a:r>
              <a:rPr lang="ru-RU" sz="2800" b="1" dirty="0" smtClean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  <a:t>)</a:t>
            </a:r>
            <a:r>
              <a:rPr lang="ru-RU" sz="2800" b="1" dirty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  <a:t/>
            </a:r>
            <a:br>
              <a:rPr lang="ru-RU" sz="2800" b="1" dirty="0">
                <a:solidFill>
                  <a:srgbClr val="00B050">
                    <a:lumMod val="50000"/>
                  </a:srgbClr>
                </a:solidFill>
                <a:latin typeface="Arial" charset="0"/>
                <a:cs typeface="Arial" charset="0"/>
              </a:rPr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19673"/>
            <a:ext cx="8229600" cy="2529407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Повышение профессиональной компетентности специалистов ДОУ;</a:t>
            </a:r>
          </a:p>
          <a:p>
            <a:r>
              <a:rPr lang="ru-RU" sz="2800" dirty="0" smtClean="0"/>
              <a:t>Взаимодействие с медицинскими учреждениями, социально-реабилитационными центрами;</a:t>
            </a:r>
          </a:p>
          <a:p>
            <a:r>
              <a:rPr lang="ru-RU" sz="2800" dirty="0"/>
              <a:t>Просвещение </a:t>
            </a:r>
            <a:r>
              <a:rPr lang="ru-RU" sz="2800" dirty="0" smtClean="0"/>
              <a:t>родителей.</a:t>
            </a:r>
          </a:p>
        </p:txBody>
      </p:sp>
      <p:pic>
        <p:nvPicPr>
          <p:cNvPr id="7170" name="Picture 2" descr="C:\Users\Анатолий\Desktop\bc57714408c5f9e5ddb63856dd7b1af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149080"/>
            <a:ext cx="4193093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Анатолий\Desktop\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149080"/>
            <a:ext cx="3384376" cy="225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1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686" y="3573017"/>
            <a:ext cx="7704667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Над проектом работали: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221089"/>
            <a:ext cx="7992888" cy="25905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Федорова Т.А., Абрамова Е.А., Бронникова О.Н., Афанасьева Г.И., Кручинина М.В., </a:t>
            </a:r>
            <a:r>
              <a:rPr lang="ru-RU" smtClean="0"/>
              <a:t>Бурлакова</a:t>
            </a:r>
            <a:r>
              <a:rPr lang="ru-RU" dirty="0" smtClean="0"/>
              <a:t> О.В.,</a:t>
            </a:r>
          </a:p>
          <a:p>
            <a:pPr marL="0" indent="0">
              <a:buNone/>
            </a:pPr>
            <a:r>
              <a:rPr lang="ru-RU" dirty="0" smtClean="0"/>
              <a:t>Иванова С.А., </a:t>
            </a:r>
            <a:r>
              <a:rPr lang="ru-RU" dirty="0" err="1" smtClean="0"/>
              <a:t>Чупина</a:t>
            </a:r>
            <a:r>
              <a:rPr lang="ru-RU" dirty="0" smtClean="0"/>
              <a:t> И.В.</a:t>
            </a:r>
            <a:endParaRPr lang="ru-RU" dirty="0"/>
          </a:p>
        </p:txBody>
      </p:sp>
      <p:pic>
        <p:nvPicPr>
          <p:cNvPr id="4098" name="Picture 2" descr="C:\Users\Анатолий\Desktop\file.jf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8640"/>
            <a:ext cx="4680520" cy="312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89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TC103457496[[fn=Параллакс]]</Template>
  <TotalTime>395</TotalTime>
  <Words>344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Corbel</vt:lpstr>
      <vt:lpstr>Параллакс</vt:lpstr>
      <vt:lpstr>Тема для работы в группе:  Адаптация ребёнка с РАС в условиях детского сада</vt:lpstr>
      <vt:lpstr>Описание проблемной ситуации</vt:lpstr>
      <vt:lpstr>Перечень методик, наиболее эффективных для решения ситуации (диагностических и коррекционных) </vt:lpstr>
      <vt:lpstr>Презентация PowerPoint</vt:lpstr>
      <vt:lpstr>Рекомендации для педагогов: </vt:lpstr>
      <vt:lpstr>Рекомендации для родителей:</vt:lpstr>
      <vt:lpstr>Перечень внешних ресурсов для осуществления сопровождения (в том числе межведомственных) </vt:lpstr>
      <vt:lpstr>Над проектом работали: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Валерий Устинов</dc:creator>
  <cp:lastModifiedBy>Игорь</cp:lastModifiedBy>
  <cp:revision>34</cp:revision>
  <cp:lastPrinted>2019-08-15T08:25:45Z</cp:lastPrinted>
  <dcterms:created xsi:type="dcterms:W3CDTF">2015-09-21T06:54:18Z</dcterms:created>
  <dcterms:modified xsi:type="dcterms:W3CDTF">2019-08-22T03:36:27Z</dcterms:modified>
</cp:coreProperties>
</file>