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4" r:id="rId19"/>
    <p:sldId id="282" r:id="rId20"/>
    <p:sldId id="283" r:id="rId21"/>
    <p:sldId id="275" r:id="rId22"/>
    <p:sldId id="273" r:id="rId23"/>
    <p:sldId id="274" r:id="rId24"/>
    <p:sldId id="276" r:id="rId25"/>
    <p:sldId id="277" r:id="rId26"/>
    <p:sldId id="278" r:id="rId27"/>
    <p:sldId id="279" r:id="rId28"/>
    <p:sldId id="281" r:id="rId29"/>
    <p:sldId id="280" r:id="rId30"/>
    <p:sldId id="293" r:id="rId31"/>
    <p:sldId id="285" r:id="rId32"/>
    <p:sldId id="286" r:id="rId33"/>
    <p:sldId id="287" r:id="rId34"/>
    <p:sldId id="288" r:id="rId35"/>
    <p:sldId id="294" r:id="rId36"/>
    <p:sldId id="289" r:id="rId37"/>
    <p:sldId id="290" r:id="rId38"/>
    <p:sldId id="291"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02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31.01.2014</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B19B0651-EE4F-4900-A07F-96A6BFA9D0F0}" type="slidenum">
              <a:rPr lang="ru-RU" smtClean="0"/>
              <a:t>‹#›</a:t>
            </a:fld>
            <a:endParaRPr lang="ru-RU"/>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31.01.2014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31.01.2014</a:t>
            </a:fld>
            <a:endParaRPr lang="ru-RU"/>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31.01.2014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31.01.2014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4C71EC6-210F-42DE-9C53-41977AD35B3D}" type="datetimeFigureOut">
              <a:rPr lang="ru-RU" smtClean="0"/>
              <a:t>31.01.2014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31.01.2014</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31.01.2014</a:t>
            </a:fld>
            <a:endParaRPr lang="ru-R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47500" lnSpcReduction="20000"/>
          </a:bodyPr>
          <a:lstStyle/>
          <a:p>
            <a:r>
              <a:rPr lang="ru-RU" dirty="0" smtClean="0"/>
              <a:t>Муратова Альбина </a:t>
            </a:r>
            <a:r>
              <a:rPr lang="ru-RU" dirty="0" err="1" smtClean="0"/>
              <a:t>Баймуратовна</a:t>
            </a:r>
            <a:endParaRPr lang="ru-RU" dirty="0" smtClean="0"/>
          </a:p>
          <a:p>
            <a:r>
              <a:rPr lang="ru-RU" dirty="0" smtClean="0"/>
              <a:t>Старший преподаватель кафедры педагогики и </a:t>
            </a:r>
            <a:r>
              <a:rPr lang="ru-RU" dirty="0" err="1" smtClean="0"/>
              <a:t>андрогогики</a:t>
            </a:r>
            <a:endParaRPr lang="ru-RU" dirty="0"/>
          </a:p>
        </p:txBody>
      </p:sp>
      <p:sp>
        <p:nvSpPr>
          <p:cNvPr id="2" name="Заголовок 1"/>
          <p:cNvSpPr>
            <a:spLocks noGrp="1"/>
          </p:cNvSpPr>
          <p:nvPr>
            <p:ph type="ctrTitle"/>
          </p:nvPr>
        </p:nvSpPr>
        <p:spPr/>
        <p:txBody>
          <a:bodyPr/>
          <a:lstStyle/>
          <a:p>
            <a:r>
              <a:rPr lang="ru-RU" dirty="0" smtClean="0"/>
              <a:t>Педагогическая этика</a:t>
            </a:r>
            <a:endParaRPr lang="ru-RU" dirty="0"/>
          </a:p>
        </p:txBody>
      </p:sp>
    </p:spTree>
    <p:extLst>
      <p:ext uri="{BB962C8B-B14F-4D97-AF65-F5344CB8AC3E}">
        <p14:creationId xmlns:p14="http://schemas.microsoft.com/office/powerpoint/2010/main" val="25311537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8. Всегда поступай так, чтобы максимизировать прибыль в рамках закона в соответствии с требованиями рынка и с полным учетом затрат.  Ибо максимальная прибыль при соблюдении этих условий свидетельствует о наибольшей эффективности производства  (принцип основан на экономической теории А. Смита и учении В. </a:t>
            </a:r>
            <a:r>
              <a:rPr lang="ru-RU" dirty="0" err="1"/>
              <a:t>Паретто</a:t>
            </a:r>
            <a:r>
              <a:rPr lang="ru-RU" dirty="0"/>
              <a:t> об оптимальной сделке). </a:t>
            </a:r>
          </a:p>
          <a:p>
            <a:endParaRPr lang="ru-RU" dirty="0"/>
          </a:p>
        </p:txBody>
      </p:sp>
    </p:spTree>
    <p:extLst>
      <p:ext uri="{BB962C8B-B14F-4D97-AF65-F5344CB8AC3E}">
        <p14:creationId xmlns:p14="http://schemas.microsoft.com/office/powerpoint/2010/main" val="18531147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smtClean="0"/>
              <a:t>9. </a:t>
            </a:r>
            <a:r>
              <a:rPr lang="ru-RU" dirty="0"/>
              <a:t>Никогда не делай того,  что могло бы повредить слабейшим в нашем обществе  (принцип основан на правиле распределительной справедливости </a:t>
            </a:r>
            <a:r>
              <a:rPr lang="ru-RU" dirty="0" err="1"/>
              <a:t>Ролса</a:t>
            </a:r>
            <a:r>
              <a:rPr lang="ru-RU" dirty="0"/>
              <a:t>). </a:t>
            </a:r>
          </a:p>
          <a:p>
            <a:endParaRPr lang="ru-RU" dirty="0"/>
          </a:p>
        </p:txBody>
      </p:sp>
    </p:spTree>
    <p:extLst>
      <p:ext uri="{BB962C8B-B14F-4D97-AF65-F5344CB8AC3E}">
        <p14:creationId xmlns:p14="http://schemas.microsoft.com/office/powerpoint/2010/main" val="14294185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10. Никогда не делай того, что препятствовало бы праву другого человека на саморазвитие и самореализацию  (принцип основан на теории </a:t>
            </a:r>
            <a:r>
              <a:rPr lang="ru-RU" dirty="0" err="1"/>
              <a:t>Нозика</a:t>
            </a:r>
            <a:r>
              <a:rPr lang="ru-RU" dirty="0"/>
              <a:t> о расширении степени свободы личности, необходимой для развития общества). </a:t>
            </a:r>
          </a:p>
          <a:p>
            <a:endParaRPr lang="ru-RU" dirty="0"/>
          </a:p>
        </p:txBody>
      </p:sp>
    </p:spTree>
    <p:extLst>
      <p:ext uri="{BB962C8B-B14F-4D97-AF65-F5344CB8AC3E}">
        <p14:creationId xmlns:p14="http://schemas.microsoft.com/office/powerpoint/2010/main" val="1610486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Педагогический долг</a:t>
            </a:r>
            <a:endParaRPr lang="ru-RU" dirty="0"/>
          </a:p>
        </p:txBody>
      </p:sp>
      <p:sp>
        <p:nvSpPr>
          <p:cNvPr id="3" name="Объект 2"/>
          <p:cNvSpPr>
            <a:spLocks noGrp="1"/>
          </p:cNvSpPr>
          <p:nvPr>
            <p:ph idx="1"/>
          </p:nvPr>
        </p:nvSpPr>
        <p:spPr/>
        <p:txBody>
          <a:bodyPr>
            <a:normAutofit fontScale="92500" lnSpcReduction="10000"/>
          </a:bodyPr>
          <a:lstStyle/>
          <a:p>
            <a:r>
              <a:rPr lang="ru-RU" dirty="0"/>
              <a:t>Профессиональный педагогический долг - одна из важнейших категорий педагогической этики. В этом понятии концентрируются представления о совокупности требований и моральных предписаний, предъявляемых обществом к личности учителя, к выполнению профессиональных обязанностей: осуществлять определённые трудовые функции, преимущественно интеллектуальные, правильно строить взаимоотношения с учащимися, их </a:t>
            </a:r>
            <a:r>
              <a:rPr lang="ru-RU" dirty="0" smtClean="0"/>
              <a:t>родителями, </a:t>
            </a:r>
            <a:r>
              <a:rPr lang="ru-RU" dirty="0"/>
              <a:t>коллегами по работе, глубоко осознавать свой отношение к выбранной профессии, ученическому и педагогическому коллективу и обществу в целом</a:t>
            </a:r>
          </a:p>
        </p:txBody>
      </p:sp>
    </p:spTree>
    <p:extLst>
      <p:ext uri="{BB962C8B-B14F-4D97-AF65-F5344CB8AC3E}">
        <p14:creationId xmlns:p14="http://schemas.microsoft.com/office/powerpoint/2010/main" val="8747338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92500"/>
          </a:bodyPr>
          <a:lstStyle/>
          <a:p>
            <a:r>
              <a:rPr lang="ru-RU" dirty="0"/>
              <a:t>Основой профессионального педагогического долга являются объективные и актуальные потребности общества в обучении и воспитании подрастающих поколений. В профессиональном долге педагога запрограммирована необходимость творческого отношения к своему труду, особая требовательность к себе, стремление к пополнению профессиональных знаний и повышению педагогического мастерства, необходимость уважительного и требовательного отношения к учащимся и их родителям, умение разрешать сложные коллизии и </a:t>
            </a:r>
            <a:r>
              <a:rPr lang="ru-RU" dirty="0" smtClean="0"/>
              <a:t>конфликты.</a:t>
            </a:r>
            <a:endParaRPr lang="ru-RU" dirty="0"/>
          </a:p>
          <a:p>
            <a:endParaRPr lang="ru-RU" dirty="0"/>
          </a:p>
        </p:txBody>
      </p:sp>
    </p:spTree>
    <p:extLst>
      <p:ext uri="{BB962C8B-B14F-4D97-AF65-F5344CB8AC3E}">
        <p14:creationId xmlns:p14="http://schemas.microsoft.com/office/powerpoint/2010/main" val="4029312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Профессиональная честь</a:t>
            </a:r>
            <a:endParaRPr lang="ru-RU" dirty="0"/>
          </a:p>
        </p:txBody>
      </p:sp>
      <p:sp>
        <p:nvSpPr>
          <p:cNvPr id="3" name="Объект 2"/>
          <p:cNvSpPr>
            <a:spLocks noGrp="1"/>
          </p:cNvSpPr>
          <p:nvPr>
            <p:ph idx="1"/>
          </p:nvPr>
        </p:nvSpPr>
        <p:spPr/>
        <p:txBody>
          <a:bodyPr>
            <a:normAutofit fontScale="92500" lnSpcReduction="20000"/>
          </a:bodyPr>
          <a:lstStyle/>
          <a:p>
            <a:r>
              <a:rPr lang="ru-RU" dirty="0"/>
              <a:t>Профессиональная честь в педагогике - это понятие, выражающее не только осознание учителем своей значимости, но и общественное признание, общественное уважение его моральных заслуг и качеств. Высоко развитое осознание индивидуальной чести и личного достоинства в профессии педагога выделяется отчётливо. Если учителем в своём поведении и межличностных отношениях нарушаются требования, предъявляемые обществом к идеалу педагога, то соответственно им демонстрируется пренебрежение к профессиональной чести и достоинству. Честь учителя - общественная оценка его реальных профессиональных достоинств, проявляющихся в процессе выполнения им профессионального долга</a:t>
            </a:r>
          </a:p>
        </p:txBody>
      </p:sp>
    </p:spTree>
    <p:extLst>
      <p:ext uri="{BB962C8B-B14F-4D97-AF65-F5344CB8AC3E}">
        <p14:creationId xmlns:p14="http://schemas.microsoft.com/office/powerpoint/2010/main" val="35583978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Педагогический авторитет</a:t>
            </a:r>
            <a:endParaRPr lang="ru-RU" dirty="0"/>
          </a:p>
        </p:txBody>
      </p:sp>
      <p:sp>
        <p:nvSpPr>
          <p:cNvPr id="3" name="Объект 2"/>
          <p:cNvSpPr>
            <a:spLocks noGrp="1"/>
          </p:cNvSpPr>
          <p:nvPr>
            <p:ph idx="1"/>
          </p:nvPr>
        </p:nvSpPr>
        <p:spPr/>
        <p:txBody>
          <a:bodyPr>
            <a:normAutofit/>
          </a:bodyPr>
          <a:lstStyle/>
          <a:p>
            <a:r>
              <a:rPr lang="ru-RU" dirty="0" smtClean="0"/>
              <a:t>Педагогический </a:t>
            </a:r>
            <a:r>
              <a:rPr lang="ru-RU" dirty="0"/>
              <a:t>авторитет учителя - это его моральный статус в коллективе учащихся и коллег, это своеобразная форма дисциплины, при помощи которой авторитетный и уважаемый учитель регулирует поведение воспитуемых, влияет на их убеждения. Педагогический авторитет зависит от предшествующей морально-этической и психолого-педагогической подготовки учителя. Уровень его определяется глубиной знаний, эрудицией, мастерством, отношением к работе и т.д. </a:t>
            </a:r>
          </a:p>
          <a:p>
            <a:endParaRPr lang="ru-RU" dirty="0"/>
          </a:p>
        </p:txBody>
      </p:sp>
    </p:spTree>
    <p:extLst>
      <p:ext uri="{BB962C8B-B14F-4D97-AF65-F5344CB8AC3E}">
        <p14:creationId xmlns:p14="http://schemas.microsoft.com/office/powerpoint/2010/main" val="16039629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  Корпоративная этика педагога  подразумевает определенные требования к его поведению по отношению к себе, коллегам, администрации образовательного учреждения, учащимся и их родителям, а также ко всему социальному окружению</a:t>
            </a:r>
          </a:p>
        </p:txBody>
      </p:sp>
    </p:spTree>
    <p:extLst>
      <p:ext uri="{BB962C8B-B14F-4D97-AF65-F5344CB8AC3E}">
        <p14:creationId xmlns:p14="http://schemas.microsoft.com/office/powerpoint/2010/main" val="4244357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Авторитет подавления</a:t>
            </a:r>
            <a:endParaRPr lang="ru-RU" dirty="0"/>
          </a:p>
        </p:txBody>
      </p:sp>
      <p:sp>
        <p:nvSpPr>
          <p:cNvPr id="3" name="Объект 2"/>
          <p:cNvSpPr>
            <a:spLocks noGrp="1"/>
          </p:cNvSpPr>
          <p:nvPr>
            <p:ph idx="1"/>
          </p:nvPr>
        </p:nvSpPr>
        <p:spPr/>
        <p:txBody>
          <a:bodyPr/>
          <a:lstStyle/>
          <a:p>
            <a:r>
              <a:rPr lang="ru-RU" dirty="0"/>
              <a:t>Авторитет подавления. Завоевывается путем систематической демонстрации превосходства педагога в своих правах и возможности держать воспитанников в страхе перед наказанием или высмеиванием за неудачный ответ. Грубый окрик, неуважение личности  ребенка свойственны такому педагогу. Общение с классом приобретает формально-бюрократический характер. </a:t>
            </a:r>
          </a:p>
          <a:p>
            <a:endParaRPr lang="ru-RU" dirty="0"/>
          </a:p>
        </p:txBody>
      </p:sp>
    </p:spTree>
    <p:extLst>
      <p:ext uri="{BB962C8B-B14F-4D97-AF65-F5344CB8AC3E}">
        <p14:creationId xmlns:p14="http://schemas.microsoft.com/office/powerpoint/2010/main" val="14855320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Авторитет педантизма</a:t>
            </a:r>
            <a:endParaRPr lang="ru-RU" dirty="0"/>
          </a:p>
        </p:txBody>
      </p:sp>
      <p:sp>
        <p:nvSpPr>
          <p:cNvPr id="3" name="Объект 2"/>
          <p:cNvSpPr>
            <a:spLocks noGrp="1"/>
          </p:cNvSpPr>
          <p:nvPr>
            <p:ph idx="1"/>
          </p:nvPr>
        </p:nvSpPr>
        <p:spPr/>
        <p:txBody>
          <a:bodyPr/>
          <a:lstStyle/>
          <a:p>
            <a:r>
              <a:rPr lang="ru-RU" dirty="0"/>
              <a:t>Авторитет педантизма.  У такого учителя существует система мелочных, никому не нужных условностей. Систематические придирки педагога к ученикам не согласуются со здравым смыслом.  Воспитанники теряют уверенность в своих силах, могут грубо нарушать дисциплину. </a:t>
            </a:r>
          </a:p>
          <a:p>
            <a:endParaRPr lang="ru-RU" dirty="0"/>
          </a:p>
        </p:txBody>
      </p:sp>
    </p:spTree>
    <p:extLst>
      <p:ext uri="{BB962C8B-B14F-4D97-AF65-F5344CB8AC3E}">
        <p14:creationId xmlns:p14="http://schemas.microsoft.com/office/powerpoint/2010/main" val="2667211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fontScale="62500" lnSpcReduction="20000"/>
          </a:bodyPr>
          <a:lstStyle/>
          <a:p>
            <a:r>
              <a:rPr lang="ru-RU" dirty="0"/>
              <a:t>Этика – это одна из древнейших отраслей философии, наука о морали (нравственности).  Термин  «ЭТИКА»  происходит от древнегреческого слова «</a:t>
            </a:r>
            <a:r>
              <a:rPr lang="ru-RU" dirty="0" err="1"/>
              <a:t>ethos</a:t>
            </a:r>
            <a:r>
              <a:rPr lang="ru-RU" dirty="0"/>
              <a:t>» (нрав, обычай, местопребывание, характер и др.) </a:t>
            </a:r>
          </a:p>
          <a:p>
            <a:r>
              <a:rPr lang="ru-RU" dirty="0"/>
              <a:t>1. ЭТИКА - учение о нравственности (морали), ее происхождении и развитии, о правилах и нормах человеческого поведения, об их обязанностях по отношению друг к другу, к обществу, к государству (Философский словарь). </a:t>
            </a:r>
          </a:p>
          <a:p>
            <a:r>
              <a:rPr lang="ru-RU" dirty="0"/>
              <a:t>ЭТИКА - это философское учение (объектом которого является мораль),  объясняющее  и  описывающее  происхождение  и  природу  нравственности,  структуру и социальные функции этого явления. Это наука, ориентированная на повседневные нужды человеческой жизни [2]. </a:t>
            </a:r>
          </a:p>
          <a:p>
            <a:r>
              <a:rPr lang="ru-RU" dirty="0"/>
              <a:t>Однако есть и второе значение этого слова. </a:t>
            </a:r>
          </a:p>
          <a:p>
            <a:r>
              <a:rPr lang="ru-RU" dirty="0"/>
              <a:t>2. ЭТИКА  -  это нормы поведения,  мораль человека какого-либо класса,  общественной или профессиональной группы (Словарь русского языка.- М.: Русский язык, 1988). </a:t>
            </a:r>
          </a:p>
          <a:p>
            <a:r>
              <a:rPr lang="ru-RU" dirty="0"/>
              <a:t>Этика - это «кодекс поведения, обеспечивающий нравственный характер взаимоотношений между людьми,  который вытекает из их профессиональной этики [1]. </a:t>
            </a:r>
          </a:p>
          <a:p>
            <a:endParaRPr lang="ru-RU" dirty="0"/>
          </a:p>
        </p:txBody>
      </p:sp>
    </p:spTree>
    <p:extLst>
      <p:ext uri="{BB962C8B-B14F-4D97-AF65-F5344CB8AC3E}">
        <p14:creationId xmlns:p14="http://schemas.microsoft.com/office/powerpoint/2010/main" val="16574412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Авторитет резонёрства</a:t>
            </a:r>
            <a:endParaRPr lang="ru-RU" dirty="0"/>
          </a:p>
        </p:txBody>
      </p:sp>
      <p:sp>
        <p:nvSpPr>
          <p:cNvPr id="3" name="Объект 2"/>
          <p:cNvSpPr>
            <a:spLocks noGrp="1"/>
          </p:cNvSpPr>
          <p:nvPr>
            <p:ph idx="1"/>
          </p:nvPr>
        </p:nvSpPr>
        <p:spPr/>
        <p:txBody>
          <a:bodyPr/>
          <a:lstStyle/>
          <a:p>
            <a:r>
              <a:rPr lang="ru-RU" dirty="0"/>
              <a:t>Авторитет резонёрства. Педагог, пытаясь завоевать авторитет у воспитанников, выбирает путь назиданий, бесконечных нотаций, полагая, что это единственная возможность воспитать учеников. На красноречие такого педагога воспитанники быстро перестают обращать внимание</a:t>
            </a:r>
          </a:p>
        </p:txBody>
      </p:sp>
    </p:spTree>
    <p:extLst>
      <p:ext uri="{BB962C8B-B14F-4D97-AF65-F5344CB8AC3E}">
        <p14:creationId xmlns:p14="http://schemas.microsoft.com/office/powerpoint/2010/main" val="41916921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Авторитет мнимой доброты</a:t>
            </a:r>
            <a:endParaRPr lang="ru-RU" dirty="0"/>
          </a:p>
        </p:txBody>
      </p:sp>
      <p:sp>
        <p:nvSpPr>
          <p:cNvPr id="3" name="Объект 2"/>
          <p:cNvSpPr>
            <a:spLocks noGrp="1"/>
          </p:cNvSpPr>
          <p:nvPr>
            <p:ph idx="1"/>
          </p:nvPr>
        </p:nvSpPr>
        <p:spPr/>
        <p:txBody>
          <a:bodyPr/>
          <a:lstStyle/>
          <a:p>
            <a:r>
              <a:rPr lang="ru-RU" dirty="0"/>
              <a:t>Авторитет мнимой доброты.  Проявляется чаще у начинающих учителей в силу отсутствия педагогического опыта.  Попустительство,  всепрощение приводят к игнорированию всех указаний учителя,  над его просьбами воспитанники чаще всего посмеиваются. </a:t>
            </a:r>
          </a:p>
          <a:p>
            <a:endParaRPr lang="ru-RU" dirty="0"/>
          </a:p>
        </p:txBody>
      </p:sp>
    </p:spTree>
    <p:extLst>
      <p:ext uri="{BB962C8B-B14F-4D97-AF65-F5344CB8AC3E}">
        <p14:creationId xmlns:p14="http://schemas.microsoft.com/office/powerpoint/2010/main" val="3333985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lnSpcReduction="10000"/>
          </a:bodyPr>
          <a:lstStyle/>
          <a:p>
            <a:r>
              <a:rPr lang="ru-RU" dirty="0"/>
              <a:t>   Кодекс профессиональной этики педагога определяет совокупность нравственных требований, вытекающих из принципов и норм педагогической морали, и регулирует его поведение и систему отношений в процессе педагогической деятельности. Одной из основ кодекса профессиональной этики учителя является установление основных требований, которые определяют отношение учителя к самому себе, к педагогическому труду, к ученическому и педагогическому коллективам и т.д.</a:t>
            </a:r>
          </a:p>
          <a:p>
            <a:endParaRPr lang="ru-RU" dirty="0"/>
          </a:p>
        </p:txBody>
      </p:sp>
    </p:spTree>
    <p:extLst>
      <p:ext uri="{BB962C8B-B14F-4D97-AF65-F5344CB8AC3E}">
        <p14:creationId xmlns:p14="http://schemas.microsoft.com/office/powerpoint/2010/main" val="3526293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Кодекс профессиональной этики педагога</a:t>
            </a:r>
            <a:br>
              <a:rPr lang="ru-RU" dirty="0"/>
            </a:br>
            <a:endParaRPr lang="ru-RU" dirty="0"/>
          </a:p>
        </p:txBody>
      </p:sp>
      <p:sp>
        <p:nvSpPr>
          <p:cNvPr id="3" name="Объект 2"/>
          <p:cNvSpPr>
            <a:spLocks noGrp="1"/>
          </p:cNvSpPr>
          <p:nvPr>
            <p:ph idx="1"/>
          </p:nvPr>
        </p:nvSpPr>
        <p:spPr/>
        <p:txBody>
          <a:bodyPr>
            <a:normAutofit/>
          </a:bodyPr>
          <a:lstStyle/>
          <a:p>
            <a:r>
              <a:rPr lang="ru-RU" dirty="0"/>
              <a:t>Отношение к образовательному учреждению – преданность, благодарность.</a:t>
            </a:r>
          </a:p>
          <a:p>
            <a:r>
              <a:rPr lang="ru-RU" dirty="0"/>
              <a:t>Отношение к работе – усердие, ответственность, исполнительность, бережливость, чувство гордости за свою работу.</a:t>
            </a:r>
          </a:p>
          <a:p>
            <a:r>
              <a:rPr lang="ru-RU" dirty="0"/>
              <a:t>Отношение к старшим коллегам-педагогам – уважение, учтивость.</a:t>
            </a:r>
          </a:p>
          <a:p>
            <a:r>
              <a:rPr lang="ru-RU" dirty="0"/>
              <a:t>Отношение к ученикам – сотрудничество, внимание.</a:t>
            </a:r>
          </a:p>
          <a:p>
            <a:endParaRPr lang="ru-RU" dirty="0"/>
          </a:p>
        </p:txBody>
      </p:sp>
    </p:spTree>
    <p:extLst>
      <p:ext uri="{BB962C8B-B14F-4D97-AF65-F5344CB8AC3E}">
        <p14:creationId xmlns:p14="http://schemas.microsoft.com/office/powerpoint/2010/main" val="27842996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Педагогическая мораль</a:t>
            </a:r>
            <a:endParaRPr lang="ru-RU" dirty="0"/>
          </a:p>
        </p:txBody>
      </p:sp>
      <p:sp>
        <p:nvSpPr>
          <p:cNvPr id="3" name="Объект 2"/>
          <p:cNvSpPr>
            <a:spLocks noGrp="1"/>
          </p:cNvSpPr>
          <p:nvPr>
            <p:ph idx="1"/>
          </p:nvPr>
        </p:nvSpPr>
        <p:spPr/>
        <p:txBody>
          <a:bodyPr>
            <a:normAutofit fontScale="62500" lnSpcReduction="20000"/>
          </a:bodyPr>
          <a:lstStyle/>
          <a:p>
            <a:pPr lvl="0"/>
            <a:r>
              <a:rPr lang="ru-RU" dirty="0"/>
              <a:t>уважения личности учащегося</a:t>
            </a:r>
          </a:p>
          <a:p>
            <a:pPr lvl="0"/>
            <a:r>
              <a:rPr lang="ru-RU" dirty="0"/>
              <a:t>обращения к учащимся по имени (звук собственного имени для человека – самая приятная мелодия; услышав его, ученик «автоматически» настраивается на доверительное общение с че </a:t>
            </a:r>
            <a:r>
              <a:rPr lang="ru-RU" dirty="0" err="1"/>
              <a:t>ловеком</a:t>
            </a:r>
            <a:r>
              <a:rPr lang="ru-RU" dirty="0"/>
              <a:t>)</a:t>
            </a:r>
          </a:p>
          <a:p>
            <a:pPr lvl="0"/>
            <a:r>
              <a:rPr lang="ru-RU" dirty="0"/>
              <a:t>исключения в общении с учащимися крика и оскорблений. При восприятии слов ребенок сначала реагирует на </a:t>
            </a:r>
            <a:r>
              <a:rPr lang="ru-RU" dirty="0" err="1"/>
              <a:t>интона</a:t>
            </a:r>
            <a:r>
              <a:rPr lang="ru-RU" dirty="0"/>
              <a:t> </a:t>
            </a:r>
            <a:r>
              <a:rPr lang="ru-RU" dirty="0" err="1"/>
              <a:t>цию</a:t>
            </a:r>
            <a:r>
              <a:rPr lang="ru-RU" dirty="0"/>
              <a:t> и лишь потом усваивает смысл сказанного. Крик педагога вызывает у ученика реакцию защиты и теряет  воздействующую силу.</a:t>
            </a:r>
          </a:p>
          <a:p>
            <a:pPr lvl="0"/>
            <a:r>
              <a:rPr lang="ru-RU" dirty="0"/>
              <a:t>планирования учебной и </a:t>
            </a:r>
            <a:r>
              <a:rPr lang="ru-RU" dirty="0" err="1"/>
              <a:t>внеучебной</a:t>
            </a:r>
            <a:r>
              <a:rPr lang="ru-RU" dirty="0"/>
              <a:t> деятельности совместно с учащимися</a:t>
            </a:r>
          </a:p>
          <a:p>
            <a:pPr lvl="0"/>
            <a:r>
              <a:rPr lang="ru-RU" dirty="0"/>
              <a:t>раскрытия и развития индивидуальности каждого учащегося в урочной и внеурочной деятельности</a:t>
            </a:r>
          </a:p>
          <a:p>
            <a:pPr lvl="0"/>
            <a:r>
              <a:rPr lang="ru-RU" dirty="0"/>
              <a:t>выявления и поощрения индивидуальных положительных качеств, достижений учащихся</a:t>
            </a:r>
          </a:p>
          <a:p>
            <a:pPr lvl="0"/>
            <a:r>
              <a:rPr lang="ru-RU" dirty="0"/>
              <a:t>учета мнения учащихся, признания собственной вины во всех возникающих проблемах</a:t>
            </a:r>
          </a:p>
          <a:p>
            <a:pPr lvl="0"/>
            <a:r>
              <a:rPr lang="ru-RU" dirty="0"/>
              <a:t>реализации на практике права учащихся на собственное убеждение и выбор. </a:t>
            </a:r>
          </a:p>
          <a:p>
            <a:endParaRPr lang="ru-RU" dirty="0"/>
          </a:p>
        </p:txBody>
      </p:sp>
    </p:spTree>
    <p:extLst>
      <p:ext uri="{BB962C8B-B14F-4D97-AF65-F5344CB8AC3E}">
        <p14:creationId xmlns:p14="http://schemas.microsoft.com/office/powerpoint/2010/main" val="3614259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  В своей книге К.М. Левитан определял необходимый минимум этических норм педагога, но, окончательно сжав его , можно выделить главный «Не навреди!» Не навреди воспитаннику, не навреди коллеге, не навреди себе, чтобы не навредить никому.</a:t>
            </a:r>
          </a:p>
          <a:p>
            <a:endParaRPr lang="ru-RU" dirty="0"/>
          </a:p>
        </p:txBody>
      </p:sp>
    </p:spTree>
    <p:extLst>
      <p:ext uri="{BB962C8B-B14F-4D97-AF65-F5344CB8AC3E}">
        <p14:creationId xmlns:p14="http://schemas.microsoft.com/office/powerpoint/2010/main" val="2997849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Педагогическая культура</a:t>
            </a:r>
            <a:endParaRPr lang="ru-RU" dirty="0"/>
          </a:p>
        </p:txBody>
      </p:sp>
      <p:sp>
        <p:nvSpPr>
          <p:cNvPr id="3" name="Объект 2"/>
          <p:cNvSpPr>
            <a:spLocks noGrp="1"/>
          </p:cNvSpPr>
          <p:nvPr>
            <p:ph idx="1"/>
          </p:nvPr>
        </p:nvSpPr>
        <p:spPr/>
        <p:txBody>
          <a:bodyPr>
            <a:normAutofit fontScale="92500"/>
          </a:bodyPr>
          <a:lstStyle/>
          <a:p>
            <a:r>
              <a:rPr lang="ru-RU" dirty="0"/>
              <a:t>Педагогическая культура – это некоторая совокупность ценностных отношений к образованию, к ребенку, которые предметно и практически реализуются в образовательных процессах. Задача современной школы, направленная на создание условий для саморазвивающейся свободной и ответственной личности, под силу только педагогам с высоким уровнем культуры. Профессиональное сознание, профессиональную культуру педагога возможно формировать только как культуру специалиста в области человеческого общения, хотя, бесспорно, с предметным «уклоном».</a:t>
            </a:r>
          </a:p>
        </p:txBody>
      </p:sp>
    </p:spTree>
    <p:extLst>
      <p:ext uri="{BB962C8B-B14F-4D97-AF65-F5344CB8AC3E}">
        <p14:creationId xmlns:p14="http://schemas.microsoft.com/office/powerpoint/2010/main" val="21878966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Культура общения</a:t>
            </a:r>
            <a:endParaRPr lang="ru-RU" dirty="0"/>
          </a:p>
        </p:txBody>
      </p:sp>
      <p:sp>
        <p:nvSpPr>
          <p:cNvPr id="3" name="Объект 2"/>
          <p:cNvSpPr>
            <a:spLocks noGrp="1"/>
          </p:cNvSpPr>
          <p:nvPr>
            <p:ph idx="1"/>
          </p:nvPr>
        </p:nvSpPr>
        <p:spPr/>
        <p:txBody>
          <a:bodyPr>
            <a:normAutofit lnSpcReduction="10000"/>
          </a:bodyPr>
          <a:lstStyle/>
          <a:p>
            <a:r>
              <a:rPr lang="ru-RU" dirty="0"/>
              <a:t>Культура общения - доброжелательность, </a:t>
            </a:r>
            <a:r>
              <a:rPr lang="ru-RU" dirty="0" err="1"/>
              <a:t>эмпатия</a:t>
            </a:r>
            <a:r>
              <a:rPr lang="ru-RU" dirty="0"/>
              <a:t> (умение видеть мир глазами других), умение понять другого, умение управлять своим состоянием, чувствами, чуткость, такт, внимание,  требовательность к себе, терпимость к другому, оптимизм. Внешний облик идеального педагога (обобщение ответов учащихся 9-11 классов): приятное выражение лица, лёгкая улыбка, веселые добрые глаза. Качества, которые учащиеся больше всего ценят в педагоге: чувство юмора, терпение, доброта, весёлый характер, чуткость, внимание, требовательность к себе. </a:t>
            </a:r>
          </a:p>
          <a:p>
            <a:endParaRPr lang="ru-RU" dirty="0"/>
          </a:p>
        </p:txBody>
      </p:sp>
    </p:spTree>
    <p:extLst>
      <p:ext uri="{BB962C8B-B14F-4D97-AF65-F5344CB8AC3E}">
        <p14:creationId xmlns:p14="http://schemas.microsoft.com/office/powerpoint/2010/main" val="27272935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Педагогический такт</a:t>
            </a:r>
            <a:endParaRPr lang="ru-RU" dirty="0"/>
          </a:p>
        </p:txBody>
      </p:sp>
      <p:sp>
        <p:nvSpPr>
          <p:cNvPr id="3" name="Объект 2"/>
          <p:cNvSpPr>
            <a:spLocks noGrp="1"/>
          </p:cNvSpPr>
          <p:nvPr>
            <p:ph idx="1"/>
          </p:nvPr>
        </p:nvSpPr>
        <p:spPr/>
        <p:txBody>
          <a:bodyPr/>
          <a:lstStyle/>
          <a:p>
            <a:r>
              <a:rPr lang="ru-RU" dirty="0"/>
              <a:t>Педагогический такт – это чувство меры в поведении и действиях учителя, включающее в себя высокую гуманность, уважение достоинства ученика, справедливость, выдержку и самообладание в отношениях с детьми, родителями, коллегами по труду. Педагогический такт – одна из форм реализации педагогической этики.</a:t>
            </a:r>
          </a:p>
          <a:p>
            <a:endParaRPr lang="ru-RU" dirty="0"/>
          </a:p>
        </p:txBody>
      </p:sp>
    </p:spTree>
    <p:extLst>
      <p:ext uri="{BB962C8B-B14F-4D97-AF65-F5344CB8AC3E}">
        <p14:creationId xmlns:p14="http://schemas.microsoft.com/office/powerpoint/2010/main" val="40847491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Педагогический так проявляется:</a:t>
            </a:r>
            <a:endParaRPr lang="ru-RU" dirty="0"/>
          </a:p>
        </p:txBody>
      </p:sp>
      <p:sp>
        <p:nvSpPr>
          <p:cNvPr id="3" name="Объект 2"/>
          <p:cNvSpPr>
            <a:spLocks noGrp="1"/>
          </p:cNvSpPr>
          <p:nvPr>
            <p:ph idx="1"/>
          </p:nvPr>
        </p:nvSpPr>
        <p:spPr/>
        <p:txBody>
          <a:bodyPr>
            <a:normAutofit lnSpcReduction="10000"/>
          </a:bodyPr>
          <a:lstStyle/>
          <a:p>
            <a:r>
              <a:rPr lang="ru-RU" dirty="0"/>
              <a:t>– во внешнем облике педагога;</a:t>
            </a:r>
            <a:br>
              <a:rPr lang="ru-RU" dirty="0"/>
            </a:br>
            <a:r>
              <a:rPr lang="ru-RU" dirty="0"/>
              <a:t>– в умении быстро и правильно оценить сложившуюся обстановку и в то же время не торопиться с выводами о поведении и способностях воспитанников;</a:t>
            </a:r>
            <a:br>
              <a:rPr lang="ru-RU" dirty="0"/>
            </a:br>
            <a:r>
              <a:rPr lang="ru-RU" dirty="0"/>
              <a:t>– в умении сдерживать свои чувства и не терять самообладания в сложной ситуации;</a:t>
            </a:r>
            <a:br>
              <a:rPr lang="ru-RU" dirty="0"/>
            </a:br>
            <a:r>
              <a:rPr lang="ru-RU" dirty="0"/>
              <a:t>– в сочетании разумной требовательности с чутким отношением к учащимся;</a:t>
            </a:r>
            <a:br>
              <a:rPr lang="ru-RU" dirty="0"/>
            </a:br>
            <a:r>
              <a:rPr lang="ru-RU" dirty="0"/>
              <a:t>– в хорошем знании возрастных и индивидуальных особенностей учащихся;</a:t>
            </a:r>
            <a:br>
              <a:rPr lang="ru-RU" dirty="0"/>
            </a:br>
            <a:r>
              <a:rPr lang="ru-RU" dirty="0"/>
              <a:t>– в самокритичной оценке своего труда.</a:t>
            </a:r>
          </a:p>
          <a:p>
            <a:endParaRPr lang="ru-RU" dirty="0"/>
          </a:p>
        </p:txBody>
      </p:sp>
    </p:spTree>
    <p:extLst>
      <p:ext uri="{BB962C8B-B14F-4D97-AF65-F5344CB8AC3E}">
        <p14:creationId xmlns:p14="http://schemas.microsoft.com/office/powerpoint/2010/main" val="13497637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10 принципов Л. </a:t>
            </a:r>
            <a:r>
              <a:rPr lang="ru-RU" dirty="0" err="1" smtClean="0"/>
              <a:t>Хосмера</a:t>
            </a:r>
            <a:endParaRPr lang="ru-RU" dirty="0"/>
          </a:p>
        </p:txBody>
      </p:sp>
      <p:sp>
        <p:nvSpPr>
          <p:cNvPr id="3" name="Объект 2"/>
          <p:cNvSpPr>
            <a:spLocks noGrp="1"/>
          </p:cNvSpPr>
          <p:nvPr>
            <p:ph idx="1"/>
          </p:nvPr>
        </p:nvSpPr>
        <p:spPr/>
        <p:txBody>
          <a:bodyPr/>
          <a:lstStyle/>
          <a:p>
            <a:r>
              <a:rPr lang="ru-RU" dirty="0"/>
              <a:t>1. Никогда не делай того,  что не в твоих долгосрочных интересах или интересах твоей компании  (принцип основан на учении древнегреческих философов,  в частности Протагора,  о личных интересах,  сочетающихся с интересами других людей,  и различии между интересами долгосрочными и краткосрочными). </a:t>
            </a:r>
          </a:p>
        </p:txBody>
      </p:sp>
    </p:spTree>
    <p:extLst>
      <p:ext uri="{BB962C8B-B14F-4D97-AF65-F5344CB8AC3E}">
        <p14:creationId xmlns:p14="http://schemas.microsoft.com/office/powerpoint/2010/main" val="243391168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lstStyle/>
          <a:p>
            <a:endParaRPr lang="ru-RU"/>
          </a:p>
        </p:txBody>
      </p:sp>
      <p:sp>
        <p:nvSpPr>
          <p:cNvPr id="3" name="Заголовок 2"/>
          <p:cNvSpPr>
            <a:spLocks noGrp="1"/>
          </p:cNvSpPr>
          <p:nvPr>
            <p:ph type="ctrTitle"/>
          </p:nvPr>
        </p:nvSpPr>
        <p:spPr/>
        <p:txBody>
          <a:bodyPr/>
          <a:lstStyle/>
          <a:p>
            <a:r>
              <a:rPr lang="ru-RU" dirty="0" smtClean="0"/>
              <a:t>Аксиомы нравственного профессионализма</a:t>
            </a:r>
            <a:endParaRPr lang="ru-RU" dirty="0"/>
          </a:p>
        </p:txBody>
      </p:sp>
    </p:spTree>
    <p:extLst>
      <p:ext uri="{BB962C8B-B14F-4D97-AF65-F5344CB8AC3E}">
        <p14:creationId xmlns:p14="http://schemas.microsoft.com/office/powerpoint/2010/main" val="39102815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Аксиома 1</a:t>
            </a:r>
            <a:endParaRPr lang="ru-RU" dirty="0"/>
          </a:p>
        </p:txBody>
      </p:sp>
      <p:sp>
        <p:nvSpPr>
          <p:cNvPr id="3" name="Объект 2"/>
          <p:cNvSpPr>
            <a:spLocks noGrp="1"/>
          </p:cNvSpPr>
          <p:nvPr>
            <p:ph idx="1"/>
          </p:nvPr>
        </p:nvSpPr>
        <p:spPr/>
        <p:txBody>
          <a:bodyPr>
            <a:normAutofit fontScale="77500" lnSpcReduction="20000"/>
          </a:bodyPr>
          <a:lstStyle/>
          <a:p>
            <a:r>
              <a:rPr lang="ru-RU" dirty="0"/>
              <a:t>Учитель должен уметь любить детей. </a:t>
            </a:r>
          </a:p>
          <a:p>
            <a:r>
              <a:rPr lang="ru-RU" dirty="0"/>
              <a:t>Любить детей - это, прежде всего, понимать их и принимать их такими, какие они есть, со своими достоинствами и недостатками.  Педагог,  который  искусственно  делит  учащихся  на  «шалопаев»,  «перспективных», «трудных» и «обычных», может легко не разглядеть личность,  не увидеть чью-то судьбу.  Любовь к ребенку не есть позволение ему делать все, что он захочет. Уже педагогами прошлого было подмечено, что дисциплина не является воспитательной дубинкой.  Постоянные запреты типа  «нельзя»  либо делают воспитанника нечувствительным к слову педагога, либо вызывают дух противоречия. Разумные и постоянные требования приучают ученика к определенному стилю жизни. Стимулируемое любовью педагога волевое действие становится через какое-то время привычным. Поэтому в процессе воспитания необходимо дать ученику почувствовать, что его любят независимо от его проступков и внешних качеств.</a:t>
            </a:r>
          </a:p>
          <a:p>
            <a:endParaRPr lang="ru-RU" dirty="0"/>
          </a:p>
        </p:txBody>
      </p:sp>
    </p:spTree>
    <p:extLst>
      <p:ext uri="{BB962C8B-B14F-4D97-AF65-F5344CB8AC3E}">
        <p14:creationId xmlns:p14="http://schemas.microsoft.com/office/powerpoint/2010/main" val="19901123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Аксиома 2</a:t>
            </a:r>
            <a:endParaRPr lang="ru-RU" dirty="0"/>
          </a:p>
        </p:txBody>
      </p:sp>
      <p:sp>
        <p:nvSpPr>
          <p:cNvPr id="3" name="Объект 2"/>
          <p:cNvSpPr>
            <a:spLocks noGrp="1"/>
          </p:cNvSpPr>
          <p:nvPr>
            <p:ph idx="1"/>
          </p:nvPr>
        </p:nvSpPr>
        <p:spPr/>
        <p:txBody>
          <a:bodyPr/>
          <a:lstStyle/>
          <a:p>
            <a:r>
              <a:rPr lang="ru-RU" dirty="0"/>
              <a:t>Учитель должен относиться к детям с уважением. </a:t>
            </a:r>
          </a:p>
          <a:p>
            <a:r>
              <a:rPr lang="ru-RU" dirty="0"/>
              <a:t>Учительский стол возвышает взрослого над детьми. Он не только диктует стиль, формы общения, но и обязывает уважать и оберегать личность ребенка. Я. Корчак остроумно заметил: «Высокий рост человека не есть свидетельство его превосходства над окружающими». </a:t>
            </a:r>
          </a:p>
          <a:p>
            <a:endParaRPr lang="ru-RU" dirty="0"/>
          </a:p>
        </p:txBody>
      </p:sp>
    </p:spTree>
    <p:extLst>
      <p:ext uri="{BB962C8B-B14F-4D97-AF65-F5344CB8AC3E}">
        <p14:creationId xmlns:p14="http://schemas.microsoft.com/office/powerpoint/2010/main" val="17835723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Аксиома 3</a:t>
            </a:r>
            <a:endParaRPr lang="ru-RU" dirty="0"/>
          </a:p>
        </p:txBody>
      </p:sp>
      <p:sp>
        <p:nvSpPr>
          <p:cNvPr id="3" name="Объект 2"/>
          <p:cNvSpPr>
            <a:spLocks noGrp="1"/>
          </p:cNvSpPr>
          <p:nvPr>
            <p:ph idx="1"/>
          </p:nvPr>
        </p:nvSpPr>
        <p:spPr/>
        <p:txBody>
          <a:bodyPr>
            <a:normAutofit fontScale="85000" lnSpcReduction="20000"/>
          </a:bodyPr>
          <a:lstStyle/>
          <a:p>
            <a:r>
              <a:rPr lang="ru-RU" dirty="0" smtClean="0"/>
              <a:t>Ребенок </a:t>
            </a:r>
            <a:r>
              <a:rPr lang="ru-RU" dirty="0"/>
              <a:t>- имеет право на незнание.</a:t>
            </a:r>
          </a:p>
          <a:p>
            <a:r>
              <a:rPr lang="ru-RU" dirty="0"/>
              <a:t>Часто неуважительная,  авторитарная позиция педагога по отношению к ученику объясняется тем, что школьник еще слишком мало знает и умеет по сравнению с самим учителем. Однако выдающиеся педагоги прошлого неоднократно констатировали тот факт, что учитель должен уважать детское незнание, поскольку как отметил еще Я. Корчак: «Дураков среди детей не более, чем среди взрослых».  Воспитанник согласен воспринимать знания и нормы поведения в обществе, если педагог уважает его «незнание» и, прежде чем приказывать и требовать, объясняет необходимость данных действий и советует, как лучше поступить.  Ученик имеет право не знать,  но он будет стремиться к </a:t>
            </a:r>
            <a:r>
              <a:rPr lang="ru-RU" dirty="0" err="1"/>
              <a:t>познаниюпри</a:t>
            </a:r>
            <a:r>
              <a:rPr lang="ru-RU" dirty="0"/>
              <a:t> правильно организованном </a:t>
            </a:r>
            <a:r>
              <a:rPr lang="ru-RU" dirty="0" err="1"/>
              <a:t>воспитательно</a:t>
            </a:r>
            <a:r>
              <a:rPr lang="ru-RU" dirty="0"/>
              <a:t>-образовательном процессе. </a:t>
            </a:r>
          </a:p>
          <a:p>
            <a:endParaRPr lang="ru-RU" dirty="0"/>
          </a:p>
        </p:txBody>
      </p:sp>
    </p:spTree>
    <p:extLst>
      <p:ext uri="{BB962C8B-B14F-4D97-AF65-F5344CB8AC3E}">
        <p14:creationId xmlns:p14="http://schemas.microsoft.com/office/powerpoint/2010/main" val="34911810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Аксиома 4</a:t>
            </a:r>
            <a:endParaRPr lang="ru-RU" dirty="0"/>
          </a:p>
        </p:txBody>
      </p:sp>
      <p:sp>
        <p:nvSpPr>
          <p:cNvPr id="3" name="Объект 2"/>
          <p:cNvSpPr>
            <a:spLocks noGrp="1"/>
          </p:cNvSpPr>
          <p:nvPr>
            <p:ph idx="1"/>
          </p:nvPr>
        </p:nvSpPr>
        <p:spPr/>
        <p:txBody>
          <a:bodyPr>
            <a:normAutofit fontScale="85000" lnSpcReduction="10000"/>
          </a:bodyPr>
          <a:lstStyle/>
          <a:p>
            <a:r>
              <a:rPr lang="ru-RU" dirty="0"/>
              <a:t>Злой учитель  -  непрофессионал.</a:t>
            </a:r>
          </a:p>
          <a:p>
            <a:r>
              <a:rPr lang="ru-RU" dirty="0"/>
              <a:t>Гнев, ярость, недовольство, несдержанность, ненависть, если они полностью овладевают сознанием педагога, отравляют ум ученика, вызывают психозы, неврозы и другие сопутствующие им состояния и болезни. Будущему педагогу  необходимо  научиться  сдерживать  свои   отрицательные  эмоции, быстро успокаиваться в сложных ситуациях. Постоянный самоконтроль вырабатывает умение не раздражиться в самых критических ситуациях. Но при этом педагог не перестает нетерпимо относиться к нарушению норм общественной  морали.  О  сдерживании  эмоций  в  человеческом  общении  писали многие выдающиеся люди. Так, Л. Фейхтвангер писал: «Когда вы гневаетесь на кого, не избегайте его близости.</a:t>
            </a:r>
          </a:p>
          <a:p>
            <a:endParaRPr lang="ru-RU" dirty="0"/>
          </a:p>
        </p:txBody>
      </p:sp>
    </p:spTree>
    <p:extLst>
      <p:ext uri="{BB962C8B-B14F-4D97-AF65-F5344CB8AC3E}">
        <p14:creationId xmlns:p14="http://schemas.microsoft.com/office/powerpoint/2010/main" val="172184305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lstStyle/>
          <a:p>
            <a:endParaRPr lang="ru-RU"/>
          </a:p>
        </p:txBody>
      </p:sp>
      <p:sp>
        <p:nvSpPr>
          <p:cNvPr id="3" name="Заголовок 2"/>
          <p:cNvSpPr>
            <a:spLocks noGrp="1"/>
          </p:cNvSpPr>
          <p:nvPr>
            <p:ph type="ctrTitle"/>
          </p:nvPr>
        </p:nvSpPr>
        <p:spPr/>
        <p:txBody>
          <a:bodyPr/>
          <a:lstStyle/>
          <a:p>
            <a:r>
              <a:rPr lang="ru-RU" dirty="0" smtClean="0"/>
              <a:t>Общие принципы делового общения в педагогическом коллективе</a:t>
            </a:r>
            <a:endParaRPr lang="ru-RU" dirty="0"/>
          </a:p>
        </p:txBody>
      </p:sp>
    </p:spTree>
    <p:extLst>
      <p:ext uri="{BB962C8B-B14F-4D97-AF65-F5344CB8AC3E}">
        <p14:creationId xmlns:p14="http://schemas.microsoft.com/office/powerpoint/2010/main" val="1188506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Этика делового общения «сверху вниз» (руководитель — подчиненный).</a:t>
            </a:r>
          </a:p>
        </p:txBody>
      </p:sp>
      <p:sp>
        <p:nvSpPr>
          <p:cNvPr id="3" name="Объект 2"/>
          <p:cNvSpPr>
            <a:spLocks noGrp="1"/>
          </p:cNvSpPr>
          <p:nvPr>
            <p:ph idx="1"/>
          </p:nvPr>
        </p:nvSpPr>
        <p:spPr/>
        <p:txBody>
          <a:bodyPr>
            <a:normAutofit fontScale="70000" lnSpcReduction="20000"/>
          </a:bodyPr>
          <a:lstStyle/>
          <a:p>
            <a:r>
              <a:rPr lang="ru-RU" dirty="0"/>
              <a:t>Правило данного контакта гласит:  «Относитесь к своему подчиненному так, как вы хотели бы, чтобы к вам относился руководитель». Отношение руководителя к подчиненным влияет на весь характер делового общения,  во многом определяет нравственно-психологический климат коллектива.  На этом уровне формируются нравственные эталоны и образцы поведения всех членов данного сообщества. Отметим некоторые из них: </a:t>
            </a:r>
          </a:p>
          <a:p>
            <a:r>
              <a:rPr lang="ru-RU" dirty="0"/>
              <a:t>• стремитесь превратить вашу организацию в сплоченный коллектив с высокими моральными принципами общения, </a:t>
            </a:r>
          </a:p>
          <a:p>
            <a:r>
              <a:rPr lang="ru-RU" dirty="0"/>
              <a:t>• замечание сотруднику должно соответствовать этическим нормам, </a:t>
            </a:r>
          </a:p>
          <a:p>
            <a:r>
              <a:rPr lang="ru-RU" dirty="0"/>
              <a:t>• укрепляйте у подчиненного чувство собственного достоинства, </a:t>
            </a:r>
          </a:p>
          <a:p>
            <a:r>
              <a:rPr lang="ru-RU" dirty="0"/>
              <a:t>• доверяйте сотрудникам и признавайте собственные ошибки, </a:t>
            </a:r>
          </a:p>
          <a:p>
            <a:r>
              <a:rPr lang="ru-RU" dirty="0"/>
              <a:t>• привилегии,  которые вы делаете себе,  должны распространяться и на</a:t>
            </a:r>
          </a:p>
          <a:p>
            <a:r>
              <a:rPr lang="ru-RU" dirty="0"/>
              <a:t>других членов коллектива. </a:t>
            </a:r>
          </a:p>
          <a:p>
            <a:endParaRPr lang="ru-RU" dirty="0"/>
          </a:p>
        </p:txBody>
      </p:sp>
    </p:spTree>
    <p:extLst>
      <p:ext uri="{BB962C8B-B14F-4D97-AF65-F5344CB8AC3E}">
        <p14:creationId xmlns:p14="http://schemas.microsoft.com/office/powerpoint/2010/main" val="40284325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Этика делового общения «снизу вверх» (подчиненный - руководитель). </a:t>
            </a:r>
            <a:br>
              <a:rPr lang="ru-RU" dirty="0"/>
            </a:br>
            <a:endParaRPr lang="ru-RU" dirty="0"/>
          </a:p>
        </p:txBody>
      </p:sp>
      <p:sp>
        <p:nvSpPr>
          <p:cNvPr id="3" name="Объект 2"/>
          <p:cNvSpPr>
            <a:spLocks noGrp="1"/>
          </p:cNvSpPr>
          <p:nvPr>
            <p:ph idx="1"/>
          </p:nvPr>
        </p:nvSpPr>
        <p:spPr/>
        <p:txBody>
          <a:bodyPr>
            <a:normAutofit fontScale="62500" lnSpcReduction="20000"/>
          </a:bodyPr>
          <a:lstStyle/>
          <a:p>
            <a:r>
              <a:rPr lang="ru-RU" dirty="0"/>
              <a:t>Правило данного контакта гласит:  «Относитесь к своему руководителю так, как вы хотели бы, чтобы к вам относились ваши подчиненные». Используя те или иные этические нормы,  можно привлечь руководителя на свою сторону, сделать своим союзником, но можно и настроить против себя, сделать своим недоброжелателем. Ниже приведены некоторые этические принципы и нормы, которые можно использовать в деловом общении с руководителем: </a:t>
            </a:r>
          </a:p>
          <a:p>
            <a:r>
              <a:rPr lang="ru-RU" dirty="0"/>
              <a:t>• не пытайтесь навязывать руководителю свою точку зрения или командовать им. Высказывайте ваши предложения или замечания тактично и вежливо, </a:t>
            </a:r>
          </a:p>
          <a:p>
            <a:r>
              <a:rPr lang="ru-RU" dirty="0"/>
              <a:t>• не разговаривайте с начальником категорическим тоном,  не говорите всегда только «да» или «нет». Вечно поддакивающий сотрудник надоедает, а тот, кто всегда говорит « нет», служит постоянным раздражителем. </a:t>
            </a:r>
          </a:p>
          <a:p>
            <a:r>
              <a:rPr lang="ru-RU" dirty="0"/>
              <a:t>• будьте преданны и надежны,  но не будьте подхалимом.  Имейте свой характер и принципы, </a:t>
            </a:r>
          </a:p>
          <a:p>
            <a:r>
              <a:rPr lang="ru-RU" dirty="0"/>
              <a:t>• не стоит обращаться за советом, с предложением и т. д. «через голову», сразу к руководителю вашего руководителя. Ваш непосредственный руководитель в этом случае теряет авторитет и достоинство. </a:t>
            </a:r>
          </a:p>
          <a:p>
            <a:endParaRPr lang="ru-RU" dirty="0"/>
          </a:p>
        </p:txBody>
      </p:sp>
    </p:spTree>
    <p:extLst>
      <p:ext uri="{BB962C8B-B14F-4D97-AF65-F5344CB8AC3E}">
        <p14:creationId xmlns:p14="http://schemas.microsoft.com/office/powerpoint/2010/main" val="41655308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Этика  делового  общения  «по  горизонтали»  (между  руководителями одного ранга или рядовыми членами коллектива).</a:t>
            </a:r>
          </a:p>
        </p:txBody>
      </p:sp>
      <p:sp>
        <p:nvSpPr>
          <p:cNvPr id="3" name="Объект 2"/>
          <p:cNvSpPr>
            <a:spLocks noGrp="1"/>
          </p:cNvSpPr>
          <p:nvPr>
            <p:ph idx="1"/>
          </p:nvPr>
        </p:nvSpPr>
        <p:spPr/>
        <p:txBody>
          <a:bodyPr>
            <a:normAutofit fontScale="85000" lnSpcReduction="20000"/>
          </a:bodyPr>
          <a:lstStyle/>
          <a:p>
            <a:r>
              <a:rPr lang="ru-RU" dirty="0"/>
              <a:t>Общий этический принцип данной формы общения:  «В деловом общении относитесь к своему коллеге так, как вы хотели бы, чтобы он относился к вам». Некоторые принципы общения «по горизонтали» приведены ниже: </a:t>
            </a:r>
          </a:p>
          <a:p>
            <a:r>
              <a:rPr lang="ru-RU" dirty="0"/>
              <a:t>• не требуйте к себе какого-либо особого отношения или особенных привилегий со стороны другого, </a:t>
            </a:r>
          </a:p>
          <a:p>
            <a:r>
              <a:rPr lang="ru-RU" dirty="0"/>
              <a:t>• попытайтесь достичь четкого разделения прав и ответственности в выполнении общей работы, </a:t>
            </a:r>
          </a:p>
          <a:p>
            <a:r>
              <a:rPr lang="ru-RU" dirty="0"/>
              <a:t>• не давайте обещаний, которые вы не можете выполнить, </a:t>
            </a:r>
          </a:p>
          <a:p>
            <a:r>
              <a:rPr lang="ru-RU" dirty="0"/>
              <a:t>• рассматривайте вашего коллегу как личность, которую следует уважать саму по себе, а не как средство для достижения ваших собственных целей, </a:t>
            </a:r>
          </a:p>
          <a:p>
            <a:r>
              <a:rPr lang="ru-RU" dirty="0"/>
              <a:t>• не лезьте человеку в душу. На работе не принято спрашивать о личных делах, а тем более о проблемах, </a:t>
            </a:r>
          </a:p>
          <a:p>
            <a:r>
              <a:rPr lang="ru-RU" dirty="0"/>
              <a:t>• не старайтесь показаться лучше, умнее, интереснее, чем вы есть на самом деле. </a:t>
            </a:r>
          </a:p>
          <a:p>
            <a:endParaRPr lang="ru-RU" dirty="0"/>
          </a:p>
        </p:txBody>
      </p:sp>
    </p:spTree>
    <p:extLst>
      <p:ext uri="{BB962C8B-B14F-4D97-AF65-F5344CB8AC3E}">
        <p14:creationId xmlns:p14="http://schemas.microsoft.com/office/powerpoint/2010/main" val="5200172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2. Никогда не делай того,  о чем нельзя было бы сказать,  что это действительно честное,  открытое и истинное,  о котором можно было бы с гордостью объявить на всю страну в прессе и по телевидению  (принцип основан на взглядах Аристотеля и Платона о личных добродетелях – честности, открытости, умеренности и т. п.)</a:t>
            </a:r>
          </a:p>
        </p:txBody>
      </p:sp>
    </p:spTree>
    <p:extLst>
      <p:ext uri="{BB962C8B-B14F-4D97-AF65-F5344CB8AC3E}">
        <p14:creationId xmlns:p14="http://schemas.microsoft.com/office/powerpoint/2010/main" val="3740764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3. Никогда не делай того,  что не есть добро,  что не способствует формированию чувства локтя,  так как все мы работаем на одну общую цель (принцип основан на заповедях всемирных религий  (св.  Августин), призывающих к добру и состраданию). </a:t>
            </a:r>
          </a:p>
          <a:p>
            <a:endParaRPr lang="ru-RU" dirty="0"/>
          </a:p>
        </p:txBody>
      </p:sp>
    </p:spTree>
    <p:extLst>
      <p:ext uri="{BB962C8B-B14F-4D97-AF65-F5344CB8AC3E}">
        <p14:creationId xmlns:p14="http://schemas.microsoft.com/office/powerpoint/2010/main" val="13065399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4. Никогда не делай того, что нарушает закон, ибо в законе представлены минимальные моральные нормы общества  (принцип основан на учении   Т. Гоббса и Дж. Локка о роли государства как арбитра в конкуренции между людьми за благо). </a:t>
            </a:r>
          </a:p>
          <a:p>
            <a:endParaRPr lang="ru-RU" dirty="0"/>
          </a:p>
        </p:txBody>
      </p:sp>
    </p:spTree>
    <p:extLst>
      <p:ext uri="{BB962C8B-B14F-4D97-AF65-F5344CB8AC3E}">
        <p14:creationId xmlns:p14="http://schemas.microsoft.com/office/powerpoint/2010/main" val="40904749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5. Никогда не делай того, что не ведет к большему благу, нежели вреду для общества,  в котором ты живешь  (принцип основан на этике утилитаризма (практической пользе нравственного поведения), разработанной И. Бентамом и Дж. С. Миллем). </a:t>
            </a:r>
          </a:p>
          <a:p>
            <a:endParaRPr lang="ru-RU" dirty="0"/>
          </a:p>
        </p:txBody>
      </p:sp>
    </p:spTree>
    <p:extLst>
      <p:ext uri="{BB962C8B-B14F-4D97-AF65-F5344CB8AC3E}">
        <p14:creationId xmlns:p14="http://schemas.microsoft.com/office/powerpoint/2010/main" val="3558949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6. Никогда не делай того,  чего ты не желал бы рекомендовать делать другим, оказавшимся в похожей ситуации (принцип основан на категорическом императиве И.  Канта,  в котором декларируется знаменитое правило об универсальной, всеобщей норме). </a:t>
            </a:r>
          </a:p>
          <a:p>
            <a:endParaRPr lang="ru-RU" dirty="0"/>
          </a:p>
        </p:txBody>
      </p:sp>
    </p:spTree>
    <p:extLst>
      <p:ext uri="{BB962C8B-B14F-4D97-AF65-F5344CB8AC3E}">
        <p14:creationId xmlns:p14="http://schemas.microsoft.com/office/powerpoint/2010/main" val="977658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r>
              <a:rPr lang="ru-RU" dirty="0"/>
              <a:t>7. Никогда не делай того,  что ущемляет установленные права других (принцип основан на взглядах Ж.Ж. Руссо и Т. </a:t>
            </a:r>
            <a:r>
              <a:rPr lang="ru-RU" dirty="0" err="1"/>
              <a:t>Джеферсона</a:t>
            </a:r>
            <a:r>
              <a:rPr lang="ru-RU" dirty="0"/>
              <a:t> на права личности). </a:t>
            </a:r>
          </a:p>
        </p:txBody>
      </p:sp>
    </p:spTree>
    <p:extLst>
      <p:ext uri="{BB962C8B-B14F-4D97-AF65-F5344CB8AC3E}">
        <p14:creationId xmlns:p14="http://schemas.microsoft.com/office/powerpoint/2010/main" val="112741468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38</TotalTime>
  <Words>662</Words>
  <Application>Microsoft Office PowerPoint</Application>
  <PresentationFormat>Экран (4:3)</PresentationFormat>
  <Paragraphs>96</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Аптека</vt:lpstr>
      <vt:lpstr>Педагогическая этика</vt:lpstr>
      <vt:lpstr>Презентация PowerPoint</vt:lpstr>
      <vt:lpstr>10 принципов Л. Хосмера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Педагогический долг</vt:lpstr>
      <vt:lpstr>Презентация PowerPoint</vt:lpstr>
      <vt:lpstr>Профессиональная честь</vt:lpstr>
      <vt:lpstr>Педагогический авторитет</vt:lpstr>
      <vt:lpstr>Презентация PowerPoint</vt:lpstr>
      <vt:lpstr>Авторитет подавления</vt:lpstr>
      <vt:lpstr>Авторитет педантизма</vt:lpstr>
      <vt:lpstr>Авторитет резонёрства</vt:lpstr>
      <vt:lpstr>Авторитет мнимой доброты</vt:lpstr>
      <vt:lpstr>Презентация PowerPoint</vt:lpstr>
      <vt:lpstr>Кодекс профессиональной этики педагога </vt:lpstr>
      <vt:lpstr>Педагогическая мораль</vt:lpstr>
      <vt:lpstr>Презентация PowerPoint</vt:lpstr>
      <vt:lpstr>Педагогическая культура</vt:lpstr>
      <vt:lpstr>Культура общения</vt:lpstr>
      <vt:lpstr>Педагогический такт</vt:lpstr>
      <vt:lpstr>Педагогический так проявляется:</vt:lpstr>
      <vt:lpstr>Аксиомы нравственного профессионализма</vt:lpstr>
      <vt:lpstr>Аксиома 1</vt:lpstr>
      <vt:lpstr>Аксиома 2</vt:lpstr>
      <vt:lpstr>Аксиома 3</vt:lpstr>
      <vt:lpstr>Аксиома 4</vt:lpstr>
      <vt:lpstr>Общие принципы делового общения в педагогическом коллективе</vt:lpstr>
      <vt:lpstr>Этика делового общения «сверху вниз» (руководитель — подчиненный).</vt:lpstr>
      <vt:lpstr>Этика делового общения «снизу вверх» (подчиненный - руководитель).  </vt:lpstr>
      <vt:lpstr>Этика  делового  общения  «по  горизонтали»  (между  руководителями одного ранга или рядовыми членами коллектива).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Педагогическая этика</dc:title>
  <dc:creator>acerbook</dc:creator>
  <cp:lastModifiedBy>acerbook</cp:lastModifiedBy>
  <cp:revision>6</cp:revision>
  <dcterms:created xsi:type="dcterms:W3CDTF">2013-12-16T03:52:33Z</dcterms:created>
  <dcterms:modified xsi:type="dcterms:W3CDTF">2014-01-31T05:08:16Z</dcterms:modified>
</cp:coreProperties>
</file>