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  <p:sldMasterId id="2147483700" r:id="rId4"/>
    <p:sldMasterId id="2147483726" r:id="rId5"/>
    <p:sldMasterId id="2147483739" r:id="rId6"/>
    <p:sldMasterId id="2147483752" r:id="rId7"/>
    <p:sldMasterId id="2147483765" r:id="rId8"/>
    <p:sldMasterId id="2147483791" r:id="rId9"/>
    <p:sldMasterId id="2147483843" r:id="rId10"/>
  </p:sldMasterIdLst>
  <p:sldIdLst>
    <p:sldId id="256" r:id="rId11"/>
    <p:sldId id="299" r:id="rId12"/>
    <p:sldId id="258" r:id="rId13"/>
    <p:sldId id="259" r:id="rId14"/>
    <p:sldId id="298" r:id="rId15"/>
    <p:sldId id="260" r:id="rId16"/>
    <p:sldId id="262" r:id="rId17"/>
    <p:sldId id="263" r:id="rId18"/>
    <p:sldId id="264" r:id="rId19"/>
    <p:sldId id="300" r:id="rId20"/>
    <p:sldId id="301" r:id="rId21"/>
    <p:sldId id="265" r:id="rId22"/>
    <p:sldId id="266" r:id="rId23"/>
    <p:sldId id="267" r:id="rId24"/>
    <p:sldId id="280" r:id="rId25"/>
    <p:sldId id="281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6" r:id="rId34"/>
    <p:sldId id="292" r:id="rId35"/>
    <p:sldId id="293" r:id="rId36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/>
          <p:nvPr/>
        </p:nvPicPr>
        <p:blipFill>
          <a:blip r:embed="rId14"/>
          <a:stretch/>
        </p:blipFill>
        <p:spPr>
          <a:xfrm>
            <a:off x="-1194120" y="367560"/>
            <a:ext cx="753840" cy="7538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Рисунок 6"/>
          <p:cNvPicPr/>
          <p:nvPr/>
        </p:nvPicPr>
        <p:blipFill>
          <a:blip r:embed="rId14"/>
          <a:stretch/>
        </p:blipFill>
        <p:spPr>
          <a:xfrm>
            <a:off x="-1194120" y="367560"/>
            <a:ext cx="753840" cy="753840"/>
          </a:xfrm>
          <a:prstGeom prst="rect">
            <a:avLst/>
          </a:prstGeom>
          <a:ln>
            <a:noFill/>
          </a:ln>
        </p:spPr>
      </p:pic>
      <p:sp>
        <p:nvSpPr>
          <p:cNvPr id="603" name="CustomShape 1"/>
          <p:cNvSpPr/>
          <p:nvPr/>
        </p:nvSpPr>
        <p:spPr>
          <a:xfrm>
            <a:off x="6860880" y="0"/>
            <a:ext cx="5322600" cy="685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4" name="CustomShape 2"/>
          <p:cNvSpPr/>
          <p:nvPr/>
        </p:nvSpPr>
        <p:spPr>
          <a:xfrm>
            <a:off x="0" y="5184000"/>
            <a:ext cx="3526920" cy="1672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0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6"/>
          <p:cNvPicPr/>
          <p:nvPr/>
        </p:nvPicPr>
        <p:blipFill>
          <a:blip r:embed="rId14"/>
          <a:stretch/>
        </p:blipFill>
        <p:spPr>
          <a:xfrm>
            <a:off x="-1194120" y="367560"/>
            <a:ext cx="753840" cy="75384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0" y="-2160"/>
            <a:ext cx="6091920" cy="6856200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6"/>
          <p:cNvPicPr/>
          <p:nvPr/>
        </p:nvPicPr>
        <p:blipFill>
          <a:blip r:embed="rId14"/>
          <a:stretch/>
        </p:blipFill>
        <p:spPr>
          <a:xfrm>
            <a:off x="-1194120" y="367560"/>
            <a:ext cx="753840" cy="75384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0" y="3429000"/>
            <a:ext cx="12188160" cy="34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6"/>
          <p:cNvPicPr/>
          <p:nvPr/>
        </p:nvPicPr>
        <p:blipFill>
          <a:blip r:embed="rId14"/>
          <a:stretch/>
        </p:blipFill>
        <p:spPr>
          <a:xfrm>
            <a:off x="-1194120" y="367560"/>
            <a:ext cx="753840" cy="75384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6860880" y="0"/>
            <a:ext cx="5322600" cy="685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2"/>
          <p:cNvSpPr/>
          <p:nvPr/>
        </p:nvSpPr>
        <p:spPr>
          <a:xfrm>
            <a:off x="0" y="5184000"/>
            <a:ext cx="3526920" cy="1672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Рисунок 6"/>
          <p:cNvPicPr/>
          <p:nvPr/>
        </p:nvPicPr>
        <p:blipFill>
          <a:blip r:embed="rId14"/>
          <a:stretch/>
        </p:blipFill>
        <p:spPr>
          <a:xfrm>
            <a:off x="-1194120" y="367560"/>
            <a:ext cx="753840" cy="753840"/>
          </a:xfrm>
          <a:prstGeom prst="rect">
            <a:avLst/>
          </a:prstGeom>
          <a:ln>
            <a:noFill/>
          </a:ln>
        </p:spPr>
      </p:pic>
      <p:sp>
        <p:nvSpPr>
          <p:cNvPr id="242" name="CustomShape 1"/>
          <p:cNvSpPr/>
          <p:nvPr/>
        </p:nvSpPr>
        <p:spPr>
          <a:xfrm>
            <a:off x="9605880" y="0"/>
            <a:ext cx="2802600" cy="685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Рисунок 6"/>
          <p:cNvPicPr/>
          <p:nvPr/>
        </p:nvPicPr>
        <p:blipFill>
          <a:blip r:embed="rId14"/>
          <a:stretch/>
        </p:blipFill>
        <p:spPr>
          <a:xfrm>
            <a:off x="-1194120" y="367560"/>
            <a:ext cx="753840" cy="753840"/>
          </a:xfrm>
          <a:prstGeom prst="rect">
            <a:avLst/>
          </a:prstGeom>
          <a:ln>
            <a:noFill/>
          </a:ln>
        </p:spPr>
      </p:pic>
      <p:sp>
        <p:nvSpPr>
          <p:cNvPr id="282" name="CustomShape 1"/>
          <p:cNvSpPr/>
          <p:nvPr/>
        </p:nvSpPr>
        <p:spPr>
          <a:xfrm>
            <a:off x="6860880" y="0"/>
            <a:ext cx="5322600" cy="685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ustomShape 2"/>
          <p:cNvSpPr/>
          <p:nvPr/>
        </p:nvSpPr>
        <p:spPr>
          <a:xfrm>
            <a:off x="0" y="5184000"/>
            <a:ext cx="3526920" cy="1672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Рисунок 6"/>
          <p:cNvPicPr/>
          <p:nvPr/>
        </p:nvPicPr>
        <p:blipFill>
          <a:blip r:embed="rId14"/>
          <a:stretch/>
        </p:blipFill>
        <p:spPr>
          <a:xfrm>
            <a:off x="-1194120" y="367560"/>
            <a:ext cx="753840" cy="753840"/>
          </a:xfrm>
          <a:prstGeom prst="rect">
            <a:avLst/>
          </a:prstGeom>
          <a:ln>
            <a:noFill/>
          </a:ln>
        </p:spPr>
      </p:pic>
      <p:sp>
        <p:nvSpPr>
          <p:cNvPr id="323" name="CustomShape 1"/>
          <p:cNvSpPr/>
          <p:nvPr/>
        </p:nvSpPr>
        <p:spPr>
          <a:xfrm>
            <a:off x="0" y="-2160"/>
            <a:ext cx="6091920" cy="6856200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Рисунок 6"/>
          <p:cNvPicPr/>
          <p:nvPr/>
        </p:nvPicPr>
        <p:blipFill>
          <a:blip r:embed="rId14"/>
          <a:stretch/>
        </p:blipFill>
        <p:spPr>
          <a:xfrm>
            <a:off x="-1194120" y="367560"/>
            <a:ext cx="753840" cy="753840"/>
          </a:xfrm>
          <a:prstGeom prst="rect">
            <a:avLst/>
          </a:prstGeom>
          <a:ln>
            <a:noFill/>
          </a:ln>
        </p:spPr>
      </p:pic>
      <p:sp>
        <p:nvSpPr>
          <p:cNvPr id="363" name="CustomShape 1"/>
          <p:cNvSpPr/>
          <p:nvPr/>
        </p:nvSpPr>
        <p:spPr>
          <a:xfrm>
            <a:off x="9605880" y="0"/>
            <a:ext cx="2802600" cy="685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Рисунок 6"/>
          <p:cNvPicPr/>
          <p:nvPr/>
        </p:nvPicPr>
        <p:blipFill>
          <a:blip r:embed="rId14"/>
          <a:stretch/>
        </p:blipFill>
        <p:spPr>
          <a:xfrm>
            <a:off x="-1194120" y="367560"/>
            <a:ext cx="753840" cy="753840"/>
          </a:xfrm>
          <a:prstGeom prst="rect">
            <a:avLst/>
          </a:prstGeom>
          <a:ln>
            <a:noFill/>
          </a:ln>
        </p:spPr>
      </p:pic>
      <p:sp>
        <p:nvSpPr>
          <p:cNvPr id="443" name="CustomShape 1"/>
          <p:cNvSpPr/>
          <p:nvPr/>
        </p:nvSpPr>
        <p:spPr>
          <a:xfrm>
            <a:off x="9605880" y="0"/>
            <a:ext cx="2802600" cy="685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ustomShape 1"/>
          <p:cNvSpPr/>
          <p:nvPr/>
        </p:nvSpPr>
        <p:spPr>
          <a:xfrm>
            <a:off x="1011240" y="2573280"/>
            <a:ext cx="6438240" cy="164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Образец текста</a:t>
            </a:r>
            <a:endParaRPr lang="ru-RU" sz="12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Второй уровень</a:t>
            </a:r>
            <a:endParaRPr lang="ru-RU" sz="1800" b="0" strike="noStrike" spc="-1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Третий уровень</a:t>
            </a:r>
            <a:endParaRPr lang="ru-RU" sz="1800" b="0" strike="noStrike" spc="-1">
              <a:latin typeface="Arial"/>
            </a:endParaRPr>
          </a:p>
          <a:p>
            <a:pPr marL="13716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Четвертый уровень</a:t>
            </a:r>
            <a:endParaRPr lang="ru-RU" sz="1800" b="0" strike="noStrike" spc="-1">
              <a:latin typeface="Arial"/>
            </a:endParaRPr>
          </a:p>
          <a:p>
            <a:pPr marL="18288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Пятый уровень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44" name="CustomShape 2"/>
          <p:cNvSpPr/>
          <p:nvPr/>
        </p:nvSpPr>
        <p:spPr>
          <a:xfrm>
            <a:off x="1098720" y="2972880"/>
            <a:ext cx="628776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Заголовок презентации</a:t>
            </a:r>
            <a:endParaRPr lang="ru-RU" sz="4800" b="0" strike="noStrike" spc="-1">
              <a:latin typeface="Arial"/>
            </a:endParaRPr>
          </a:p>
        </p:txBody>
      </p:sp>
      <p:pic>
        <p:nvPicPr>
          <p:cNvPr id="645" name="Рисунок 644"/>
          <p:cNvPicPr/>
          <p:nvPr/>
        </p:nvPicPr>
        <p:blipFill>
          <a:blip r:embed="rId2"/>
          <a:stretch/>
        </p:blipFill>
        <p:spPr>
          <a:xfrm>
            <a:off x="2562840" y="0"/>
            <a:ext cx="9673560" cy="6854400"/>
          </a:xfrm>
          <a:prstGeom prst="rect">
            <a:avLst/>
          </a:prstGeom>
          <a:ln>
            <a:noFill/>
          </a:ln>
        </p:spPr>
      </p:pic>
      <p:sp>
        <p:nvSpPr>
          <p:cNvPr id="646" name="CustomShape 3"/>
          <p:cNvSpPr/>
          <p:nvPr/>
        </p:nvSpPr>
        <p:spPr>
          <a:xfrm>
            <a:off x="0" y="-9720"/>
            <a:ext cx="9241920" cy="6864120"/>
          </a:xfrm>
          <a:custGeom>
            <a:avLst/>
            <a:gdLst/>
            <a:ahLst/>
            <a:cxnLst/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7" name="CustomShape 4"/>
          <p:cNvSpPr/>
          <p:nvPr/>
        </p:nvSpPr>
        <p:spPr>
          <a:xfrm>
            <a:off x="186660" y="2437407"/>
            <a:ext cx="7932060" cy="2526120"/>
          </a:xfrm>
          <a:custGeom>
            <a:avLst/>
            <a:gdLst/>
            <a:ahLst/>
            <a:cxnLst/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8" name="CustomShape 5"/>
          <p:cNvSpPr/>
          <p:nvPr/>
        </p:nvSpPr>
        <p:spPr>
          <a:xfrm>
            <a:off x="8170200" y="1868580"/>
            <a:ext cx="356400" cy="4186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9" name="CustomShape 6"/>
          <p:cNvSpPr/>
          <p:nvPr/>
        </p:nvSpPr>
        <p:spPr>
          <a:xfrm>
            <a:off x="6635160" y="5184000"/>
            <a:ext cx="561240" cy="537120"/>
          </a:xfrm>
          <a:custGeom>
            <a:avLst/>
            <a:gdLst/>
            <a:ahLst/>
            <a:cxnLst/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1" name="CustomShape 8"/>
          <p:cNvSpPr/>
          <p:nvPr/>
        </p:nvSpPr>
        <p:spPr>
          <a:xfrm>
            <a:off x="14400000" y="1701720"/>
            <a:ext cx="3568320" cy="21110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9"/>
          <p:cNvSpPr/>
          <p:nvPr/>
        </p:nvSpPr>
        <p:spPr>
          <a:xfrm>
            <a:off x="14400000" y="1701720"/>
            <a:ext cx="3568320" cy="21110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0"/>
          <p:cNvSpPr/>
          <p:nvPr/>
        </p:nvSpPr>
        <p:spPr>
          <a:xfrm>
            <a:off x="14400000" y="1701720"/>
            <a:ext cx="3568320" cy="21110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11"/>
          <p:cNvSpPr/>
          <p:nvPr/>
        </p:nvSpPr>
        <p:spPr>
          <a:xfrm>
            <a:off x="14400000" y="1701720"/>
            <a:ext cx="3568320" cy="21110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2"/>
          <p:cNvSpPr/>
          <p:nvPr/>
        </p:nvSpPr>
        <p:spPr>
          <a:xfrm>
            <a:off x="14717160" y="812880"/>
            <a:ext cx="3568680" cy="21114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13"/>
          <p:cNvSpPr/>
          <p:nvPr/>
        </p:nvSpPr>
        <p:spPr>
          <a:xfrm>
            <a:off x="0" y="5472000"/>
            <a:ext cx="1294200" cy="138240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14"/>
          <p:cNvSpPr/>
          <p:nvPr/>
        </p:nvSpPr>
        <p:spPr>
          <a:xfrm>
            <a:off x="14640840" y="648000"/>
            <a:ext cx="3569760" cy="21124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8" name="Рисунок 657"/>
          <p:cNvPicPr/>
          <p:nvPr/>
        </p:nvPicPr>
        <p:blipFill>
          <a:blip r:embed="rId5"/>
          <a:stretch/>
        </p:blipFill>
        <p:spPr>
          <a:xfrm>
            <a:off x="4247640" y="360000"/>
            <a:ext cx="1582560" cy="1463400"/>
          </a:xfrm>
          <a:prstGeom prst="rect">
            <a:avLst/>
          </a:prstGeom>
          <a:ln>
            <a:noFill/>
          </a:ln>
        </p:spPr>
      </p:pic>
      <p:pic>
        <p:nvPicPr>
          <p:cNvPr id="659" name="Рисунок 658"/>
          <p:cNvPicPr/>
          <p:nvPr/>
        </p:nvPicPr>
        <p:blipFill>
          <a:blip r:embed="rId6"/>
          <a:stretch/>
        </p:blipFill>
        <p:spPr>
          <a:xfrm>
            <a:off x="360000" y="374400"/>
            <a:ext cx="3525840" cy="1423800"/>
          </a:xfrm>
          <a:prstGeom prst="rect">
            <a:avLst/>
          </a:prstGeom>
          <a:ln>
            <a:noFill/>
          </a:ln>
        </p:spPr>
      </p:pic>
      <p:pic>
        <p:nvPicPr>
          <p:cNvPr id="660" name="Рисунок 659"/>
          <p:cNvPicPr/>
          <p:nvPr/>
        </p:nvPicPr>
        <p:blipFill>
          <a:blip r:embed="rId7"/>
          <a:stretch/>
        </p:blipFill>
        <p:spPr>
          <a:xfrm>
            <a:off x="6205680" y="360000"/>
            <a:ext cx="1712880" cy="143856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2905" y="2661970"/>
            <a:ext cx="73058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spc="-1" dirty="0" smtClean="0">
                <a:solidFill>
                  <a:srgbClr val="002060"/>
                </a:solidFill>
                <a:latin typeface="Corbel"/>
              </a:rPr>
              <a:t>Индивидуальный образовательный маршрут как средство повышения профессионального мастерства руководителя 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8747" y="5602374"/>
            <a:ext cx="1174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spc="-46" dirty="0">
                <a:solidFill>
                  <a:srgbClr val="FFFFFF"/>
                </a:solidFill>
                <a:latin typeface="Noto Sans"/>
              </a:rPr>
              <a:t>г</a:t>
            </a:r>
            <a:r>
              <a:rPr lang="ru-RU" sz="2000" spc="-46" dirty="0" smtClean="0">
                <a:solidFill>
                  <a:srgbClr val="FFFFFF"/>
                </a:solidFill>
                <a:latin typeface="Noto Sans"/>
              </a:rPr>
              <a:t>. Ишим</a:t>
            </a:r>
          </a:p>
          <a:p>
            <a:pPr algn="ctr"/>
            <a:r>
              <a:rPr lang="ru-RU" sz="2000" spc="-46" dirty="0" smtClean="0">
                <a:solidFill>
                  <a:srgbClr val="FFFFFF"/>
                </a:solidFill>
                <a:latin typeface="Noto Sans"/>
              </a:rPr>
              <a:t>07.11.22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CustomShape 1"/>
          <p:cNvSpPr/>
          <p:nvPr/>
        </p:nvSpPr>
        <p:spPr>
          <a:xfrm>
            <a:off x="773159" y="186548"/>
            <a:ext cx="801936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191970"/>
                </a:solidFill>
                <a:latin typeface="Calibri"/>
              </a:rPr>
              <a:t>Результаты диагностики</a:t>
            </a:r>
            <a:endParaRPr lang="ru-RU" sz="2800" spc="-1" dirty="0">
              <a:solidFill>
                <a:prstClr val="black"/>
              </a:solidFill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219249"/>
              </p:ext>
            </p:extLst>
          </p:nvPr>
        </p:nvGraphicFramePr>
        <p:xfrm>
          <a:off x="482325" y="1298338"/>
          <a:ext cx="8601029" cy="4879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618"/>
                <a:gridCol w="1739365"/>
                <a:gridCol w="615609"/>
                <a:gridCol w="615609"/>
                <a:gridCol w="562295"/>
                <a:gridCol w="629770"/>
                <a:gridCol w="629770"/>
                <a:gridCol w="590618"/>
                <a:gridCol w="590618"/>
                <a:gridCol w="708075"/>
                <a:gridCol w="708075"/>
                <a:gridCol w="620607"/>
              </a:tblGrid>
              <a:tr h="600131"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b="1" kern="15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b="1" kern="15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50" dirty="0" smtClean="0">
                          <a:effectLst/>
                        </a:rPr>
                        <a:t>№</a:t>
                      </a:r>
                      <a:endParaRPr lang="ru-RU" sz="1200" b="1" kern="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b="1" kern="15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b="1" kern="15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50" dirty="0" smtClean="0">
                          <a:effectLst/>
                        </a:rPr>
                        <a:t>Компетенции</a:t>
                      </a:r>
                      <a:endParaRPr lang="ru-RU" sz="1200" b="1" kern="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5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 smtClean="0">
                          <a:effectLst/>
                        </a:rPr>
                        <a:t>Уровни </a:t>
                      </a:r>
                      <a:endParaRPr lang="ru-RU" sz="1800" b="1" kern="150" dirty="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Ниже базового</a:t>
                      </a:r>
                      <a:endParaRPr lang="ru-RU" sz="1800" b="1" kern="150" dirty="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Базовый</a:t>
                      </a:r>
                      <a:endParaRPr lang="ru-RU" sz="1800" b="1" kern="150" dirty="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Средний</a:t>
                      </a:r>
                      <a:endParaRPr lang="ru-RU" sz="1800" b="1" kern="150" dirty="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Повышенный</a:t>
                      </a:r>
                      <a:endParaRPr lang="ru-RU" sz="1800" b="1" kern="150" dirty="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effectLst/>
                        </a:rPr>
                        <a:t>Высокий</a:t>
                      </a:r>
                      <a:endParaRPr lang="ru-RU" sz="1800" b="1" kern="150" dirty="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>
                          <a:effectLst/>
                        </a:rPr>
                        <a:t>балл</a:t>
                      </a:r>
                      <a:endParaRPr lang="ru-RU" sz="1800" b="1" kern="15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50">
                          <a:effectLst/>
                        </a:rPr>
                        <a:t>%</a:t>
                      </a:r>
                      <a:endParaRPr lang="ru-RU" sz="1800" b="1" kern="15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>
                          <a:effectLst/>
                        </a:rPr>
                        <a:t>балл</a:t>
                      </a:r>
                      <a:endParaRPr lang="ru-RU" sz="1800" b="1" kern="15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50">
                          <a:effectLst/>
                        </a:rPr>
                        <a:t>%</a:t>
                      </a:r>
                      <a:endParaRPr lang="ru-RU" sz="1800" b="1" kern="15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>
                          <a:effectLst/>
                        </a:rPr>
                        <a:t>балл</a:t>
                      </a:r>
                      <a:endParaRPr lang="ru-RU" sz="1800" b="1" kern="15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50">
                          <a:effectLst/>
                        </a:rPr>
                        <a:t>%</a:t>
                      </a:r>
                      <a:endParaRPr lang="ru-RU" sz="1800" b="1" kern="15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>
                          <a:effectLst/>
                        </a:rPr>
                        <a:t>балл</a:t>
                      </a:r>
                      <a:endParaRPr lang="ru-RU" sz="1800" b="1" kern="15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50">
                          <a:effectLst/>
                        </a:rPr>
                        <a:t>%</a:t>
                      </a:r>
                      <a:endParaRPr lang="ru-RU" sz="1800" b="1" kern="15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50" dirty="0">
                          <a:effectLst/>
                        </a:rPr>
                        <a:t>балл</a:t>
                      </a:r>
                      <a:endParaRPr lang="ru-RU" sz="1800" b="1" kern="150" dirty="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50" dirty="0">
                          <a:effectLst/>
                        </a:rPr>
                        <a:t>%</a:t>
                      </a:r>
                      <a:endParaRPr lang="ru-RU" sz="1800" b="1" kern="150" dirty="0">
                        <a:effectLst/>
                        <a:latin typeface="Lucida Sans" panose="020B0602030504020204" pitchFamily="34" charset="0"/>
                        <a:ea typeface="Tahoma" panose="020B060403050404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0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kern="15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 dirty="0" smtClean="0">
                          <a:effectLst/>
                        </a:rPr>
                        <a:t>1</a:t>
                      </a:r>
                      <a:endParaRPr lang="ru-RU" sz="1200" kern="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kern="15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 dirty="0" smtClean="0">
                          <a:effectLst/>
                        </a:rPr>
                        <a:t>Предметные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kern="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</a:tr>
              <a:tr h="53367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kern="15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 dirty="0" smtClean="0">
                          <a:effectLst/>
                        </a:rPr>
                        <a:t>2</a:t>
                      </a:r>
                      <a:endParaRPr lang="ru-RU" sz="1200" kern="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kern="15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 dirty="0" smtClean="0">
                          <a:effectLst/>
                        </a:rPr>
                        <a:t>Методические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kern="15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</a:tr>
              <a:tr h="7376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kern="15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 dirty="0" smtClean="0">
                          <a:effectLst/>
                        </a:rPr>
                        <a:t>3</a:t>
                      </a:r>
                      <a:endParaRPr lang="ru-RU" sz="1200" kern="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kern="15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 dirty="0" smtClean="0">
                          <a:effectLst/>
                        </a:rPr>
                        <a:t>Психолого-педагогические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kern="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 dirty="0">
                          <a:effectLst/>
                        </a:rPr>
                        <a:t> </a:t>
                      </a:r>
                      <a:endParaRPr lang="ru-RU" sz="1200" kern="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</a:tr>
              <a:tr h="5541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kern="15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 dirty="0" smtClean="0">
                          <a:effectLst/>
                        </a:rPr>
                        <a:t>4</a:t>
                      </a:r>
                      <a:endParaRPr lang="ru-RU" sz="1200" kern="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kern="15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 dirty="0" smtClean="0">
                          <a:effectLst/>
                        </a:rPr>
                        <a:t>ИКТ-компетенции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kern="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 dirty="0">
                          <a:effectLst/>
                        </a:rPr>
                        <a:t> </a:t>
                      </a:r>
                      <a:endParaRPr lang="ru-RU" sz="1200" kern="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50" dirty="0">
                          <a:effectLst/>
                        </a:rPr>
                        <a:t> </a:t>
                      </a:r>
                      <a:endParaRPr lang="ru-RU" sz="1200" kern="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7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CustomShape 1"/>
          <p:cNvSpPr/>
          <p:nvPr/>
        </p:nvSpPr>
        <p:spPr>
          <a:xfrm>
            <a:off x="773159" y="186548"/>
            <a:ext cx="8019360" cy="5661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191970"/>
                </a:solidFill>
                <a:latin typeface="Calibri"/>
              </a:rPr>
              <a:t>Показатели диагностики руководителя</a:t>
            </a:r>
          </a:p>
          <a:p>
            <a:pPr algn="ctr">
              <a:lnSpc>
                <a:spcPct val="100000"/>
              </a:lnSpc>
            </a:pPr>
            <a:endParaRPr lang="ru-RU" sz="2800" spc="-1" dirty="0">
              <a:solidFill>
                <a:prstClr val="black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dirty="0" smtClean="0"/>
              <a:t>1.1 </a:t>
            </a:r>
            <a:r>
              <a:rPr lang="ru-RU" dirty="0"/>
              <a:t>- нормативно-правовые основы системы образования и принципы образовательной политики в РФ; </a:t>
            </a:r>
            <a:endParaRPr lang="ru-RU" dirty="0" smtClean="0"/>
          </a:p>
          <a:p>
            <a:pPr algn="just">
              <a:lnSpc>
                <a:spcPct val="100000"/>
              </a:lnSpc>
            </a:pPr>
            <a:r>
              <a:rPr lang="ru-RU" dirty="0" smtClean="0"/>
              <a:t>1.2 </a:t>
            </a:r>
            <a:r>
              <a:rPr lang="ru-RU" dirty="0"/>
              <a:t>- теория управления общеобразовательной организацией; </a:t>
            </a:r>
            <a:endParaRPr lang="ru-RU" dirty="0" smtClean="0"/>
          </a:p>
          <a:p>
            <a:pPr algn="just">
              <a:lnSpc>
                <a:spcPct val="100000"/>
              </a:lnSpc>
            </a:pPr>
            <a:r>
              <a:rPr lang="ru-RU" dirty="0" smtClean="0"/>
              <a:t>1.3 </a:t>
            </a:r>
            <a:r>
              <a:rPr lang="ru-RU" dirty="0"/>
              <a:t>- финансово-хозяйственная деятельность общеобразовательной организации; </a:t>
            </a:r>
            <a:endParaRPr lang="ru-RU" dirty="0" smtClean="0"/>
          </a:p>
          <a:p>
            <a:pPr algn="just">
              <a:lnSpc>
                <a:spcPct val="100000"/>
              </a:lnSpc>
            </a:pPr>
            <a:r>
              <a:rPr lang="ru-RU" dirty="0" smtClean="0"/>
              <a:t>1.4 </a:t>
            </a:r>
            <a:r>
              <a:rPr lang="ru-RU" dirty="0"/>
              <a:t>- психолого-педагогические основы образовательного процесса в общеобразовательной организации; </a:t>
            </a:r>
            <a:endParaRPr lang="ru-RU" dirty="0" smtClean="0"/>
          </a:p>
          <a:p>
            <a:pPr algn="just">
              <a:lnSpc>
                <a:spcPct val="100000"/>
              </a:lnSpc>
            </a:pPr>
            <a:r>
              <a:rPr lang="ru-RU" dirty="0" smtClean="0"/>
              <a:t>1.5 </a:t>
            </a:r>
            <a:r>
              <a:rPr lang="ru-RU" dirty="0"/>
              <a:t>- делопроизводство в общеобразовательной организации; </a:t>
            </a:r>
            <a:endParaRPr lang="ru-RU" dirty="0" smtClean="0"/>
          </a:p>
          <a:p>
            <a:pPr algn="just">
              <a:lnSpc>
                <a:spcPct val="100000"/>
              </a:lnSpc>
            </a:pPr>
            <a:endParaRPr lang="ru-RU" dirty="0" smtClean="0"/>
          </a:p>
          <a:p>
            <a:pPr algn="just">
              <a:lnSpc>
                <a:spcPct val="100000"/>
              </a:lnSpc>
            </a:pPr>
            <a:r>
              <a:rPr lang="ru-RU" dirty="0" smtClean="0"/>
              <a:t>2.1 </a:t>
            </a:r>
            <a:r>
              <a:rPr lang="ru-RU" dirty="0"/>
              <a:t>- управленческие умения; </a:t>
            </a:r>
            <a:endParaRPr lang="ru-RU" dirty="0" smtClean="0"/>
          </a:p>
          <a:p>
            <a:pPr algn="just">
              <a:lnSpc>
                <a:spcPct val="100000"/>
              </a:lnSpc>
            </a:pPr>
            <a:r>
              <a:rPr lang="ru-RU" dirty="0" smtClean="0"/>
              <a:t>2.2 </a:t>
            </a:r>
            <a:r>
              <a:rPr lang="ru-RU" dirty="0"/>
              <a:t>- профессионально-ценностные ориентации в использовании различных форм, средств и методов управления (элементов основных стилей руководства); </a:t>
            </a:r>
            <a:endParaRPr lang="ru-RU" dirty="0" smtClean="0"/>
          </a:p>
          <a:p>
            <a:pPr algn="just">
              <a:lnSpc>
                <a:spcPct val="100000"/>
              </a:lnSpc>
            </a:pPr>
            <a:r>
              <a:rPr lang="ru-RU" dirty="0" smtClean="0"/>
              <a:t>2.3 </a:t>
            </a:r>
            <a:r>
              <a:rPr lang="ru-RU" dirty="0"/>
              <a:t>- профессионально важные личностно-деловые качества и специальные способности; </a:t>
            </a:r>
            <a:endParaRPr lang="ru-RU" dirty="0" smtClean="0"/>
          </a:p>
          <a:p>
            <a:pPr algn="just">
              <a:lnSpc>
                <a:spcPct val="100000"/>
              </a:lnSpc>
            </a:pPr>
            <a:r>
              <a:rPr lang="ru-RU" dirty="0" smtClean="0"/>
              <a:t>2.4 </a:t>
            </a:r>
            <a:r>
              <a:rPr lang="ru-RU" dirty="0"/>
              <a:t>- профессионально важные </a:t>
            </a:r>
            <a:r>
              <a:rPr lang="ru-RU" dirty="0" err="1"/>
              <a:t>общеинтеллектуальные</a:t>
            </a:r>
            <a:r>
              <a:rPr lang="ru-RU" dirty="0"/>
              <a:t> способности</a:t>
            </a:r>
            <a:endParaRPr lang="ru-RU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3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CustomShape 1"/>
          <p:cNvSpPr/>
          <p:nvPr/>
        </p:nvSpPr>
        <p:spPr>
          <a:xfrm>
            <a:off x="834120" y="543600"/>
            <a:ext cx="8019360" cy="115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C9211E"/>
                </a:solidFill>
                <a:latin typeface="Calibri"/>
                <a:ea typeface="Times New Roman"/>
              </a:rPr>
              <a:t>Мероприятия по повышению квалификации педагога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C9211E"/>
                </a:solidFill>
                <a:latin typeface="Calibri"/>
                <a:ea typeface="DejaVu Sans"/>
              </a:rPr>
              <a:t>(семинары, конференции, курсы...) </a:t>
            </a:r>
            <a:endParaRPr lang="ru-RU" sz="2600" b="0" strike="noStrike" spc="-1">
              <a:latin typeface="Arial"/>
            </a:endParaRPr>
          </a:p>
        </p:txBody>
      </p:sp>
      <p:graphicFrame>
        <p:nvGraphicFramePr>
          <p:cNvPr id="835" name="Table 2"/>
          <p:cNvGraphicFramePr/>
          <p:nvPr>
            <p:extLst>
              <p:ext uri="{D42A27DB-BD31-4B8C-83A1-F6EECF244321}">
                <p14:modId xmlns:p14="http://schemas.microsoft.com/office/powerpoint/2010/main" val="758108183"/>
              </p:ext>
            </p:extLst>
          </p:nvPr>
        </p:nvGraphicFramePr>
        <p:xfrm>
          <a:off x="646920" y="2374200"/>
          <a:ext cx="8641080" cy="2802960"/>
        </p:xfrm>
        <a:graphic>
          <a:graphicData uri="http://schemas.openxmlformats.org/drawingml/2006/table">
            <a:tbl>
              <a:tblPr/>
              <a:tblGrid>
                <a:gridCol w="1762200"/>
                <a:gridCol w="1707840"/>
                <a:gridCol w="1728360"/>
                <a:gridCol w="1727640"/>
                <a:gridCol w="1715040"/>
              </a:tblGrid>
              <a:tr h="1055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Сроки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Название мероприятий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Дата мероприятия 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Times New Roman"/>
                        </a:rPr>
                        <a:t>Количество часов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Место прохождения мероприятия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58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Times New Roman"/>
                        </a:rPr>
                        <a:t>1 год ИОМ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58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Times New Roman"/>
                        </a:rPr>
                        <a:t>2 год ИОМ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8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Times New Roman"/>
                        </a:rPr>
                        <a:t>3 год ИОМ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Рисунок 835"/>
          <p:cNvPicPr/>
          <p:nvPr/>
        </p:nvPicPr>
        <p:blipFill>
          <a:blip r:embed="rId2"/>
          <a:stretch/>
        </p:blipFill>
        <p:spPr>
          <a:xfrm>
            <a:off x="144000" y="0"/>
            <a:ext cx="12045960" cy="6855480"/>
          </a:xfrm>
          <a:prstGeom prst="rect">
            <a:avLst/>
          </a:prstGeom>
          <a:ln>
            <a:noFill/>
          </a:ln>
        </p:spPr>
      </p:pic>
      <p:sp>
        <p:nvSpPr>
          <p:cNvPr id="837" name="CustomShape 1"/>
          <p:cNvSpPr/>
          <p:nvPr/>
        </p:nvSpPr>
        <p:spPr>
          <a:xfrm>
            <a:off x="0" y="0"/>
            <a:ext cx="1941840" cy="692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8" name="CustomShape 2"/>
          <p:cNvSpPr/>
          <p:nvPr/>
        </p:nvSpPr>
        <p:spPr>
          <a:xfrm>
            <a:off x="5860457" y="238697"/>
            <a:ext cx="4317840" cy="490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FF0000"/>
                </a:solidFill>
                <a:latin typeface="Calibri"/>
                <a:ea typeface="Times New Roman"/>
              </a:rPr>
              <a:t>Матрица ИОМ</a:t>
            </a:r>
            <a:endParaRPr lang="ru-RU" sz="2600" b="0" strike="noStrike" spc="-1" dirty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839" name="Table 3"/>
          <p:cNvGraphicFramePr/>
          <p:nvPr>
            <p:extLst>
              <p:ext uri="{D42A27DB-BD31-4B8C-83A1-F6EECF244321}">
                <p14:modId xmlns:p14="http://schemas.microsoft.com/office/powerpoint/2010/main" val="3436973799"/>
              </p:ext>
            </p:extLst>
          </p:nvPr>
        </p:nvGraphicFramePr>
        <p:xfrm>
          <a:off x="2075387" y="750608"/>
          <a:ext cx="9981025" cy="5775001"/>
        </p:xfrm>
        <a:graphic>
          <a:graphicData uri="http://schemas.openxmlformats.org/drawingml/2006/table">
            <a:tbl>
              <a:tblPr/>
              <a:tblGrid>
                <a:gridCol w="2106977"/>
                <a:gridCol w="1884458"/>
                <a:gridCol w="2033053"/>
                <a:gridCol w="2024425"/>
                <a:gridCol w="1932112"/>
              </a:tblGrid>
              <a:tr h="144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Направления деятельности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Актуальная тематика (по результатам диагностики и самоанализа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Необходимо указывать актуальные для Вас темы (над которыми Вы хотите поработать </a:t>
                      </a:r>
                      <a:endParaRPr lang="ru-RU" sz="12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 по восполнению профессиональных дефицитов с указанием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сроков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Здесь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н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ужно указывать мероприятия, которые помогут Вам для развития компетенций </a:t>
                      </a:r>
                      <a:endParaRPr lang="ru-RU" sz="1200" b="1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Педагогический продукт как результат (распространение опыта, участие в конкурсных мероприятиях и др.) с указанием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сроков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Необходимо запланировать распространение опыта, знаний, полученных в ходе работы по развитию компетенций.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Точка контроля (информационный ресурс, свидетельства, дипломы и т.п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.)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В этом столбце желательно прикреплять сканы свидетельств, дипломов,</a:t>
                      </a:r>
                      <a:r>
                        <a:rPr lang="ru-RU" sz="1200" b="1" strike="noStrike" spc="-1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указывать ссылки на публикации</a:t>
                      </a:r>
                      <a:endParaRPr lang="ru-RU" sz="12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75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Профессиональное направление (предмет преподавания)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793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Психолого-педагогическое (ориентированное на учащихся и родителей)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010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Методическое (педагогические технологии, формы, методы, приемы обучения)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92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Направление информационно-компьютерных технологий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Рисунок 839"/>
          <p:cNvPicPr/>
          <p:nvPr/>
        </p:nvPicPr>
        <p:blipFill>
          <a:blip r:embed="rId2"/>
          <a:stretch/>
        </p:blipFill>
        <p:spPr>
          <a:xfrm>
            <a:off x="144000" y="0"/>
            <a:ext cx="12045960" cy="6855480"/>
          </a:xfrm>
          <a:prstGeom prst="rect">
            <a:avLst/>
          </a:prstGeom>
          <a:ln>
            <a:noFill/>
          </a:ln>
        </p:spPr>
      </p:pic>
      <p:sp>
        <p:nvSpPr>
          <p:cNvPr id="841" name="CustomShape 1"/>
          <p:cNvSpPr/>
          <p:nvPr/>
        </p:nvSpPr>
        <p:spPr>
          <a:xfrm>
            <a:off x="0" y="0"/>
            <a:ext cx="1941840" cy="692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2" name="CustomShape 2"/>
          <p:cNvSpPr/>
          <p:nvPr/>
        </p:nvSpPr>
        <p:spPr>
          <a:xfrm>
            <a:off x="5904000" y="648000"/>
            <a:ext cx="4317840" cy="48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191970"/>
                </a:solidFill>
                <a:latin typeface="Calibri"/>
                <a:ea typeface="Times New Roman"/>
              </a:rPr>
              <a:t>Матрица ИОМ</a:t>
            </a:r>
            <a:endParaRPr lang="ru-RU" sz="2600" b="0" strike="noStrike" spc="-1">
              <a:latin typeface="Arial"/>
            </a:endParaRPr>
          </a:p>
        </p:txBody>
      </p:sp>
      <p:graphicFrame>
        <p:nvGraphicFramePr>
          <p:cNvPr id="843" name="Table 3"/>
          <p:cNvGraphicFramePr/>
          <p:nvPr>
            <p:extLst>
              <p:ext uri="{D42A27DB-BD31-4B8C-83A1-F6EECF244321}">
                <p14:modId xmlns:p14="http://schemas.microsoft.com/office/powerpoint/2010/main" val="966389495"/>
              </p:ext>
            </p:extLst>
          </p:nvPr>
        </p:nvGraphicFramePr>
        <p:xfrm>
          <a:off x="2232000" y="1420560"/>
          <a:ext cx="9641880" cy="4419600"/>
        </p:xfrm>
        <a:graphic>
          <a:graphicData uri="http://schemas.openxmlformats.org/drawingml/2006/table">
            <a:tbl>
              <a:tblPr/>
              <a:tblGrid>
                <a:gridCol w="2035080"/>
                <a:gridCol w="1820160"/>
                <a:gridCol w="1963440"/>
                <a:gridCol w="2208960"/>
                <a:gridCol w="1614240"/>
              </a:tblGrid>
              <a:tr h="158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Направления деятельности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Актуальная тематика (по результатам диагностики и самоанализа)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 по восполнению профессиональных дефицитов с указанием сроков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Педагогический продукт как результат (распространение опыта, участие в конкурсных мероприятиях и др.) с указанием сроков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Точка контроля (информационный ресурс, свидетельства, дипломы и т.п.)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</a:t>
                      </a:r>
                      <a:r>
                        <a:rPr lang="ru-RU" sz="1400" b="1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функциональной грамотности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1" strike="noStrike" spc="-1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Коммуникационные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компетенции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педагога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1" strike="noStrike" spc="-1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1" strike="noStrike" spc="-1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направления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1" strike="noStrike" spc="-1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CustomShape 1"/>
          <p:cNvSpPr/>
          <p:nvPr/>
        </p:nvSpPr>
        <p:spPr>
          <a:xfrm>
            <a:off x="6148800" y="371160"/>
            <a:ext cx="6041160" cy="66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9" name="CustomShape 2"/>
          <p:cNvSpPr/>
          <p:nvPr/>
        </p:nvSpPr>
        <p:spPr>
          <a:xfrm>
            <a:off x="6410880" y="371088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90" name="CustomShape 3"/>
          <p:cNvSpPr/>
          <p:nvPr/>
        </p:nvSpPr>
        <p:spPr>
          <a:xfrm>
            <a:off x="5977800" y="1359720"/>
            <a:ext cx="611676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9211E"/>
                </a:solidFill>
                <a:latin typeface="Corbel"/>
                <a:ea typeface="Corbel"/>
              </a:rPr>
              <a:t>Каковы cовременные 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9211E"/>
                </a:solidFill>
                <a:latin typeface="Corbel"/>
                <a:ea typeface="Corbel"/>
              </a:rPr>
              <a:t>формы организации самообразования?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991" name="Рисунок 990"/>
          <p:cNvPicPr/>
          <p:nvPr/>
        </p:nvPicPr>
        <p:blipFill>
          <a:blip r:embed="rId2"/>
          <a:stretch/>
        </p:blipFill>
        <p:spPr>
          <a:xfrm>
            <a:off x="470880" y="1042740"/>
            <a:ext cx="5614560" cy="410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CustomShape 1"/>
          <p:cNvSpPr/>
          <p:nvPr/>
        </p:nvSpPr>
        <p:spPr>
          <a:xfrm>
            <a:off x="6148800" y="371160"/>
            <a:ext cx="6041160" cy="66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3" name="CustomShape 2"/>
          <p:cNvSpPr/>
          <p:nvPr/>
        </p:nvSpPr>
        <p:spPr>
          <a:xfrm>
            <a:off x="6410880" y="371088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94" name="CustomShape 3"/>
          <p:cNvSpPr/>
          <p:nvPr/>
        </p:nvSpPr>
        <p:spPr>
          <a:xfrm>
            <a:off x="9563040" y="3888000"/>
            <a:ext cx="258012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Получение второго высшего образования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95" name="CustomShape 4"/>
          <p:cNvSpPr/>
          <p:nvPr/>
        </p:nvSpPr>
        <p:spPr>
          <a:xfrm>
            <a:off x="6455880" y="5077800"/>
            <a:ext cx="2580120" cy="127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Дистанционные курсы, вебинары, семинары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96" name="CustomShape 5"/>
          <p:cNvSpPr/>
          <p:nvPr/>
        </p:nvSpPr>
        <p:spPr>
          <a:xfrm>
            <a:off x="9608040" y="5077800"/>
            <a:ext cx="2580120" cy="127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Индивидуальная работа по теме самообразования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97" name="CustomShape 6"/>
          <p:cNvSpPr/>
          <p:nvPr/>
        </p:nvSpPr>
        <p:spPr>
          <a:xfrm rot="2689200">
            <a:off x="5860440" y="3916080"/>
            <a:ext cx="466560" cy="466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8" name="CustomShape 7"/>
          <p:cNvSpPr/>
          <p:nvPr/>
        </p:nvSpPr>
        <p:spPr>
          <a:xfrm>
            <a:off x="5878800" y="3969000"/>
            <a:ext cx="411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24C27"/>
                </a:solidFill>
                <a:latin typeface="Calibri"/>
                <a:ea typeface="DejaVu Sans"/>
              </a:rPr>
              <a:t>01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99" name="CustomShape 8"/>
          <p:cNvSpPr/>
          <p:nvPr/>
        </p:nvSpPr>
        <p:spPr>
          <a:xfrm rot="2689200">
            <a:off x="5879160" y="5240520"/>
            <a:ext cx="466560" cy="466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0" name="CustomShape 9"/>
          <p:cNvSpPr/>
          <p:nvPr/>
        </p:nvSpPr>
        <p:spPr>
          <a:xfrm>
            <a:off x="5897520" y="5293440"/>
            <a:ext cx="411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24C27"/>
                </a:solidFill>
                <a:latin typeface="Calibri"/>
                <a:ea typeface="DejaVu Sans"/>
              </a:rPr>
              <a:t>02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01" name="CustomShape 10"/>
          <p:cNvSpPr/>
          <p:nvPr/>
        </p:nvSpPr>
        <p:spPr>
          <a:xfrm rot="2689200">
            <a:off x="9024480" y="3926520"/>
            <a:ext cx="466560" cy="466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2" name="CustomShape 11"/>
          <p:cNvSpPr/>
          <p:nvPr/>
        </p:nvSpPr>
        <p:spPr>
          <a:xfrm>
            <a:off x="9042840" y="3979440"/>
            <a:ext cx="411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24C27"/>
                </a:solidFill>
                <a:latin typeface="Calibri"/>
                <a:ea typeface="DejaVu Sans"/>
              </a:rPr>
              <a:t>03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03" name="CustomShape 12"/>
          <p:cNvSpPr/>
          <p:nvPr/>
        </p:nvSpPr>
        <p:spPr>
          <a:xfrm rot="2689200">
            <a:off x="9039960" y="5240520"/>
            <a:ext cx="466560" cy="466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4" name="CustomShape 13"/>
          <p:cNvSpPr/>
          <p:nvPr/>
        </p:nvSpPr>
        <p:spPr>
          <a:xfrm>
            <a:off x="9058320" y="5293440"/>
            <a:ext cx="411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24C27"/>
                </a:solidFill>
                <a:latin typeface="Calibri"/>
                <a:ea typeface="DejaVu Sans"/>
              </a:rPr>
              <a:t>04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05" name="CustomShape 14"/>
          <p:cNvSpPr/>
          <p:nvPr/>
        </p:nvSpPr>
        <p:spPr>
          <a:xfrm>
            <a:off x="5904000" y="1038240"/>
            <a:ext cx="611676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9211E"/>
                </a:solidFill>
                <a:latin typeface="Corbel"/>
                <a:ea typeface="Corbel"/>
              </a:rPr>
              <a:t>Современные формы организации самообразования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006" name="CustomShape 15"/>
          <p:cNvSpPr/>
          <p:nvPr/>
        </p:nvSpPr>
        <p:spPr>
          <a:xfrm>
            <a:off x="6487920" y="3816000"/>
            <a:ext cx="251028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Курсовая подготовка в институтах повышения квалификации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007" name="Рисунок 1006"/>
          <p:cNvPicPr/>
          <p:nvPr/>
        </p:nvPicPr>
        <p:blipFill>
          <a:blip r:embed="rId2"/>
          <a:stretch/>
        </p:blipFill>
        <p:spPr>
          <a:xfrm>
            <a:off x="934200" y="360000"/>
            <a:ext cx="3959640" cy="618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CustomShape 1"/>
          <p:cNvSpPr/>
          <p:nvPr/>
        </p:nvSpPr>
        <p:spPr>
          <a:xfrm>
            <a:off x="469800" y="375120"/>
            <a:ext cx="6342120" cy="66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3" name="CustomShape 2"/>
          <p:cNvSpPr/>
          <p:nvPr/>
        </p:nvSpPr>
        <p:spPr>
          <a:xfrm>
            <a:off x="6840000" y="2304000"/>
            <a:ext cx="5253120" cy="21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C9211E"/>
                </a:solidFill>
                <a:latin typeface="Calibri Light"/>
                <a:ea typeface="DejaVu Sans"/>
              </a:rPr>
              <a:t> </a:t>
            </a:r>
            <a:r>
              <a:rPr lang="ru-RU" sz="3200" b="1" strike="noStrike" spc="-1">
                <a:solidFill>
                  <a:srgbClr val="F24C27"/>
                </a:solidFill>
                <a:latin typeface="Calibri Light"/>
                <a:ea typeface="DejaVu Sans"/>
              </a:rPr>
              <a:t>Каковы формы предоставления результатов педагогической деятельности?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014" name="Рисунок 1013"/>
          <p:cNvPicPr/>
          <p:nvPr/>
        </p:nvPicPr>
        <p:blipFill>
          <a:blip r:embed="rId2"/>
          <a:stretch/>
        </p:blipFill>
        <p:spPr>
          <a:xfrm>
            <a:off x="504000" y="558360"/>
            <a:ext cx="6262200" cy="455184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Рисунок 1029"/>
          <p:cNvPicPr/>
          <p:nvPr/>
        </p:nvPicPr>
        <p:blipFill>
          <a:blip r:embed="rId2"/>
          <a:stretch/>
        </p:blipFill>
        <p:spPr>
          <a:xfrm>
            <a:off x="144000" y="0"/>
            <a:ext cx="12045960" cy="6855480"/>
          </a:xfrm>
          <a:prstGeom prst="rect">
            <a:avLst/>
          </a:prstGeom>
          <a:ln>
            <a:noFill/>
          </a:ln>
        </p:spPr>
      </p:pic>
      <p:sp>
        <p:nvSpPr>
          <p:cNvPr id="1031" name="CustomShape 1"/>
          <p:cNvSpPr/>
          <p:nvPr/>
        </p:nvSpPr>
        <p:spPr>
          <a:xfrm>
            <a:off x="0" y="0"/>
            <a:ext cx="1941840" cy="692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2" name="CustomShape 2"/>
          <p:cNvSpPr/>
          <p:nvPr/>
        </p:nvSpPr>
        <p:spPr>
          <a:xfrm>
            <a:off x="2376000" y="648000"/>
            <a:ext cx="9429840" cy="129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191970"/>
                </a:solidFill>
                <a:latin typeface="Calibri"/>
                <a:ea typeface="Times New Roman"/>
              </a:rPr>
              <a:t>Индивидуальная </a:t>
            </a:r>
            <a:r>
              <a:rPr lang="ru-RU" sz="2600" b="1" strike="noStrike" spc="-1" dirty="0" smtClean="0">
                <a:solidFill>
                  <a:srgbClr val="191970"/>
                </a:solidFill>
                <a:latin typeface="Calibri"/>
                <a:ea typeface="Times New Roman"/>
              </a:rPr>
              <a:t>траектория</a:t>
            </a:r>
            <a:endParaRPr lang="ru-RU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191970"/>
                </a:solidFill>
                <a:latin typeface="Calibri"/>
                <a:ea typeface="Times New Roman"/>
              </a:rPr>
              <a:t>1. </a:t>
            </a:r>
            <a:r>
              <a:rPr lang="ru-RU" sz="2600" b="1" strike="noStrike" spc="-1" dirty="0" err="1">
                <a:solidFill>
                  <a:srgbClr val="191970"/>
                </a:solidFill>
                <a:latin typeface="Calibri"/>
                <a:ea typeface="Times New Roman"/>
              </a:rPr>
              <a:t>Самопрезентация</a:t>
            </a:r>
            <a:r>
              <a:rPr lang="ru-RU" sz="2600" b="1" strike="noStrike" spc="-1" dirty="0">
                <a:solidFill>
                  <a:srgbClr val="191970"/>
                </a:solidFill>
                <a:latin typeface="Calibri"/>
                <a:ea typeface="Times New Roman"/>
              </a:rPr>
              <a:t> и работа в сообществах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graphicFrame>
        <p:nvGraphicFramePr>
          <p:cNvPr id="1033" name="Table 3"/>
          <p:cNvGraphicFramePr/>
          <p:nvPr>
            <p:extLst>
              <p:ext uri="{D42A27DB-BD31-4B8C-83A1-F6EECF244321}">
                <p14:modId xmlns:p14="http://schemas.microsoft.com/office/powerpoint/2010/main" val="3080924489"/>
              </p:ext>
            </p:extLst>
          </p:nvPr>
        </p:nvGraphicFramePr>
        <p:xfrm>
          <a:off x="2153623" y="1604366"/>
          <a:ext cx="9576000" cy="4950000"/>
        </p:xfrm>
        <a:graphic>
          <a:graphicData uri="http://schemas.openxmlformats.org/drawingml/2006/table">
            <a:tbl>
              <a:tblPr/>
              <a:tblGrid>
                <a:gridCol w="1633680"/>
                <a:gridCol w="5080680"/>
                <a:gridCol w="2861640"/>
              </a:tblGrid>
              <a:tr h="1283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latin typeface="Times New Roman"/>
                        </a:rPr>
                        <a:t>Период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latin typeface="Times New Roman"/>
                        </a:rPr>
                        <a:t>Результат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Балл / итого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96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1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Выступления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на РУМО, ШМО, педагогических советах с указанием тематики и даты вступления. Размещение материалов в сетевых сообществах с указанием ссылок. Участие в мастер-классах…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96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2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965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3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Рисунок 1033"/>
          <p:cNvPicPr/>
          <p:nvPr/>
        </p:nvPicPr>
        <p:blipFill>
          <a:blip r:embed="rId2"/>
          <a:stretch/>
        </p:blipFill>
        <p:spPr>
          <a:xfrm>
            <a:off x="144000" y="0"/>
            <a:ext cx="12045960" cy="6855480"/>
          </a:xfrm>
          <a:prstGeom prst="rect">
            <a:avLst/>
          </a:prstGeom>
          <a:ln>
            <a:noFill/>
          </a:ln>
        </p:spPr>
      </p:pic>
      <p:sp>
        <p:nvSpPr>
          <p:cNvPr id="1035" name="CustomShape 1"/>
          <p:cNvSpPr/>
          <p:nvPr/>
        </p:nvSpPr>
        <p:spPr>
          <a:xfrm>
            <a:off x="0" y="0"/>
            <a:ext cx="1941840" cy="692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6" name="CustomShape 2"/>
          <p:cNvSpPr/>
          <p:nvPr/>
        </p:nvSpPr>
        <p:spPr>
          <a:xfrm>
            <a:off x="2376000" y="648000"/>
            <a:ext cx="9429840" cy="167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191970"/>
                </a:solidFill>
                <a:latin typeface="Calibri"/>
                <a:ea typeface="Times New Roman"/>
              </a:rPr>
              <a:t>Индивидуальная траектория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600" b="1" strike="noStrike" spc="-1">
                <a:solidFill>
                  <a:srgbClr val="191970"/>
                </a:solidFill>
                <a:latin typeface="Calibri"/>
                <a:ea typeface="Times New Roman"/>
              </a:rPr>
              <a:t>2. Результативность деятельности обучающихся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>
              <a:latin typeface="Arial"/>
            </a:endParaRPr>
          </a:p>
        </p:txBody>
      </p:sp>
      <p:graphicFrame>
        <p:nvGraphicFramePr>
          <p:cNvPr id="1037" name="Table 3"/>
          <p:cNvGraphicFramePr/>
          <p:nvPr>
            <p:extLst>
              <p:ext uri="{D42A27DB-BD31-4B8C-83A1-F6EECF244321}">
                <p14:modId xmlns:p14="http://schemas.microsoft.com/office/powerpoint/2010/main" val="1363040300"/>
              </p:ext>
            </p:extLst>
          </p:nvPr>
        </p:nvGraphicFramePr>
        <p:xfrm>
          <a:off x="2232000" y="1944000"/>
          <a:ext cx="9576000" cy="4401360"/>
        </p:xfrm>
        <a:graphic>
          <a:graphicData uri="http://schemas.openxmlformats.org/drawingml/2006/table">
            <a:tbl>
              <a:tblPr/>
              <a:tblGrid>
                <a:gridCol w="1633680"/>
                <a:gridCol w="5080680"/>
                <a:gridCol w="2861640"/>
              </a:tblGrid>
              <a:tr h="1283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latin typeface="Times New Roman"/>
                        </a:rPr>
                        <a:t>Период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latin typeface="Times New Roman"/>
                        </a:rPr>
                        <a:t>Результат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Балл / итого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96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latin typeface="Times New Roman"/>
                        </a:rPr>
                        <a:t>1 год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Качественная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успеваемость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, результативность ЕГЭ, ОГЭ, ВПР, участие в олимпиадах,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конференциях, конкурсах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с указанием результатов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96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2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965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3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CustomShape 1"/>
          <p:cNvSpPr/>
          <p:nvPr/>
        </p:nvSpPr>
        <p:spPr>
          <a:xfrm>
            <a:off x="1606141" y="364680"/>
            <a:ext cx="6702120" cy="66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4400" b="1" spc="-1" dirty="0">
                <a:solidFill>
                  <a:srgbClr val="000000"/>
                </a:solidFill>
                <a:latin typeface="Calibri Light"/>
              </a:rPr>
              <a:t>             </a:t>
            </a:r>
            <a:r>
              <a:rPr lang="ru-RU" sz="2600" b="1" spc="-1" dirty="0" smtClean="0">
                <a:solidFill>
                  <a:srgbClr val="004586"/>
                </a:solidFill>
                <a:latin typeface="Arial Black"/>
              </a:rPr>
              <a:t>ИСТОРИЯ</a:t>
            </a:r>
            <a:endParaRPr lang="ru-RU" sz="2600" spc="-1" dirty="0">
              <a:solidFill>
                <a:prstClr val="black"/>
              </a:solidFill>
            </a:endParaRPr>
          </a:p>
        </p:txBody>
      </p:sp>
      <p:sp>
        <p:nvSpPr>
          <p:cNvPr id="743" name="CustomShape 2"/>
          <p:cNvSpPr/>
          <p:nvPr/>
        </p:nvSpPr>
        <p:spPr>
          <a:xfrm>
            <a:off x="469800" y="1140120"/>
            <a:ext cx="6702120" cy="125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CustomShape 4"/>
          <p:cNvSpPr/>
          <p:nvPr/>
        </p:nvSpPr>
        <p:spPr>
          <a:xfrm>
            <a:off x="1224000" y="1584000"/>
            <a:ext cx="309312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ru-RU" sz="2000" b="1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2000" spc="-1" dirty="0">
              <a:solidFill>
                <a:prstClr val="black"/>
              </a:solidFill>
            </a:endParaRPr>
          </a:p>
        </p:txBody>
      </p:sp>
      <p:sp>
        <p:nvSpPr>
          <p:cNvPr id="748" name="CustomShape 6"/>
          <p:cNvSpPr/>
          <p:nvPr/>
        </p:nvSpPr>
        <p:spPr>
          <a:xfrm>
            <a:off x="468000" y="1512000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/>
            <a:r>
              <a:rPr lang="ru-RU" sz="2400" b="1" spc="-1">
                <a:solidFill>
                  <a:srgbClr val="FFFFFF"/>
                </a:solidFill>
                <a:latin typeface="Calibri"/>
              </a:rPr>
              <a:t>01</a:t>
            </a:r>
            <a:endParaRPr lang="ru-RU" sz="2400" spc="-1">
              <a:solidFill>
                <a:prstClr val="black"/>
              </a:solidFill>
            </a:endParaRPr>
          </a:p>
        </p:txBody>
      </p:sp>
      <p:sp>
        <p:nvSpPr>
          <p:cNvPr id="750" name="CustomShape 8"/>
          <p:cNvSpPr/>
          <p:nvPr/>
        </p:nvSpPr>
        <p:spPr>
          <a:xfrm>
            <a:off x="504000" y="2568600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/>
            <a:r>
              <a:rPr lang="ru-RU" sz="2400" b="1" spc="-1">
                <a:solidFill>
                  <a:srgbClr val="FFFFFF"/>
                </a:solidFill>
                <a:latin typeface="Calibri"/>
              </a:rPr>
              <a:t>02</a:t>
            </a:r>
            <a:endParaRPr lang="ru-RU" sz="2400" spc="-1">
              <a:solidFill>
                <a:prstClr val="black"/>
              </a:solidFill>
            </a:endParaRPr>
          </a:p>
        </p:txBody>
      </p:sp>
      <p:sp>
        <p:nvSpPr>
          <p:cNvPr id="753" name="CustomShape 11"/>
          <p:cNvSpPr/>
          <p:nvPr/>
        </p:nvSpPr>
        <p:spPr>
          <a:xfrm>
            <a:off x="504000" y="3576600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/>
            <a:r>
              <a:rPr lang="ru-RU" sz="2400" b="1" spc="-1">
                <a:solidFill>
                  <a:srgbClr val="FFFFFF"/>
                </a:solidFill>
                <a:latin typeface="Calibri"/>
              </a:rPr>
              <a:t>03</a:t>
            </a:r>
            <a:endParaRPr lang="ru-RU" sz="2400" spc="-1">
              <a:solidFill>
                <a:prstClr val="black"/>
              </a:solidFill>
            </a:endParaRPr>
          </a:p>
        </p:txBody>
      </p:sp>
      <p:sp>
        <p:nvSpPr>
          <p:cNvPr id="755" name="CustomShape 13"/>
          <p:cNvSpPr/>
          <p:nvPr/>
        </p:nvSpPr>
        <p:spPr>
          <a:xfrm>
            <a:off x="504000" y="4553280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/>
            <a:r>
              <a:rPr lang="ru-RU" sz="2400" b="1" spc="-1">
                <a:solidFill>
                  <a:srgbClr val="FFFFFF"/>
                </a:solidFill>
                <a:latin typeface="Calibri"/>
              </a:rPr>
              <a:t>04</a:t>
            </a:r>
            <a:endParaRPr lang="ru-RU" sz="2400" spc="-1">
              <a:solidFill>
                <a:prstClr val="black"/>
              </a:solidFill>
            </a:endParaRPr>
          </a:p>
        </p:txBody>
      </p:sp>
      <p:sp>
        <p:nvSpPr>
          <p:cNvPr id="758" name="CustomShape 16"/>
          <p:cNvSpPr/>
          <p:nvPr/>
        </p:nvSpPr>
        <p:spPr>
          <a:xfrm>
            <a:off x="474480" y="5601240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/>
            <a:r>
              <a:rPr lang="ru-RU" sz="2400" b="1" spc="-1" dirty="0">
                <a:solidFill>
                  <a:srgbClr val="FFFFFF"/>
                </a:solidFill>
                <a:latin typeface="Calibri"/>
              </a:rPr>
              <a:t>05</a:t>
            </a:r>
            <a:endParaRPr lang="ru-RU" sz="2400" spc="-1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5"/>
            <a:ext cx="12403248" cy="689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Рисунок 1037"/>
          <p:cNvPicPr/>
          <p:nvPr/>
        </p:nvPicPr>
        <p:blipFill>
          <a:blip r:embed="rId2"/>
          <a:stretch/>
        </p:blipFill>
        <p:spPr>
          <a:xfrm>
            <a:off x="144000" y="0"/>
            <a:ext cx="12045960" cy="6855480"/>
          </a:xfrm>
          <a:prstGeom prst="rect">
            <a:avLst/>
          </a:prstGeom>
          <a:ln>
            <a:noFill/>
          </a:ln>
        </p:spPr>
      </p:pic>
      <p:sp>
        <p:nvSpPr>
          <p:cNvPr id="1039" name="CustomShape 1"/>
          <p:cNvSpPr/>
          <p:nvPr/>
        </p:nvSpPr>
        <p:spPr>
          <a:xfrm>
            <a:off x="0" y="0"/>
            <a:ext cx="1941840" cy="692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0" name="CustomShape 2"/>
          <p:cNvSpPr/>
          <p:nvPr/>
        </p:nvSpPr>
        <p:spPr>
          <a:xfrm>
            <a:off x="2368800" y="414360"/>
            <a:ext cx="9429840" cy="20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191970"/>
                </a:solidFill>
                <a:latin typeface="Calibri"/>
                <a:ea typeface="Times New Roman"/>
              </a:rPr>
              <a:t>Индивидуальная траектория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191970"/>
                </a:solidFill>
                <a:latin typeface="Calibri"/>
                <a:ea typeface="Times New Roman"/>
              </a:rPr>
              <a:t>3. Создание условий для адресной работы с различными категориями обучающихся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graphicFrame>
        <p:nvGraphicFramePr>
          <p:cNvPr id="1041" name="Table 3"/>
          <p:cNvGraphicFramePr/>
          <p:nvPr>
            <p:extLst>
              <p:ext uri="{D42A27DB-BD31-4B8C-83A1-F6EECF244321}">
                <p14:modId xmlns:p14="http://schemas.microsoft.com/office/powerpoint/2010/main" val="3380172463"/>
              </p:ext>
            </p:extLst>
          </p:nvPr>
        </p:nvGraphicFramePr>
        <p:xfrm>
          <a:off x="2277900" y="2231452"/>
          <a:ext cx="9576000" cy="4675680"/>
        </p:xfrm>
        <a:graphic>
          <a:graphicData uri="http://schemas.openxmlformats.org/drawingml/2006/table">
            <a:tbl>
              <a:tblPr/>
              <a:tblGrid>
                <a:gridCol w="1633680"/>
                <a:gridCol w="5080680"/>
                <a:gridCol w="2861640"/>
              </a:tblGrid>
              <a:tr h="1283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latin typeface="Times New Roman"/>
                        </a:rPr>
                        <a:t>Период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latin typeface="Times New Roman"/>
                        </a:rPr>
                        <a:t>Результат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Балл / итого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96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1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Можно отметить наличие консультаций со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слабомотивированными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детьми, разработку планов работы с одаренными, разработку программ элективных курсов и кружков, программ для детей ОВЗ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96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2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965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3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Рисунок 1041"/>
          <p:cNvPicPr/>
          <p:nvPr/>
        </p:nvPicPr>
        <p:blipFill>
          <a:blip r:embed="rId2"/>
          <a:stretch/>
        </p:blipFill>
        <p:spPr>
          <a:xfrm>
            <a:off x="144000" y="0"/>
            <a:ext cx="12045960" cy="6855480"/>
          </a:xfrm>
          <a:prstGeom prst="rect">
            <a:avLst/>
          </a:prstGeom>
          <a:ln>
            <a:noFill/>
          </a:ln>
        </p:spPr>
      </p:pic>
      <p:sp>
        <p:nvSpPr>
          <p:cNvPr id="1043" name="CustomShape 1"/>
          <p:cNvSpPr/>
          <p:nvPr/>
        </p:nvSpPr>
        <p:spPr>
          <a:xfrm>
            <a:off x="0" y="0"/>
            <a:ext cx="1941840" cy="692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4" name="CustomShape 2"/>
          <p:cNvSpPr/>
          <p:nvPr/>
        </p:nvSpPr>
        <p:spPr>
          <a:xfrm>
            <a:off x="2350980" y="398316"/>
            <a:ext cx="9429840" cy="167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191970"/>
                </a:solidFill>
                <a:latin typeface="Calibri"/>
                <a:ea typeface="Times New Roman"/>
              </a:rPr>
              <a:t>Индивидуальная траектория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191970"/>
                </a:solidFill>
                <a:latin typeface="Calibri"/>
                <a:ea typeface="Times New Roman"/>
              </a:rPr>
              <a:t>4. Непрерывность профессионального развития учителя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graphicFrame>
        <p:nvGraphicFramePr>
          <p:cNvPr id="1045" name="Table 3"/>
          <p:cNvGraphicFramePr/>
          <p:nvPr>
            <p:extLst>
              <p:ext uri="{D42A27DB-BD31-4B8C-83A1-F6EECF244321}">
                <p14:modId xmlns:p14="http://schemas.microsoft.com/office/powerpoint/2010/main" val="1226781554"/>
              </p:ext>
            </p:extLst>
          </p:nvPr>
        </p:nvGraphicFramePr>
        <p:xfrm>
          <a:off x="2277900" y="1987544"/>
          <a:ext cx="9576000" cy="4401360"/>
        </p:xfrm>
        <a:graphic>
          <a:graphicData uri="http://schemas.openxmlformats.org/drawingml/2006/table">
            <a:tbl>
              <a:tblPr/>
              <a:tblGrid>
                <a:gridCol w="1633680"/>
                <a:gridCol w="5080680"/>
                <a:gridCol w="2861640"/>
              </a:tblGrid>
              <a:tr h="1283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latin typeface="Times New Roman"/>
                        </a:rPr>
                        <a:t>Период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latin typeface="Times New Roman"/>
                        </a:rPr>
                        <a:t>Результат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Балл / итого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96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latin typeface="Times New Roman"/>
                        </a:rPr>
                        <a:t>1 год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Укажите курсы, которые пройдены Вами в соответствующий год (см. таблицу «Мероприятия по повышению квалификации педагога»)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96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2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965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3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Рисунок 1045"/>
          <p:cNvPicPr/>
          <p:nvPr/>
        </p:nvPicPr>
        <p:blipFill>
          <a:blip r:embed="rId2"/>
          <a:stretch/>
        </p:blipFill>
        <p:spPr>
          <a:xfrm>
            <a:off x="144000" y="0"/>
            <a:ext cx="12045960" cy="6855480"/>
          </a:xfrm>
          <a:prstGeom prst="rect">
            <a:avLst/>
          </a:prstGeom>
          <a:ln>
            <a:noFill/>
          </a:ln>
        </p:spPr>
      </p:pic>
      <p:sp>
        <p:nvSpPr>
          <p:cNvPr id="1047" name="CustomShape 1"/>
          <p:cNvSpPr/>
          <p:nvPr/>
        </p:nvSpPr>
        <p:spPr>
          <a:xfrm>
            <a:off x="0" y="0"/>
            <a:ext cx="1941840" cy="692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8" name="CustomShape 2"/>
          <p:cNvSpPr/>
          <p:nvPr/>
        </p:nvSpPr>
        <p:spPr>
          <a:xfrm>
            <a:off x="2549092" y="228463"/>
            <a:ext cx="9429840" cy="206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191970"/>
                </a:solidFill>
                <a:latin typeface="Calibri"/>
                <a:ea typeface="Times New Roman"/>
              </a:rPr>
              <a:t>Индивидуальная траектория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191970"/>
                </a:solidFill>
                <a:latin typeface="Calibri"/>
                <a:ea typeface="Times New Roman"/>
              </a:rPr>
              <a:t>5. Результаты участия в федеральных и региональных программах, проектах по актуальным проблемам образования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graphicFrame>
        <p:nvGraphicFramePr>
          <p:cNvPr id="1049" name="Table 3"/>
          <p:cNvGraphicFramePr/>
          <p:nvPr>
            <p:extLst>
              <p:ext uri="{D42A27DB-BD31-4B8C-83A1-F6EECF244321}">
                <p14:modId xmlns:p14="http://schemas.microsoft.com/office/powerpoint/2010/main" val="879364956"/>
              </p:ext>
            </p:extLst>
          </p:nvPr>
        </p:nvGraphicFramePr>
        <p:xfrm>
          <a:off x="2277900" y="2103806"/>
          <a:ext cx="9576000" cy="4176000"/>
        </p:xfrm>
        <a:graphic>
          <a:graphicData uri="http://schemas.openxmlformats.org/drawingml/2006/table">
            <a:tbl>
              <a:tblPr/>
              <a:tblGrid>
                <a:gridCol w="1633680"/>
                <a:gridCol w="5080680"/>
                <a:gridCol w="2861640"/>
              </a:tblGrid>
              <a:tr h="1283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latin typeface="Times New Roman"/>
                        </a:rPr>
                        <a:t>Период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latin typeface="Times New Roman"/>
                        </a:rPr>
                        <a:t>Результат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Балл / итого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96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1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Если по этому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пункту нет достижений, поставьте нулевой балл. 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96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2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965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3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Рисунок 1049"/>
          <p:cNvPicPr/>
          <p:nvPr/>
        </p:nvPicPr>
        <p:blipFill>
          <a:blip r:embed="rId2"/>
          <a:stretch/>
        </p:blipFill>
        <p:spPr>
          <a:xfrm>
            <a:off x="144000" y="0"/>
            <a:ext cx="12045960" cy="6855480"/>
          </a:xfrm>
          <a:prstGeom prst="rect">
            <a:avLst/>
          </a:prstGeom>
          <a:ln>
            <a:noFill/>
          </a:ln>
        </p:spPr>
      </p:pic>
      <p:sp>
        <p:nvSpPr>
          <p:cNvPr id="1051" name="CustomShape 1"/>
          <p:cNvSpPr/>
          <p:nvPr/>
        </p:nvSpPr>
        <p:spPr>
          <a:xfrm>
            <a:off x="0" y="0"/>
            <a:ext cx="1941840" cy="692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2" name="CustomShape 2"/>
          <p:cNvSpPr/>
          <p:nvPr/>
        </p:nvSpPr>
        <p:spPr>
          <a:xfrm>
            <a:off x="2376000" y="442200"/>
            <a:ext cx="9429840" cy="167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191970"/>
                </a:solidFill>
                <a:latin typeface="Calibri"/>
                <a:ea typeface="Times New Roman"/>
              </a:rPr>
              <a:t>Индивидуальная траектория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191970"/>
                </a:solidFill>
                <a:latin typeface="Calibri"/>
                <a:ea typeface="Times New Roman"/>
              </a:rPr>
              <a:t>6. Вариативная часть, соответствующая теме самообразования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graphicFrame>
        <p:nvGraphicFramePr>
          <p:cNvPr id="1053" name="Table 3"/>
          <p:cNvGraphicFramePr/>
          <p:nvPr>
            <p:extLst>
              <p:ext uri="{D42A27DB-BD31-4B8C-83A1-F6EECF244321}">
                <p14:modId xmlns:p14="http://schemas.microsoft.com/office/powerpoint/2010/main" val="4139251971"/>
              </p:ext>
            </p:extLst>
          </p:nvPr>
        </p:nvGraphicFramePr>
        <p:xfrm>
          <a:off x="2229840" y="1862949"/>
          <a:ext cx="9576000" cy="4675680"/>
        </p:xfrm>
        <a:graphic>
          <a:graphicData uri="http://schemas.openxmlformats.org/drawingml/2006/table">
            <a:tbl>
              <a:tblPr/>
              <a:tblGrid>
                <a:gridCol w="1633680"/>
                <a:gridCol w="5080680"/>
                <a:gridCol w="2861640"/>
              </a:tblGrid>
              <a:tr h="1283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latin typeface="Times New Roman"/>
                        </a:rPr>
                        <a:t>Период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latin typeface="Times New Roman"/>
                        </a:rPr>
                        <a:t>Результат 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Балл / итого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96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1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Опишите Вашу работу по разработке темы самообразования  с указанием тем докладов, публикаций,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вебинаров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. Какая литература Вами проанализирована, какие мероприятия разработаны.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96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2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965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latin typeface="Times New Roman"/>
                        </a:rPr>
                        <a:t>3 год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Рисунок 1049"/>
          <p:cNvPicPr/>
          <p:nvPr/>
        </p:nvPicPr>
        <p:blipFill>
          <a:blip r:embed="rId2"/>
          <a:stretch/>
        </p:blipFill>
        <p:spPr>
          <a:xfrm>
            <a:off x="146040" y="-159798"/>
            <a:ext cx="12045960" cy="6855480"/>
          </a:xfrm>
          <a:prstGeom prst="rect">
            <a:avLst/>
          </a:prstGeom>
          <a:ln>
            <a:noFill/>
          </a:ln>
        </p:spPr>
      </p:pic>
      <p:sp>
        <p:nvSpPr>
          <p:cNvPr id="1051" name="CustomShape 1"/>
          <p:cNvSpPr/>
          <p:nvPr/>
        </p:nvSpPr>
        <p:spPr>
          <a:xfrm>
            <a:off x="0" y="0"/>
            <a:ext cx="1941840" cy="692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2" name="CustomShape 2"/>
          <p:cNvSpPr/>
          <p:nvPr/>
        </p:nvSpPr>
        <p:spPr>
          <a:xfrm>
            <a:off x="1561887" y="75571"/>
            <a:ext cx="9429840" cy="16913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pc="-1" dirty="0" smtClean="0">
                <a:solidFill>
                  <a:srgbClr val="191970"/>
                </a:solidFill>
                <a:latin typeface="Calibri"/>
              </a:rPr>
              <a:t>Критерии оценивания индивидуальной траектории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44634"/>
              </p:ext>
            </p:extLst>
          </p:nvPr>
        </p:nvGraphicFramePr>
        <p:xfrm>
          <a:off x="1151728" y="638082"/>
          <a:ext cx="10250159" cy="5995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718"/>
                <a:gridCol w="1116406"/>
                <a:gridCol w="1205824"/>
                <a:gridCol w="1155197"/>
                <a:gridCol w="929680"/>
                <a:gridCol w="1023044"/>
                <a:gridCol w="1023044"/>
                <a:gridCol w="1046055"/>
                <a:gridCol w="1089450"/>
                <a:gridCol w="1211741"/>
              </a:tblGrid>
              <a:tr h="985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Балл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Наличие публикаций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Собственная методическая система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Систематическое распространение опыта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Позитивная динамика «качества обученности» и результаты ЕГЭ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Рост числа участников олимпиад, творческих конкурсов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Адресная работа с различными категориями обучающихся (результативность)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Участие в социально-значимой деятельности и проектах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Повышение квалификации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Участие в муниципальных, региональных и федеральных конкурсах проф. мастерства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</a:tr>
              <a:tr h="657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Нет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Нет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Не распространяется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Менее среднего областного значения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Не участвовали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Не ведется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Нет 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Нет 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Не участвует 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</a:tr>
              <a:tr h="14785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Муниципальный уровень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Статья в методическом журнале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Используется на областном уровне (при наличии подтверждающих документов)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Выше среднего значения на 10%.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Средний балл равный или выше балла по региону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Призовое место на муниципальном этапе или участие в областном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1-2 категория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Наличие значимых проектов для ОУ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Повышение квалификации 1 раз в период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Участие в муниципальных конкурсах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</a:tr>
              <a:tr h="1150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Областной уровень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Учебное пособие, метод. рекомендации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Используется на федеральном уровне (при наличии подтверждающих документов)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Выше среднего значения на 20%.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Наличие 90-100-бальных результатов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Призовое место на областном этапе или участие во всероссийском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 категории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Значимость взаимодействия для микрорайона, населенного пункта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Систематическое повышение квалификации по различной тематике (не менее 2х раз)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Призер муниципальных конкурсов или участие в областных конкурсах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</a:tr>
              <a:tr h="985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Федеральный уровень (центр. издания)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Монография или диссертационное исследование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Призовое место во всероссийском этапе 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 и более   категорий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Значимость взаимодействия для муниципалитета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Призер областных конкурсов или лауреат федеральных конкурсов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</a:tr>
              <a:tr h="657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Призер федеральных конкурсов или лауреат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51" marR="44251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01950" y="1538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CustomShape 1"/>
          <p:cNvSpPr/>
          <p:nvPr/>
        </p:nvSpPr>
        <p:spPr>
          <a:xfrm>
            <a:off x="245880" y="323640"/>
            <a:ext cx="5621040" cy="66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Вставьте </a:t>
            </a:r>
            <a:r>
              <a:rPr lang="ru-RU" sz="3200" b="1" strike="noStrike" spc="-1">
                <a:solidFill>
                  <a:srgbClr val="F24C27"/>
                </a:solidFill>
                <a:latin typeface="Calibri Light"/>
                <a:ea typeface="DejaVu Sans"/>
              </a:rPr>
              <a:t>заголовок слайда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055" name="CustomShape 2"/>
          <p:cNvSpPr/>
          <p:nvPr/>
        </p:nvSpPr>
        <p:spPr>
          <a:xfrm>
            <a:off x="251280" y="1039320"/>
            <a:ext cx="5621040" cy="94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 ut labore et dolore magna aliqua.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056" name="CustomShape 3"/>
          <p:cNvSpPr/>
          <p:nvPr/>
        </p:nvSpPr>
        <p:spPr>
          <a:xfrm>
            <a:off x="6342120" y="324000"/>
            <a:ext cx="5599800" cy="638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057" name="CustomShape 4"/>
          <p:cNvSpPr/>
          <p:nvPr/>
        </p:nvSpPr>
        <p:spPr>
          <a:xfrm>
            <a:off x="344880" y="3939480"/>
            <a:ext cx="1256040" cy="1256040"/>
          </a:xfrm>
          <a:custGeom>
            <a:avLst/>
            <a:gdLst/>
            <a:ahLst/>
            <a:cxnLst/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8" name="CustomShape 5"/>
          <p:cNvSpPr/>
          <p:nvPr/>
        </p:nvSpPr>
        <p:spPr>
          <a:xfrm>
            <a:off x="344880" y="3939480"/>
            <a:ext cx="1256040" cy="1256040"/>
          </a:xfrm>
          <a:prstGeom prst="blockArc">
            <a:avLst>
              <a:gd name="adj1" fmla="val 5406162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9" name="CustomShape 6"/>
          <p:cNvSpPr/>
          <p:nvPr/>
        </p:nvSpPr>
        <p:spPr>
          <a:xfrm>
            <a:off x="335880" y="2394000"/>
            <a:ext cx="1256040" cy="1256040"/>
          </a:xfrm>
          <a:custGeom>
            <a:avLst/>
            <a:gdLst/>
            <a:ahLst/>
            <a:cxnLst/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0" name="CustomShape 7"/>
          <p:cNvSpPr/>
          <p:nvPr/>
        </p:nvSpPr>
        <p:spPr>
          <a:xfrm>
            <a:off x="335880" y="2394000"/>
            <a:ext cx="1256040" cy="1256040"/>
          </a:xfrm>
          <a:prstGeom prst="blockArc">
            <a:avLst>
              <a:gd name="adj1" fmla="val 21498754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1" name="CustomShape 8"/>
          <p:cNvSpPr/>
          <p:nvPr/>
        </p:nvSpPr>
        <p:spPr>
          <a:xfrm>
            <a:off x="622080" y="4336200"/>
            <a:ext cx="709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24C27"/>
                </a:solidFill>
                <a:latin typeface="Calibri"/>
                <a:ea typeface="DejaVu Sans"/>
              </a:rPr>
              <a:t>50%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62" name="CustomShape 9"/>
          <p:cNvSpPr/>
          <p:nvPr/>
        </p:nvSpPr>
        <p:spPr>
          <a:xfrm>
            <a:off x="609840" y="2790720"/>
            <a:ext cx="709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24C27"/>
                </a:solidFill>
                <a:latin typeface="Calibri"/>
                <a:ea typeface="DejaVu Sans"/>
              </a:rPr>
              <a:t>25%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63" name="CustomShape 10"/>
          <p:cNvSpPr/>
          <p:nvPr/>
        </p:nvSpPr>
        <p:spPr>
          <a:xfrm>
            <a:off x="335880" y="5504760"/>
            <a:ext cx="1256040" cy="1256040"/>
          </a:xfrm>
          <a:custGeom>
            <a:avLst/>
            <a:gdLst/>
            <a:ahLst/>
            <a:cxnLst/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4" name="CustomShape 11"/>
          <p:cNvSpPr/>
          <p:nvPr/>
        </p:nvSpPr>
        <p:spPr>
          <a:xfrm>
            <a:off x="335880" y="5504760"/>
            <a:ext cx="1256040" cy="1256040"/>
          </a:xfrm>
          <a:prstGeom prst="blockArc">
            <a:avLst>
              <a:gd name="adj1" fmla="val 10857266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5" name="CustomShape 12"/>
          <p:cNvSpPr/>
          <p:nvPr/>
        </p:nvSpPr>
        <p:spPr>
          <a:xfrm>
            <a:off x="605880" y="5904000"/>
            <a:ext cx="716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24C27"/>
                </a:solidFill>
                <a:latin typeface="Calibri"/>
                <a:ea typeface="DejaVu Sans"/>
              </a:rPr>
              <a:t>75%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66" name="CustomShape 13"/>
          <p:cNvSpPr/>
          <p:nvPr/>
        </p:nvSpPr>
        <p:spPr>
          <a:xfrm>
            <a:off x="1877400" y="224784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Вставьте ваш текст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067" name="CustomShape 14"/>
          <p:cNvSpPr/>
          <p:nvPr/>
        </p:nvSpPr>
        <p:spPr>
          <a:xfrm>
            <a:off x="1877400" y="2631960"/>
            <a:ext cx="37195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68" name="CustomShape 15"/>
          <p:cNvSpPr/>
          <p:nvPr/>
        </p:nvSpPr>
        <p:spPr>
          <a:xfrm>
            <a:off x="1877400" y="381276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Вставьте ваш текст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069" name="CustomShape 16"/>
          <p:cNvSpPr/>
          <p:nvPr/>
        </p:nvSpPr>
        <p:spPr>
          <a:xfrm>
            <a:off x="1965600" y="4464000"/>
            <a:ext cx="37195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70" name="CustomShape 17"/>
          <p:cNvSpPr/>
          <p:nvPr/>
        </p:nvSpPr>
        <p:spPr>
          <a:xfrm>
            <a:off x="1877400" y="537804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Вставьте ваш текст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071" name="CustomShape 18"/>
          <p:cNvSpPr/>
          <p:nvPr/>
        </p:nvSpPr>
        <p:spPr>
          <a:xfrm>
            <a:off x="1877400" y="5762160"/>
            <a:ext cx="37195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72" name="CustomShape 19"/>
          <p:cNvSpPr/>
          <p:nvPr/>
        </p:nvSpPr>
        <p:spPr>
          <a:xfrm>
            <a:off x="0" y="0"/>
            <a:ext cx="6117480" cy="692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3" name="CustomShape 20"/>
          <p:cNvSpPr/>
          <p:nvPr/>
        </p:nvSpPr>
        <p:spPr>
          <a:xfrm>
            <a:off x="432000" y="144000"/>
            <a:ext cx="544032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4" name="CustomShape 21"/>
          <p:cNvSpPr/>
          <p:nvPr/>
        </p:nvSpPr>
        <p:spPr>
          <a:xfrm>
            <a:off x="7299000" y="442080"/>
            <a:ext cx="34984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075" name="CustomShape 22"/>
          <p:cNvSpPr/>
          <p:nvPr/>
        </p:nvSpPr>
        <p:spPr>
          <a:xfrm>
            <a:off x="6768000" y="1584000"/>
            <a:ext cx="5110560" cy="338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Calibri"/>
                <a:ea typeface="DejaVu Sans"/>
              </a:rPr>
              <a:t>Трудности возрастают по мере приближения к цели. Но пусть каждый совершает свой путь подобно звездам спокойно, не торопясь, но беспрерывно стремясь к намеченной цели.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Calibri"/>
                <a:ea typeface="DejaVu Sans"/>
              </a:rPr>
              <a:t>                         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Calibri"/>
                <a:ea typeface="DejaVu Sans"/>
              </a:rPr>
              <a:t>                                            (Иоганн Гёте)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076" name="CustomShape 23"/>
          <p:cNvSpPr/>
          <p:nvPr/>
        </p:nvSpPr>
        <p:spPr>
          <a:xfrm>
            <a:off x="376560" y="3195360"/>
            <a:ext cx="48600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77" name="Рисунок 1076"/>
          <p:cNvPicPr/>
          <p:nvPr/>
        </p:nvPicPr>
        <p:blipFill>
          <a:blip r:embed="rId2"/>
          <a:stretch/>
        </p:blipFill>
        <p:spPr>
          <a:xfrm>
            <a:off x="792000" y="432000"/>
            <a:ext cx="4606560" cy="6064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Рисунок 16"/>
          <p:cNvPicPr/>
          <p:nvPr/>
        </p:nvPicPr>
        <p:blipFill>
          <a:blip r:embed="rId2"/>
          <a:stretch/>
        </p:blipFill>
        <p:spPr>
          <a:xfrm>
            <a:off x="5582520" y="-10080"/>
            <a:ext cx="9662040" cy="6864120"/>
          </a:xfrm>
          <a:prstGeom prst="rect">
            <a:avLst/>
          </a:prstGeom>
          <a:ln>
            <a:noFill/>
          </a:ln>
        </p:spPr>
      </p:pic>
      <p:sp>
        <p:nvSpPr>
          <p:cNvPr id="1079" name="CustomShape 1"/>
          <p:cNvSpPr/>
          <p:nvPr/>
        </p:nvSpPr>
        <p:spPr>
          <a:xfrm>
            <a:off x="1011240" y="2573280"/>
            <a:ext cx="6438240" cy="164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Образец текста</a:t>
            </a:r>
            <a:endParaRPr lang="ru-RU" sz="12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Второй уровень</a:t>
            </a:r>
            <a:endParaRPr lang="ru-RU" sz="1800" b="0" strike="noStrike" spc="-1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Третий уровень</a:t>
            </a:r>
            <a:endParaRPr lang="ru-RU" sz="1800" b="0" strike="noStrike" spc="-1">
              <a:latin typeface="Arial"/>
            </a:endParaRPr>
          </a:p>
          <a:p>
            <a:pPr marL="13716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Четвертый уровень</a:t>
            </a:r>
            <a:endParaRPr lang="ru-RU" sz="1800" b="0" strike="noStrike" spc="-1">
              <a:latin typeface="Arial"/>
            </a:endParaRPr>
          </a:p>
          <a:p>
            <a:pPr marL="182880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Пятый уровень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80" name="CustomShape 2"/>
          <p:cNvSpPr/>
          <p:nvPr/>
        </p:nvSpPr>
        <p:spPr>
          <a:xfrm>
            <a:off x="0" y="-10080"/>
            <a:ext cx="9241920" cy="6864120"/>
          </a:xfrm>
          <a:custGeom>
            <a:avLst/>
            <a:gdLst/>
            <a:ahLst/>
            <a:cxnLst/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1" name="CustomShape 3"/>
          <p:cNvSpPr/>
          <p:nvPr/>
        </p:nvSpPr>
        <p:spPr>
          <a:xfrm>
            <a:off x="835200" y="2158920"/>
            <a:ext cx="7776720" cy="2526120"/>
          </a:xfrm>
          <a:custGeom>
            <a:avLst/>
            <a:gdLst/>
            <a:ahLst/>
            <a:cxnLst/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2" name="CustomShape 4"/>
          <p:cNvSpPr/>
          <p:nvPr/>
        </p:nvSpPr>
        <p:spPr>
          <a:xfrm>
            <a:off x="6874560" y="4686480"/>
            <a:ext cx="574560" cy="465120"/>
          </a:xfrm>
          <a:custGeom>
            <a:avLst/>
            <a:gdLst/>
            <a:ahLst/>
            <a:cxnLst/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3" name="CustomShape 5"/>
          <p:cNvSpPr/>
          <p:nvPr/>
        </p:nvSpPr>
        <p:spPr>
          <a:xfrm>
            <a:off x="8210880" y="1809000"/>
            <a:ext cx="401040" cy="345960"/>
          </a:xfrm>
          <a:prstGeom prst="triangle">
            <a:avLst>
              <a:gd name="adj" fmla="val 50000"/>
            </a:avLst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4" name="CustomShape 6"/>
          <p:cNvSpPr/>
          <p:nvPr/>
        </p:nvSpPr>
        <p:spPr>
          <a:xfrm>
            <a:off x="2474640" y="2842560"/>
            <a:ext cx="359964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600" b="0" strike="noStrike" spc="-1">
                <a:solidFill>
                  <a:srgbClr val="FFFFFF"/>
                </a:solidFill>
                <a:latin typeface="Calibri"/>
                <a:ea typeface="DejaVu Sans"/>
              </a:rPr>
              <a:t>СПАСИБО</a:t>
            </a:r>
            <a:endParaRPr lang="ru-RU" sz="6600" b="0" strike="noStrike" spc="-1">
              <a:latin typeface="Arial"/>
            </a:endParaRPr>
          </a:p>
        </p:txBody>
      </p:sp>
      <p:sp>
        <p:nvSpPr>
          <p:cNvPr id="1085" name="CustomShape 7"/>
          <p:cNvSpPr/>
          <p:nvPr/>
        </p:nvSpPr>
        <p:spPr>
          <a:xfrm>
            <a:off x="0" y="-10080"/>
            <a:ext cx="1294200" cy="13824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6" name="CustomShape 8"/>
          <p:cNvSpPr/>
          <p:nvPr/>
        </p:nvSpPr>
        <p:spPr>
          <a:xfrm>
            <a:off x="438480" y="5328000"/>
            <a:ext cx="4671720" cy="162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г. Ишим, пл. Соборная 2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Тел.: 8(34551)2-31-10; 5-10-67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e-mail: mp_center_ishim@togirro.ru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ВК: https://vk.com/club190083585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CustomShape 1"/>
          <p:cNvSpPr/>
          <p:nvPr/>
        </p:nvSpPr>
        <p:spPr>
          <a:xfrm>
            <a:off x="245880" y="323640"/>
            <a:ext cx="5621040" cy="66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Вставьте </a:t>
            </a:r>
            <a:r>
              <a:rPr lang="ru-RU" sz="3200" b="1" strike="noStrike" spc="-1">
                <a:solidFill>
                  <a:srgbClr val="F24C27"/>
                </a:solidFill>
                <a:latin typeface="Calibri Light"/>
                <a:ea typeface="DejaVu Sans"/>
              </a:rPr>
              <a:t>заголовок слайда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66" name="CustomShape 2"/>
          <p:cNvSpPr/>
          <p:nvPr/>
        </p:nvSpPr>
        <p:spPr>
          <a:xfrm>
            <a:off x="251280" y="1039320"/>
            <a:ext cx="5621040" cy="94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 ut labore et dolore magna aliqua.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667" name="CustomShape 3"/>
          <p:cNvSpPr/>
          <p:nvPr/>
        </p:nvSpPr>
        <p:spPr>
          <a:xfrm>
            <a:off x="6342120" y="324000"/>
            <a:ext cx="5599800" cy="638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668" name="CustomShape 4"/>
          <p:cNvSpPr/>
          <p:nvPr/>
        </p:nvSpPr>
        <p:spPr>
          <a:xfrm>
            <a:off x="344880" y="3939480"/>
            <a:ext cx="1256040" cy="1256040"/>
          </a:xfrm>
          <a:custGeom>
            <a:avLst/>
            <a:gdLst/>
            <a:ahLst/>
            <a:cxnLst/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9" name="CustomShape 5"/>
          <p:cNvSpPr/>
          <p:nvPr/>
        </p:nvSpPr>
        <p:spPr>
          <a:xfrm>
            <a:off x="344880" y="3939480"/>
            <a:ext cx="1256040" cy="1256040"/>
          </a:xfrm>
          <a:prstGeom prst="blockArc">
            <a:avLst>
              <a:gd name="adj1" fmla="val 5406162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0" name="CustomShape 6"/>
          <p:cNvSpPr/>
          <p:nvPr/>
        </p:nvSpPr>
        <p:spPr>
          <a:xfrm>
            <a:off x="335880" y="2394000"/>
            <a:ext cx="1256040" cy="1256040"/>
          </a:xfrm>
          <a:custGeom>
            <a:avLst/>
            <a:gdLst/>
            <a:ahLst/>
            <a:cxnLst/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1" name="CustomShape 7"/>
          <p:cNvSpPr/>
          <p:nvPr/>
        </p:nvSpPr>
        <p:spPr>
          <a:xfrm>
            <a:off x="335880" y="2394000"/>
            <a:ext cx="1256040" cy="1256040"/>
          </a:xfrm>
          <a:prstGeom prst="blockArc">
            <a:avLst>
              <a:gd name="adj1" fmla="val 21498754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2" name="CustomShape 8"/>
          <p:cNvSpPr/>
          <p:nvPr/>
        </p:nvSpPr>
        <p:spPr>
          <a:xfrm>
            <a:off x="622080" y="4336200"/>
            <a:ext cx="709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24C27"/>
                </a:solidFill>
                <a:latin typeface="Calibri"/>
                <a:ea typeface="DejaVu Sans"/>
              </a:rPr>
              <a:t>50%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73" name="CustomShape 9"/>
          <p:cNvSpPr/>
          <p:nvPr/>
        </p:nvSpPr>
        <p:spPr>
          <a:xfrm>
            <a:off x="609840" y="2790720"/>
            <a:ext cx="709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24C27"/>
                </a:solidFill>
                <a:latin typeface="Calibri"/>
                <a:ea typeface="DejaVu Sans"/>
              </a:rPr>
              <a:t>25%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74" name="CustomShape 10"/>
          <p:cNvSpPr/>
          <p:nvPr/>
        </p:nvSpPr>
        <p:spPr>
          <a:xfrm>
            <a:off x="335880" y="5504760"/>
            <a:ext cx="1256040" cy="1256040"/>
          </a:xfrm>
          <a:custGeom>
            <a:avLst/>
            <a:gdLst/>
            <a:ahLst/>
            <a:cxnLst/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5" name="CustomShape 11"/>
          <p:cNvSpPr/>
          <p:nvPr/>
        </p:nvSpPr>
        <p:spPr>
          <a:xfrm>
            <a:off x="335880" y="5504760"/>
            <a:ext cx="1256040" cy="1256040"/>
          </a:xfrm>
          <a:prstGeom prst="blockArc">
            <a:avLst>
              <a:gd name="adj1" fmla="val 10857266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6" name="CustomShape 12"/>
          <p:cNvSpPr/>
          <p:nvPr/>
        </p:nvSpPr>
        <p:spPr>
          <a:xfrm>
            <a:off x="605880" y="5904000"/>
            <a:ext cx="716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24C27"/>
                </a:solidFill>
                <a:latin typeface="Calibri"/>
                <a:ea typeface="DejaVu Sans"/>
              </a:rPr>
              <a:t>75%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77" name="CustomShape 13"/>
          <p:cNvSpPr/>
          <p:nvPr/>
        </p:nvSpPr>
        <p:spPr>
          <a:xfrm>
            <a:off x="1877400" y="224784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Вставьте ваш текст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78" name="CustomShape 14"/>
          <p:cNvSpPr/>
          <p:nvPr/>
        </p:nvSpPr>
        <p:spPr>
          <a:xfrm>
            <a:off x="1877400" y="2631960"/>
            <a:ext cx="37195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79" name="CustomShape 15"/>
          <p:cNvSpPr/>
          <p:nvPr/>
        </p:nvSpPr>
        <p:spPr>
          <a:xfrm>
            <a:off x="1877400" y="381276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Вставьте ваш текст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80" name="CustomShape 16"/>
          <p:cNvSpPr/>
          <p:nvPr/>
        </p:nvSpPr>
        <p:spPr>
          <a:xfrm>
            <a:off x="1965600" y="4464000"/>
            <a:ext cx="37195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81" name="CustomShape 17"/>
          <p:cNvSpPr/>
          <p:nvPr/>
        </p:nvSpPr>
        <p:spPr>
          <a:xfrm>
            <a:off x="1877400" y="537804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Вставьте ваш текст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82" name="CustomShape 18"/>
          <p:cNvSpPr/>
          <p:nvPr/>
        </p:nvSpPr>
        <p:spPr>
          <a:xfrm>
            <a:off x="1877400" y="5762160"/>
            <a:ext cx="37195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83" name="CustomShape 19"/>
          <p:cNvSpPr/>
          <p:nvPr/>
        </p:nvSpPr>
        <p:spPr>
          <a:xfrm>
            <a:off x="0" y="0"/>
            <a:ext cx="6117480" cy="692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4" name="CustomShape 20"/>
          <p:cNvSpPr/>
          <p:nvPr/>
        </p:nvSpPr>
        <p:spPr>
          <a:xfrm>
            <a:off x="432000" y="144000"/>
            <a:ext cx="544032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21"/>
          <p:cNvSpPr/>
          <p:nvPr/>
        </p:nvSpPr>
        <p:spPr>
          <a:xfrm>
            <a:off x="7299000" y="442080"/>
            <a:ext cx="34984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86" name="CustomShape 22"/>
          <p:cNvSpPr/>
          <p:nvPr/>
        </p:nvSpPr>
        <p:spPr>
          <a:xfrm>
            <a:off x="6768000" y="1584000"/>
            <a:ext cx="511056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Calibri"/>
                <a:ea typeface="DejaVu Sans"/>
              </a:rPr>
              <a:t>                         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Calibri"/>
                <a:ea typeface="DejaVu Sans"/>
              </a:rPr>
              <a:t>            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687" name="CustomShape 23"/>
          <p:cNvSpPr/>
          <p:nvPr/>
        </p:nvSpPr>
        <p:spPr>
          <a:xfrm>
            <a:off x="376560" y="3195360"/>
            <a:ext cx="48600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24"/>
          <p:cNvSpPr/>
          <p:nvPr/>
        </p:nvSpPr>
        <p:spPr>
          <a:xfrm>
            <a:off x="609840" y="2448000"/>
            <a:ext cx="5076720" cy="20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orbel"/>
                <a:ea typeface="Corbel"/>
              </a:rPr>
              <a:t>Что такое индивидуальный образовательный маршрут?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689" name="Рисунок 688"/>
          <p:cNvPicPr/>
          <p:nvPr/>
        </p:nvPicPr>
        <p:blipFill>
          <a:blip r:embed="rId2"/>
          <a:stretch/>
        </p:blipFill>
        <p:spPr>
          <a:xfrm>
            <a:off x="6386040" y="1440000"/>
            <a:ext cx="5492520" cy="406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1"/>
          <p:cNvSpPr/>
          <p:nvPr/>
        </p:nvSpPr>
        <p:spPr>
          <a:xfrm>
            <a:off x="5688000" y="370080"/>
            <a:ext cx="6499800" cy="66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C9211E"/>
                </a:solidFill>
                <a:latin typeface="Arial Black"/>
                <a:ea typeface="DejaVu Sans"/>
              </a:rPr>
              <a:t>Индивидуальный образовательный маршрут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91" name="CustomShape 2"/>
          <p:cNvSpPr/>
          <p:nvPr/>
        </p:nvSpPr>
        <p:spPr>
          <a:xfrm>
            <a:off x="6410880" y="371088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92" name="CustomShape 3"/>
          <p:cNvSpPr/>
          <p:nvPr/>
        </p:nvSpPr>
        <p:spPr>
          <a:xfrm>
            <a:off x="6410880" y="4085280"/>
            <a:ext cx="258012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93" name="CustomShape 4"/>
          <p:cNvSpPr/>
          <p:nvPr/>
        </p:nvSpPr>
        <p:spPr>
          <a:xfrm>
            <a:off x="9563040" y="371088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Вставьте ваш текст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94" name="CustomShape 5"/>
          <p:cNvSpPr/>
          <p:nvPr/>
        </p:nvSpPr>
        <p:spPr>
          <a:xfrm>
            <a:off x="9563040" y="4085280"/>
            <a:ext cx="258012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95" name="CustomShape 6"/>
          <p:cNvSpPr/>
          <p:nvPr/>
        </p:nvSpPr>
        <p:spPr>
          <a:xfrm>
            <a:off x="6455880" y="507780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Вставьте ваш текст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96" name="CustomShape 7"/>
          <p:cNvSpPr/>
          <p:nvPr/>
        </p:nvSpPr>
        <p:spPr>
          <a:xfrm>
            <a:off x="6455880" y="5452200"/>
            <a:ext cx="258012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97" name="CustomShape 8"/>
          <p:cNvSpPr/>
          <p:nvPr/>
        </p:nvSpPr>
        <p:spPr>
          <a:xfrm>
            <a:off x="9608040" y="507780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Вставьте ваш текст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98" name="CustomShape 9"/>
          <p:cNvSpPr/>
          <p:nvPr/>
        </p:nvSpPr>
        <p:spPr>
          <a:xfrm>
            <a:off x="9608040" y="5452200"/>
            <a:ext cx="258012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99" name="CustomShape 10"/>
          <p:cNvSpPr/>
          <p:nvPr/>
        </p:nvSpPr>
        <p:spPr>
          <a:xfrm rot="2689200">
            <a:off x="5860440" y="3916080"/>
            <a:ext cx="466560" cy="466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0" name="CustomShape 11"/>
          <p:cNvSpPr/>
          <p:nvPr/>
        </p:nvSpPr>
        <p:spPr>
          <a:xfrm>
            <a:off x="5878800" y="3969000"/>
            <a:ext cx="411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24C27"/>
                </a:solidFill>
                <a:latin typeface="Calibri"/>
                <a:ea typeface="DejaVu Sans"/>
              </a:rPr>
              <a:t>01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01" name="CustomShape 12"/>
          <p:cNvSpPr/>
          <p:nvPr/>
        </p:nvSpPr>
        <p:spPr>
          <a:xfrm rot="2689200">
            <a:off x="5879160" y="5240520"/>
            <a:ext cx="466560" cy="466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2" name="CustomShape 13"/>
          <p:cNvSpPr/>
          <p:nvPr/>
        </p:nvSpPr>
        <p:spPr>
          <a:xfrm>
            <a:off x="5897520" y="5293440"/>
            <a:ext cx="411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24C27"/>
                </a:solidFill>
                <a:latin typeface="Calibri"/>
                <a:ea typeface="DejaVu Sans"/>
              </a:rPr>
              <a:t>02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03" name="CustomShape 14"/>
          <p:cNvSpPr/>
          <p:nvPr/>
        </p:nvSpPr>
        <p:spPr>
          <a:xfrm rot="2689200">
            <a:off x="9024480" y="3926520"/>
            <a:ext cx="466560" cy="466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4" name="CustomShape 15"/>
          <p:cNvSpPr/>
          <p:nvPr/>
        </p:nvSpPr>
        <p:spPr>
          <a:xfrm>
            <a:off x="9042840" y="3979440"/>
            <a:ext cx="411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24C27"/>
                </a:solidFill>
                <a:latin typeface="Calibri"/>
                <a:ea typeface="DejaVu Sans"/>
              </a:rPr>
              <a:t>03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05" name="CustomShape 16"/>
          <p:cNvSpPr/>
          <p:nvPr/>
        </p:nvSpPr>
        <p:spPr>
          <a:xfrm rot="2689200">
            <a:off x="9039960" y="5240520"/>
            <a:ext cx="466560" cy="466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6" name="CustomShape 17"/>
          <p:cNvSpPr/>
          <p:nvPr/>
        </p:nvSpPr>
        <p:spPr>
          <a:xfrm>
            <a:off x="9058320" y="5293440"/>
            <a:ext cx="411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24C27"/>
                </a:solidFill>
                <a:latin typeface="Calibri"/>
                <a:ea typeface="DejaVu Sans"/>
              </a:rPr>
              <a:t>04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07" name="CustomShape 18"/>
          <p:cNvSpPr/>
          <p:nvPr/>
        </p:nvSpPr>
        <p:spPr>
          <a:xfrm>
            <a:off x="5904000" y="1038240"/>
            <a:ext cx="6116760" cy="276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19"/>
          <p:cNvSpPr/>
          <p:nvPr/>
        </p:nvSpPr>
        <p:spPr>
          <a:xfrm>
            <a:off x="-20640" y="1199880"/>
            <a:ext cx="12208440" cy="5559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9" name="CustomShape 20"/>
          <p:cNvSpPr/>
          <p:nvPr/>
        </p:nvSpPr>
        <p:spPr>
          <a:xfrm>
            <a:off x="5023132" y="1779399"/>
            <a:ext cx="6888496" cy="30455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Corbel"/>
                <a:ea typeface="Corbel"/>
              </a:rPr>
              <a:t>     это личный, отличающийся характерными признаками  путь следования, который  представляет собой целенаправленно проектируемую дифференцированную образовательную программу, обеспечивающую педагогу разработку и реализацию личной программы   профессионального развития при осуществлении методического сопровождения. 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710" name="Рисунок 6"/>
          <p:cNvPicPr/>
          <p:nvPr/>
        </p:nvPicPr>
        <p:blipFill>
          <a:blip r:embed="rId2"/>
          <a:stretch/>
        </p:blipFill>
        <p:spPr>
          <a:xfrm>
            <a:off x="474737" y="495069"/>
            <a:ext cx="4332394" cy="537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1"/>
          <p:cNvSpPr/>
          <p:nvPr/>
        </p:nvSpPr>
        <p:spPr>
          <a:xfrm>
            <a:off x="830950" y="398626"/>
            <a:ext cx="6499800" cy="66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C9211E"/>
                </a:solidFill>
                <a:latin typeface="Arial Black"/>
                <a:ea typeface="DejaVu Sans"/>
              </a:rPr>
              <a:t>Индивидуальный образовательный маршрут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691" name="CustomShape 2"/>
          <p:cNvSpPr/>
          <p:nvPr/>
        </p:nvSpPr>
        <p:spPr>
          <a:xfrm>
            <a:off x="6410880" y="371088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92" name="CustomShape 3"/>
          <p:cNvSpPr/>
          <p:nvPr/>
        </p:nvSpPr>
        <p:spPr>
          <a:xfrm>
            <a:off x="6410880" y="4085280"/>
            <a:ext cx="258012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93" name="CustomShape 4"/>
          <p:cNvSpPr/>
          <p:nvPr/>
        </p:nvSpPr>
        <p:spPr>
          <a:xfrm>
            <a:off x="9563040" y="371088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Вставьте ваш текст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94" name="CustomShape 5"/>
          <p:cNvSpPr/>
          <p:nvPr/>
        </p:nvSpPr>
        <p:spPr>
          <a:xfrm>
            <a:off x="9563040" y="4085280"/>
            <a:ext cx="258012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95" name="CustomShape 6"/>
          <p:cNvSpPr/>
          <p:nvPr/>
        </p:nvSpPr>
        <p:spPr>
          <a:xfrm>
            <a:off x="6455880" y="507780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Вставьте ваш текст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96" name="CustomShape 7"/>
          <p:cNvSpPr/>
          <p:nvPr/>
        </p:nvSpPr>
        <p:spPr>
          <a:xfrm>
            <a:off x="6455880" y="5452200"/>
            <a:ext cx="258012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97" name="CustomShape 8"/>
          <p:cNvSpPr/>
          <p:nvPr/>
        </p:nvSpPr>
        <p:spPr>
          <a:xfrm>
            <a:off x="9608040" y="507780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Вставьте ваш текст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98" name="CustomShape 9"/>
          <p:cNvSpPr/>
          <p:nvPr/>
        </p:nvSpPr>
        <p:spPr>
          <a:xfrm>
            <a:off x="9608040" y="5452200"/>
            <a:ext cx="258012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99" name="CustomShape 10"/>
          <p:cNvSpPr/>
          <p:nvPr/>
        </p:nvSpPr>
        <p:spPr>
          <a:xfrm rot="2689200">
            <a:off x="5860440" y="3916080"/>
            <a:ext cx="466560" cy="466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0" name="CustomShape 11"/>
          <p:cNvSpPr/>
          <p:nvPr/>
        </p:nvSpPr>
        <p:spPr>
          <a:xfrm>
            <a:off x="5878800" y="3969000"/>
            <a:ext cx="411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24C27"/>
                </a:solidFill>
                <a:latin typeface="Calibri"/>
                <a:ea typeface="DejaVu Sans"/>
              </a:rPr>
              <a:t>01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01" name="CustomShape 12"/>
          <p:cNvSpPr/>
          <p:nvPr/>
        </p:nvSpPr>
        <p:spPr>
          <a:xfrm rot="2689200">
            <a:off x="5879160" y="5240520"/>
            <a:ext cx="466560" cy="466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2" name="CustomShape 13"/>
          <p:cNvSpPr/>
          <p:nvPr/>
        </p:nvSpPr>
        <p:spPr>
          <a:xfrm>
            <a:off x="5897520" y="5293440"/>
            <a:ext cx="411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24C27"/>
                </a:solidFill>
                <a:latin typeface="Calibri"/>
                <a:ea typeface="DejaVu Sans"/>
              </a:rPr>
              <a:t>02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03" name="CustomShape 14"/>
          <p:cNvSpPr/>
          <p:nvPr/>
        </p:nvSpPr>
        <p:spPr>
          <a:xfrm rot="2689200">
            <a:off x="9024480" y="3926520"/>
            <a:ext cx="466560" cy="466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4" name="CustomShape 15"/>
          <p:cNvSpPr/>
          <p:nvPr/>
        </p:nvSpPr>
        <p:spPr>
          <a:xfrm>
            <a:off x="9042840" y="3979440"/>
            <a:ext cx="411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24C27"/>
                </a:solidFill>
                <a:latin typeface="Calibri"/>
                <a:ea typeface="DejaVu Sans"/>
              </a:rPr>
              <a:t>03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05" name="CustomShape 16"/>
          <p:cNvSpPr/>
          <p:nvPr/>
        </p:nvSpPr>
        <p:spPr>
          <a:xfrm rot="2689200">
            <a:off x="9039960" y="5240520"/>
            <a:ext cx="466560" cy="466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6" name="CustomShape 17"/>
          <p:cNvSpPr/>
          <p:nvPr/>
        </p:nvSpPr>
        <p:spPr>
          <a:xfrm>
            <a:off x="9058320" y="5293440"/>
            <a:ext cx="411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24C27"/>
                </a:solidFill>
                <a:latin typeface="Calibri"/>
                <a:ea typeface="DejaVu Sans"/>
              </a:rPr>
              <a:t>04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07" name="CustomShape 18"/>
          <p:cNvSpPr/>
          <p:nvPr/>
        </p:nvSpPr>
        <p:spPr>
          <a:xfrm>
            <a:off x="5904000" y="1038240"/>
            <a:ext cx="6116760" cy="276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19"/>
          <p:cNvSpPr/>
          <p:nvPr/>
        </p:nvSpPr>
        <p:spPr>
          <a:xfrm>
            <a:off x="-20280" y="1166220"/>
            <a:ext cx="12208440" cy="5559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9" name="CustomShape 20"/>
          <p:cNvSpPr/>
          <p:nvPr/>
        </p:nvSpPr>
        <p:spPr>
          <a:xfrm>
            <a:off x="430107" y="1795940"/>
            <a:ext cx="6888496" cy="42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 fontAlgn="base"/>
            <a:r>
              <a:rPr lang="ru-RU" sz="2400" b="1" strike="noStrike" spc="-1" dirty="0" smtClean="0">
                <a:solidFill>
                  <a:srgbClr val="000000"/>
                </a:solidFill>
                <a:latin typeface="Corbel"/>
                <a:ea typeface="Corbel"/>
              </a:rPr>
              <a:t>     </a:t>
            </a:r>
            <a:r>
              <a:rPr lang="ru-RU" sz="1600" dirty="0"/>
              <a:t>комплекс мероприятий, включающий описание содержания, форм организации, технологий, темпа и общего времени освоения педагогическими работниками и управленческими кадрами необходимых знаний, умений, практических навыков и опыта, основанный на персонифицированном подходе к организации дополнительного профессионального образования, в том числе учитывающем актуальные дефициты профессиональных компетенций педагогических работников и управленческих кадров, их личностные ресурсы, педагогический и управленческий контекст образовательной организации, в которой они работают, а также возможности и ресурсы системы дополнительного профессионального образования федерального и регионального уровней</a:t>
            </a:r>
            <a:r>
              <a:rPr lang="ru-RU" sz="1600" dirty="0" smtClean="0"/>
              <a:t>.</a:t>
            </a:r>
            <a:r>
              <a:rPr lang="ru-RU" sz="1600" b="1" dirty="0"/>
              <a:t> </a:t>
            </a:r>
            <a:endParaRPr lang="ru-RU" sz="1600" b="1" dirty="0" smtClean="0"/>
          </a:p>
          <a:p>
            <a:pPr fontAlgn="base"/>
            <a:endParaRPr lang="ru-RU" sz="1600" b="1" dirty="0"/>
          </a:p>
          <a:p>
            <a:pPr algn="r" fontAlgn="base"/>
            <a:r>
              <a:rPr lang="ru-RU" sz="1200" b="1" dirty="0"/>
              <a:t>ПИСЬМО </a:t>
            </a:r>
            <a:r>
              <a:rPr lang="ru-RU" sz="1200" b="1" dirty="0" smtClean="0"/>
              <a:t>МИНИСТЕРСТВА </a:t>
            </a:r>
            <a:r>
              <a:rPr lang="ru-RU" sz="1200" b="1" dirty="0"/>
              <a:t>ПРОСВЕЩЕНИЯ </a:t>
            </a:r>
            <a:endParaRPr lang="ru-RU" sz="1200" b="1" dirty="0" smtClean="0"/>
          </a:p>
          <a:p>
            <a:pPr algn="r" fontAlgn="base"/>
            <a:r>
              <a:rPr lang="ru-RU" sz="1200" b="1" dirty="0" smtClean="0"/>
              <a:t>РОССИЙСКОЙ ФЕДЕРАЦИИ от </a:t>
            </a:r>
            <a:r>
              <a:rPr lang="ru-RU" sz="1200" b="1" dirty="0"/>
              <a:t>8 ноября 2021 г. N АЗ-872/08</a:t>
            </a: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540" y="196478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CustomShape 1"/>
          <p:cNvSpPr/>
          <p:nvPr/>
        </p:nvSpPr>
        <p:spPr>
          <a:xfrm>
            <a:off x="469440" y="1314360"/>
            <a:ext cx="5621040" cy="156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12" name="CustomShape 2"/>
          <p:cNvSpPr/>
          <p:nvPr/>
        </p:nvSpPr>
        <p:spPr>
          <a:xfrm rot="2689200">
            <a:off x="6550200" y="1438920"/>
            <a:ext cx="609840" cy="6098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3" name="CustomShape 3"/>
          <p:cNvSpPr/>
          <p:nvPr/>
        </p:nvSpPr>
        <p:spPr>
          <a:xfrm>
            <a:off x="6612480" y="1517400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01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14" name="CustomShape 4"/>
          <p:cNvSpPr/>
          <p:nvPr/>
        </p:nvSpPr>
        <p:spPr>
          <a:xfrm>
            <a:off x="7490880" y="1440000"/>
            <a:ext cx="395424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Диагностика профессионального мастерства педагога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15" name="CustomShape 5"/>
          <p:cNvSpPr/>
          <p:nvPr/>
        </p:nvSpPr>
        <p:spPr>
          <a:xfrm>
            <a:off x="7490160" y="2448000"/>
            <a:ext cx="431496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Составление индивидуального образовательного маршрута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716" name="CustomShape 6"/>
          <p:cNvSpPr/>
          <p:nvPr/>
        </p:nvSpPr>
        <p:spPr>
          <a:xfrm>
            <a:off x="7498080" y="3312000"/>
            <a:ext cx="430704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Реализация маршрута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17" name="CustomShape 7"/>
          <p:cNvSpPr/>
          <p:nvPr/>
        </p:nvSpPr>
        <p:spPr>
          <a:xfrm>
            <a:off x="7498080" y="4042080"/>
            <a:ext cx="4451040" cy="3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8" name="CustomShape 8"/>
          <p:cNvSpPr/>
          <p:nvPr/>
        </p:nvSpPr>
        <p:spPr>
          <a:xfrm>
            <a:off x="7535460" y="5528631"/>
            <a:ext cx="43012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Рефлексивный анализ траектории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719" name="CustomShape 9"/>
          <p:cNvSpPr/>
          <p:nvPr/>
        </p:nvSpPr>
        <p:spPr>
          <a:xfrm rot="2689200">
            <a:off x="6550201" y="2463239"/>
            <a:ext cx="609840" cy="6098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0" name="CustomShape 10"/>
          <p:cNvSpPr/>
          <p:nvPr/>
        </p:nvSpPr>
        <p:spPr>
          <a:xfrm>
            <a:off x="6603309" y="2516537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02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21" name="CustomShape 11"/>
          <p:cNvSpPr/>
          <p:nvPr/>
        </p:nvSpPr>
        <p:spPr>
          <a:xfrm rot="2689200">
            <a:off x="6534360" y="3509280"/>
            <a:ext cx="609840" cy="6098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2" name="CustomShape 12"/>
          <p:cNvSpPr/>
          <p:nvPr/>
        </p:nvSpPr>
        <p:spPr>
          <a:xfrm flipV="1">
            <a:off x="6688440" y="4579200"/>
            <a:ext cx="3333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CustomShape 13"/>
          <p:cNvSpPr/>
          <p:nvPr/>
        </p:nvSpPr>
        <p:spPr>
          <a:xfrm rot="2689200">
            <a:off x="6534360" y="4445640"/>
            <a:ext cx="609840" cy="6098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4" name="CustomShape 14"/>
          <p:cNvSpPr/>
          <p:nvPr/>
        </p:nvSpPr>
        <p:spPr>
          <a:xfrm>
            <a:off x="6589423" y="4505280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04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25" name="CustomShape 15"/>
          <p:cNvSpPr/>
          <p:nvPr/>
        </p:nvSpPr>
        <p:spPr>
          <a:xfrm>
            <a:off x="7273080" y="131400"/>
            <a:ext cx="4605120" cy="13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F24C27"/>
                </a:solidFill>
                <a:latin typeface="Calibri Light"/>
                <a:ea typeface="DejaVu Sans"/>
              </a:rPr>
              <a:t>Этапы составления ИОМ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726" name="Рисунок 725"/>
          <p:cNvPicPr/>
          <p:nvPr/>
        </p:nvPicPr>
        <p:blipFill>
          <a:blip r:embed="rId2"/>
          <a:stretch/>
        </p:blipFill>
        <p:spPr>
          <a:xfrm>
            <a:off x="432000" y="576000"/>
            <a:ext cx="5613120" cy="4245120"/>
          </a:xfrm>
          <a:prstGeom prst="rect">
            <a:avLst/>
          </a:prstGeom>
          <a:ln>
            <a:noFill/>
          </a:ln>
        </p:spPr>
      </p:pic>
      <p:sp>
        <p:nvSpPr>
          <p:cNvPr id="727" name="CustomShape 16"/>
          <p:cNvSpPr/>
          <p:nvPr/>
        </p:nvSpPr>
        <p:spPr>
          <a:xfrm>
            <a:off x="0" y="5760000"/>
            <a:ext cx="5830560" cy="1168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8" name="CustomShape 17"/>
          <p:cNvSpPr/>
          <p:nvPr/>
        </p:nvSpPr>
        <p:spPr>
          <a:xfrm>
            <a:off x="6589423" y="3563640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03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29" name="CustomShape 18"/>
          <p:cNvSpPr/>
          <p:nvPr/>
        </p:nvSpPr>
        <p:spPr>
          <a:xfrm rot="2689200">
            <a:off x="6534360" y="5453280"/>
            <a:ext cx="609840" cy="6098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0" name="CustomShape 19"/>
          <p:cNvSpPr/>
          <p:nvPr/>
        </p:nvSpPr>
        <p:spPr>
          <a:xfrm>
            <a:off x="6611760" y="5530140"/>
            <a:ext cx="720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05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31" name="CustomShape 20"/>
          <p:cNvSpPr/>
          <p:nvPr/>
        </p:nvSpPr>
        <p:spPr>
          <a:xfrm>
            <a:off x="7498080" y="4391820"/>
            <a:ext cx="39877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Предоставление результатов педагогической  деятельности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00" y="3912103"/>
            <a:ext cx="786452" cy="786452"/>
          </a:xfrm>
          <a:prstGeom prst="rect">
            <a:avLst/>
          </a:prstGeom>
        </p:spPr>
      </p:pic>
      <p:sp>
        <p:nvSpPr>
          <p:cNvPr id="742" name="CustomShape 1"/>
          <p:cNvSpPr/>
          <p:nvPr/>
        </p:nvSpPr>
        <p:spPr>
          <a:xfrm>
            <a:off x="469800" y="375120"/>
            <a:ext cx="6702120" cy="66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             </a:t>
            </a:r>
            <a:r>
              <a:rPr lang="ru-RU" sz="2600" b="1" strike="noStrike" spc="-1">
                <a:solidFill>
                  <a:srgbClr val="004586"/>
                </a:solidFill>
                <a:latin typeface="Arial Black"/>
                <a:ea typeface="DejaVu Sans"/>
              </a:rPr>
              <a:t>СТРУКТУРА ИОМ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743" name="CustomShape 2"/>
          <p:cNvSpPr/>
          <p:nvPr/>
        </p:nvSpPr>
        <p:spPr>
          <a:xfrm>
            <a:off x="469800" y="1140120"/>
            <a:ext cx="6702120" cy="125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44" name="Рисунок 8"/>
          <p:cNvPicPr/>
          <p:nvPr/>
        </p:nvPicPr>
        <p:blipFill>
          <a:blip r:embed="rId3"/>
          <a:stretch/>
        </p:blipFill>
        <p:spPr>
          <a:xfrm>
            <a:off x="7776000" y="288000"/>
            <a:ext cx="3957120" cy="6123960"/>
          </a:xfrm>
          <a:prstGeom prst="rect">
            <a:avLst/>
          </a:prstGeom>
          <a:ln>
            <a:noFill/>
          </a:ln>
        </p:spPr>
      </p:pic>
      <p:sp>
        <p:nvSpPr>
          <p:cNvPr id="745" name="CustomShape 3"/>
          <p:cNvSpPr/>
          <p:nvPr/>
        </p:nvSpPr>
        <p:spPr>
          <a:xfrm>
            <a:off x="1283471" y="2276648"/>
            <a:ext cx="3381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Информационная справка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746" name="CustomShape 4"/>
          <p:cNvSpPr/>
          <p:nvPr/>
        </p:nvSpPr>
        <p:spPr>
          <a:xfrm>
            <a:off x="1217357" y="1366500"/>
            <a:ext cx="3093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Титульный лист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747" name="CustomShape 5"/>
          <p:cNvSpPr/>
          <p:nvPr/>
        </p:nvSpPr>
        <p:spPr>
          <a:xfrm rot="2689200">
            <a:off x="442800" y="1228440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8" name="CustomShape 6"/>
          <p:cNvSpPr/>
          <p:nvPr/>
        </p:nvSpPr>
        <p:spPr>
          <a:xfrm>
            <a:off x="504000" y="1305660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01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49" name="CustomShape 7"/>
          <p:cNvSpPr/>
          <p:nvPr/>
        </p:nvSpPr>
        <p:spPr>
          <a:xfrm rot="2689200">
            <a:off x="412200" y="2162367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0" name="CustomShape 8"/>
          <p:cNvSpPr/>
          <p:nvPr/>
        </p:nvSpPr>
        <p:spPr>
          <a:xfrm>
            <a:off x="469800" y="2244266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02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51" name="CustomShape 9"/>
          <p:cNvSpPr/>
          <p:nvPr/>
        </p:nvSpPr>
        <p:spPr>
          <a:xfrm>
            <a:off x="1244162" y="3042390"/>
            <a:ext cx="63331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Мероприятия по повышению квалификации педагога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(семинары, конференции, курсы...)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752" name="CustomShape 10"/>
          <p:cNvSpPr/>
          <p:nvPr/>
        </p:nvSpPr>
        <p:spPr>
          <a:xfrm rot="2689200">
            <a:off x="407581" y="3100385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3" name="CustomShape 11"/>
          <p:cNvSpPr/>
          <p:nvPr/>
        </p:nvSpPr>
        <p:spPr>
          <a:xfrm>
            <a:off x="468180" y="3164430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03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54" name="CustomShape 12"/>
          <p:cNvSpPr/>
          <p:nvPr/>
        </p:nvSpPr>
        <p:spPr>
          <a:xfrm rot="2689200">
            <a:off x="412200" y="4902889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5" name="CustomShape 13"/>
          <p:cNvSpPr/>
          <p:nvPr/>
        </p:nvSpPr>
        <p:spPr>
          <a:xfrm>
            <a:off x="466006" y="4049815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04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56" name="CustomShape 14"/>
          <p:cNvSpPr/>
          <p:nvPr/>
        </p:nvSpPr>
        <p:spPr>
          <a:xfrm>
            <a:off x="1217357" y="5920511"/>
            <a:ext cx="505224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Индивидуальная траектория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757" name="CustomShape 15"/>
          <p:cNvSpPr/>
          <p:nvPr/>
        </p:nvSpPr>
        <p:spPr>
          <a:xfrm rot="2689200">
            <a:off x="441911" y="5821659"/>
            <a:ext cx="609840" cy="607320"/>
          </a:xfrm>
          <a:prstGeom prst="roundRect">
            <a:avLst>
              <a:gd name="adj" fmla="val 16667"/>
            </a:avLst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8" name="CustomShape 16"/>
          <p:cNvSpPr/>
          <p:nvPr/>
        </p:nvSpPr>
        <p:spPr>
          <a:xfrm>
            <a:off x="470649" y="5004722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05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59" name="CustomShape 17"/>
          <p:cNvSpPr/>
          <p:nvPr/>
        </p:nvSpPr>
        <p:spPr>
          <a:xfrm>
            <a:off x="1177163" y="4939549"/>
            <a:ext cx="62866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Планирование профессионального развития педагога в соответствии с направлениями деятельности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3" name="CustomShape 6"/>
          <p:cNvSpPr/>
          <p:nvPr/>
        </p:nvSpPr>
        <p:spPr>
          <a:xfrm>
            <a:off x="508849" y="5854860"/>
            <a:ext cx="492484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06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3471" y="4113052"/>
            <a:ext cx="4117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spc="-1" dirty="0" smtClean="0">
                <a:solidFill>
                  <a:srgbClr val="000000"/>
                </a:solidFill>
                <a:latin typeface="Calibri"/>
              </a:rPr>
              <a:t>Результаты стартовой диагностики </a:t>
            </a:r>
            <a:endParaRPr lang="ru-RU" sz="2000" spc="-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CustomShape 1"/>
          <p:cNvSpPr/>
          <p:nvPr/>
        </p:nvSpPr>
        <p:spPr>
          <a:xfrm>
            <a:off x="469800" y="375120"/>
            <a:ext cx="6342120" cy="66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CustomShape 2"/>
          <p:cNvSpPr/>
          <p:nvPr/>
        </p:nvSpPr>
        <p:spPr>
          <a:xfrm rot="2689200">
            <a:off x="6550200" y="1438920"/>
            <a:ext cx="609840" cy="6098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2" name="CustomShape 3"/>
          <p:cNvSpPr/>
          <p:nvPr/>
        </p:nvSpPr>
        <p:spPr>
          <a:xfrm>
            <a:off x="6590520" y="1517400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01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763" name="CustomShape 4"/>
          <p:cNvSpPr/>
          <p:nvPr/>
        </p:nvSpPr>
        <p:spPr>
          <a:xfrm>
            <a:off x="7490880" y="1232640"/>
            <a:ext cx="2580120" cy="6756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Название </a:t>
            </a:r>
            <a:r>
              <a:rPr lang="ru-RU" sz="20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ОО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764" name="CustomShape 5"/>
          <p:cNvSpPr/>
          <p:nvPr/>
        </p:nvSpPr>
        <p:spPr>
          <a:xfrm>
            <a:off x="7490160" y="2484360"/>
            <a:ext cx="345132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Наименование документа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65" name="CustomShape 6"/>
          <p:cNvSpPr/>
          <p:nvPr/>
        </p:nvSpPr>
        <p:spPr>
          <a:xfrm>
            <a:off x="7498080" y="3735720"/>
            <a:ext cx="258012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ФИО педагога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66" name="CustomShape 7"/>
          <p:cNvSpPr/>
          <p:nvPr/>
        </p:nvSpPr>
        <p:spPr>
          <a:xfrm>
            <a:off x="7503840" y="4987080"/>
            <a:ext cx="401436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Год начала составления ИОМ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67" name="CustomShape 8"/>
          <p:cNvSpPr/>
          <p:nvPr/>
        </p:nvSpPr>
        <p:spPr>
          <a:xfrm rot="2689200">
            <a:off x="6549120" y="2743560"/>
            <a:ext cx="609840" cy="6098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8" name="CustomShape 9"/>
          <p:cNvSpPr/>
          <p:nvPr/>
        </p:nvSpPr>
        <p:spPr>
          <a:xfrm>
            <a:off x="6611760" y="2822040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02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769" name="CustomShape 10"/>
          <p:cNvSpPr/>
          <p:nvPr/>
        </p:nvSpPr>
        <p:spPr>
          <a:xfrm rot="2689200">
            <a:off x="6549120" y="4048200"/>
            <a:ext cx="609840" cy="6098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0" name="CustomShape 11"/>
          <p:cNvSpPr/>
          <p:nvPr/>
        </p:nvSpPr>
        <p:spPr>
          <a:xfrm>
            <a:off x="6611760" y="4126680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03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771" name="CustomShape 12"/>
          <p:cNvSpPr/>
          <p:nvPr/>
        </p:nvSpPr>
        <p:spPr>
          <a:xfrm rot="2689200">
            <a:off x="6549120" y="5346720"/>
            <a:ext cx="609840" cy="6098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2" name="CustomShape 13"/>
          <p:cNvSpPr/>
          <p:nvPr/>
        </p:nvSpPr>
        <p:spPr>
          <a:xfrm>
            <a:off x="6611760" y="5425560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04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773" name="CustomShape 14"/>
          <p:cNvSpPr/>
          <p:nvPr/>
        </p:nvSpPr>
        <p:spPr>
          <a:xfrm>
            <a:off x="6984000" y="337680"/>
            <a:ext cx="510912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C9211E"/>
                </a:solidFill>
                <a:latin typeface="Calibri Light"/>
                <a:ea typeface="DejaVu Sans"/>
              </a:rPr>
              <a:t> </a:t>
            </a:r>
            <a:r>
              <a:rPr lang="ru-RU" sz="4000" b="1" strike="noStrike" spc="-1">
                <a:solidFill>
                  <a:srgbClr val="F24C27"/>
                </a:solidFill>
                <a:latin typeface="Calibri Light"/>
                <a:ea typeface="DejaVu Sans"/>
              </a:rPr>
              <a:t>Титульный лист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774" name="Рисунок 773"/>
          <p:cNvPicPr/>
          <p:nvPr/>
        </p:nvPicPr>
        <p:blipFill>
          <a:blip r:embed="rId2"/>
          <a:stretch/>
        </p:blipFill>
        <p:spPr>
          <a:xfrm>
            <a:off x="864000" y="375120"/>
            <a:ext cx="4893480" cy="617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CustomShape 1"/>
          <p:cNvSpPr/>
          <p:nvPr/>
        </p:nvSpPr>
        <p:spPr>
          <a:xfrm>
            <a:off x="245880" y="323640"/>
            <a:ext cx="5621040" cy="66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Вставьте </a:t>
            </a:r>
            <a:r>
              <a:rPr lang="ru-RU" sz="3200" b="1" strike="noStrike" spc="-1">
                <a:solidFill>
                  <a:srgbClr val="F24C27"/>
                </a:solidFill>
                <a:latin typeface="Calibri Light"/>
                <a:ea typeface="DejaVu Sans"/>
              </a:rPr>
              <a:t>заголовок слайда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776" name="CustomShape 2"/>
          <p:cNvSpPr/>
          <p:nvPr/>
        </p:nvSpPr>
        <p:spPr>
          <a:xfrm>
            <a:off x="251280" y="1039320"/>
            <a:ext cx="5621040" cy="94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 ut labore et dolore magna aliqua.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777" name="CustomShape 3"/>
          <p:cNvSpPr/>
          <p:nvPr/>
        </p:nvSpPr>
        <p:spPr>
          <a:xfrm>
            <a:off x="6342120" y="324000"/>
            <a:ext cx="5599800" cy="638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778" name="CustomShape 4"/>
          <p:cNvSpPr/>
          <p:nvPr/>
        </p:nvSpPr>
        <p:spPr>
          <a:xfrm>
            <a:off x="344880" y="3939480"/>
            <a:ext cx="1256040" cy="1256040"/>
          </a:xfrm>
          <a:custGeom>
            <a:avLst/>
            <a:gdLst/>
            <a:ahLst/>
            <a:cxnLst/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9" name="CustomShape 5"/>
          <p:cNvSpPr/>
          <p:nvPr/>
        </p:nvSpPr>
        <p:spPr>
          <a:xfrm>
            <a:off x="344880" y="3939480"/>
            <a:ext cx="1256040" cy="1256040"/>
          </a:xfrm>
          <a:prstGeom prst="blockArc">
            <a:avLst>
              <a:gd name="adj1" fmla="val 5406162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0" name="CustomShape 6"/>
          <p:cNvSpPr/>
          <p:nvPr/>
        </p:nvSpPr>
        <p:spPr>
          <a:xfrm>
            <a:off x="335880" y="2394000"/>
            <a:ext cx="1256040" cy="1256040"/>
          </a:xfrm>
          <a:custGeom>
            <a:avLst/>
            <a:gdLst/>
            <a:ahLst/>
            <a:cxnLst/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1" name="CustomShape 7"/>
          <p:cNvSpPr/>
          <p:nvPr/>
        </p:nvSpPr>
        <p:spPr>
          <a:xfrm>
            <a:off x="335880" y="2394000"/>
            <a:ext cx="1256040" cy="1256040"/>
          </a:xfrm>
          <a:prstGeom prst="blockArc">
            <a:avLst>
              <a:gd name="adj1" fmla="val 21498754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2" name="CustomShape 8"/>
          <p:cNvSpPr/>
          <p:nvPr/>
        </p:nvSpPr>
        <p:spPr>
          <a:xfrm>
            <a:off x="622080" y="4336200"/>
            <a:ext cx="709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24C27"/>
                </a:solidFill>
                <a:latin typeface="Calibri"/>
                <a:ea typeface="DejaVu Sans"/>
              </a:rPr>
              <a:t>50%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783" name="CustomShape 9"/>
          <p:cNvSpPr/>
          <p:nvPr/>
        </p:nvSpPr>
        <p:spPr>
          <a:xfrm>
            <a:off x="609840" y="2790720"/>
            <a:ext cx="7099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24C27"/>
                </a:solidFill>
                <a:latin typeface="Calibri"/>
                <a:ea typeface="DejaVu Sans"/>
              </a:rPr>
              <a:t>25%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784" name="CustomShape 10"/>
          <p:cNvSpPr/>
          <p:nvPr/>
        </p:nvSpPr>
        <p:spPr>
          <a:xfrm>
            <a:off x="335880" y="5504760"/>
            <a:ext cx="1256040" cy="1256040"/>
          </a:xfrm>
          <a:custGeom>
            <a:avLst/>
            <a:gdLst/>
            <a:ahLst/>
            <a:cxnLst/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5" name="CustomShape 11"/>
          <p:cNvSpPr/>
          <p:nvPr/>
        </p:nvSpPr>
        <p:spPr>
          <a:xfrm>
            <a:off x="335880" y="5504760"/>
            <a:ext cx="1256040" cy="1256040"/>
          </a:xfrm>
          <a:prstGeom prst="blockArc">
            <a:avLst>
              <a:gd name="adj1" fmla="val 10857266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6" name="CustomShape 12"/>
          <p:cNvSpPr/>
          <p:nvPr/>
        </p:nvSpPr>
        <p:spPr>
          <a:xfrm>
            <a:off x="605880" y="5904000"/>
            <a:ext cx="716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24C27"/>
                </a:solidFill>
                <a:latin typeface="Calibri"/>
                <a:ea typeface="DejaVu Sans"/>
              </a:rPr>
              <a:t>75%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787" name="CustomShape 13"/>
          <p:cNvSpPr/>
          <p:nvPr/>
        </p:nvSpPr>
        <p:spPr>
          <a:xfrm>
            <a:off x="1877400" y="224784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Вставьте ваш текст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88" name="CustomShape 14"/>
          <p:cNvSpPr/>
          <p:nvPr/>
        </p:nvSpPr>
        <p:spPr>
          <a:xfrm>
            <a:off x="1877400" y="2631960"/>
            <a:ext cx="37195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89" name="CustomShape 15"/>
          <p:cNvSpPr/>
          <p:nvPr/>
        </p:nvSpPr>
        <p:spPr>
          <a:xfrm>
            <a:off x="1877400" y="381276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Вставьте ваш текст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90" name="CustomShape 16"/>
          <p:cNvSpPr/>
          <p:nvPr/>
        </p:nvSpPr>
        <p:spPr>
          <a:xfrm>
            <a:off x="1965600" y="4464000"/>
            <a:ext cx="37195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91" name="CustomShape 17"/>
          <p:cNvSpPr/>
          <p:nvPr/>
        </p:nvSpPr>
        <p:spPr>
          <a:xfrm>
            <a:off x="1877400" y="5378040"/>
            <a:ext cx="2580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Вставьте ваш текст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92" name="CustomShape 18"/>
          <p:cNvSpPr/>
          <p:nvPr/>
        </p:nvSpPr>
        <p:spPr>
          <a:xfrm>
            <a:off x="1877400" y="5762160"/>
            <a:ext cx="371952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Lorem ipsum dolor sit amet, consectetur adipiscing elit, sed do eiusmod tempor incididunt.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93" name="CustomShape 19"/>
          <p:cNvSpPr/>
          <p:nvPr/>
        </p:nvSpPr>
        <p:spPr>
          <a:xfrm>
            <a:off x="0" y="0"/>
            <a:ext cx="6117480" cy="692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4" name="CustomShape 20"/>
          <p:cNvSpPr/>
          <p:nvPr/>
        </p:nvSpPr>
        <p:spPr>
          <a:xfrm>
            <a:off x="18360" y="57175"/>
            <a:ext cx="5872320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4586"/>
                </a:solidFill>
                <a:latin typeface="Calibri Light"/>
                <a:ea typeface="DejaVu Sans"/>
              </a:rPr>
              <a:t>Информационная справка педагога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795" name="CustomShape 21"/>
          <p:cNvSpPr/>
          <p:nvPr/>
        </p:nvSpPr>
        <p:spPr>
          <a:xfrm rot="2689200">
            <a:off x="412560" y="1277280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00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6" name="CustomShape 22"/>
          <p:cNvSpPr/>
          <p:nvPr/>
        </p:nvSpPr>
        <p:spPr>
          <a:xfrm rot="2689200">
            <a:off x="412560" y="2213280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00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7" name="CustomShape 23"/>
          <p:cNvSpPr/>
          <p:nvPr/>
        </p:nvSpPr>
        <p:spPr>
          <a:xfrm rot="2689200">
            <a:off x="414720" y="3147120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00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8" name="CustomShape 24"/>
          <p:cNvSpPr/>
          <p:nvPr/>
        </p:nvSpPr>
        <p:spPr>
          <a:xfrm rot="2689200">
            <a:off x="412560" y="5019120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00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9" name="CustomShape 25"/>
          <p:cNvSpPr/>
          <p:nvPr/>
        </p:nvSpPr>
        <p:spPr>
          <a:xfrm rot="2689200">
            <a:off x="412560" y="4064760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00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0" name="CustomShape 26"/>
          <p:cNvSpPr/>
          <p:nvPr/>
        </p:nvSpPr>
        <p:spPr>
          <a:xfrm>
            <a:off x="1297440" y="1488600"/>
            <a:ext cx="237204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ФИО педагога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01" name="CustomShape 27"/>
          <p:cNvSpPr/>
          <p:nvPr/>
        </p:nvSpPr>
        <p:spPr>
          <a:xfrm>
            <a:off x="1239840" y="2247840"/>
            <a:ext cx="300564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Дата рождения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02" name="CustomShape 28"/>
          <p:cNvSpPr/>
          <p:nvPr/>
        </p:nvSpPr>
        <p:spPr>
          <a:xfrm>
            <a:off x="1224000" y="3199320"/>
            <a:ext cx="36694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Занимаемая должность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03" name="CustomShape 29"/>
          <p:cNvSpPr/>
          <p:nvPr/>
        </p:nvSpPr>
        <p:spPr>
          <a:xfrm>
            <a:off x="1295640" y="4176000"/>
            <a:ext cx="43894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Сведения об образовании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04" name="CustomShape 30"/>
          <p:cNvSpPr/>
          <p:nvPr/>
        </p:nvSpPr>
        <p:spPr>
          <a:xfrm>
            <a:off x="1224000" y="5112000"/>
            <a:ext cx="400104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Дата прохождения аттестации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05" name="CustomShape 31"/>
          <p:cNvSpPr/>
          <p:nvPr/>
        </p:nvSpPr>
        <p:spPr>
          <a:xfrm rot="2689200">
            <a:off x="6460560" y="339120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00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6" name="CustomShape 32"/>
          <p:cNvSpPr/>
          <p:nvPr/>
        </p:nvSpPr>
        <p:spPr>
          <a:xfrm rot="2689200">
            <a:off x="6460560" y="1277280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00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7" name="CustomShape 33"/>
          <p:cNvSpPr/>
          <p:nvPr/>
        </p:nvSpPr>
        <p:spPr>
          <a:xfrm rot="2689200">
            <a:off x="6460560" y="2213280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00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8" name="CustomShape 34"/>
          <p:cNvSpPr/>
          <p:nvPr/>
        </p:nvSpPr>
        <p:spPr>
          <a:xfrm rot="2689200">
            <a:off x="6460560" y="3149280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00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9" name="CustomShape 35"/>
          <p:cNvSpPr/>
          <p:nvPr/>
        </p:nvSpPr>
        <p:spPr>
          <a:xfrm rot="2689200">
            <a:off x="6460560" y="4085280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00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0" name="CustomShape 36"/>
          <p:cNvSpPr/>
          <p:nvPr/>
        </p:nvSpPr>
        <p:spPr>
          <a:xfrm rot="2689200">
            <a:off x="6468840" y="5021280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00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1" name="CustomShape 37"/>
          <p:cNvSpPr/>
          <p:nvPr/>
        </p:nvSpPr>
        <p:spPr>
          <a:xfrm rot="2689200">
            <a:off x="6460560" y="5971320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00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2" name="CustomShape 38"/>
          <p:cNvSpPr/>
          <p:nvPr/>
        </p:nvSpPr>
        <p:spPr>
          <a:xfrm>
            <a:off x="7299000" y="442080"/>
            <a:ext cx="34984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4586"/>
                </a:solidFill>
                <a:latin typeface="Calibri"/>
                <a:ea typeface="DejaVu Sans"/>
              </a:rPr>
              <a:t> Общий стаж педагога</a:t>
            </a: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13" name="CustomShape 39"/>
          <p:cNvSpPr/>
          <p:nvPr/>
        </p:nvSpPr>
        <p:spPr>
          <a:xfrm>
            <a:off x="7344000" y="1368000"/>
            <a:ext cx="41464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4586"/>
                </a:solidFill>
                <a:latin typeface="Calibri"/>
                <a:ea typeface="DejaVu Sans"/>
              </a:rPr>
              <a:t> Педагогический стаж</a:t>
            </a: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14" name="CustomShape 40"/>
          <p:cNvSpPr/>
          <p:nvPr/>
        </p:nvSpPr>
        <p:spPr>
          <a:xfrm>
            <a:off x="7299000" y="2376000"/>
            <a:ext cx="45064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4586"/>
                </a:solidFill>
                <a:latin typeface="Calibri"/>
                <a:ea typeface="DejaVu Sans"/>
              </a:rPr>
              <a:t> Награды, звания, даты награждения</a:t>
            </a: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15" name="CustomShape 41"/>
          <p:cNvSpPr/>
          <p:nvPr/>
        </p:nvSpPr>
        <p:spPr>
          <a:xfrm>
            <a:off x="7371000" y="3240000"/>
            <a:ext cx="40024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4586"/>
                </a:solidFill>
                <a:latin typeface="Calibri"/>
                <a:ea typeface="DejaVu Sans"/>
              </a:rPr>
              <a:t> Запрос педагога</a:t>
            </a: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16" name="CustomShape 42"/>
          <p:cNvSpPr/>
          <p:nvPr/>
        </p:nvSpPr>
        <p:spPr>
          <a:xfrm>
            <a:off x="7416000" y="4176000"/>
            <a:ext cx="45259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4586"/>
                </a:solidFill>
                <a:latin typeface="Calibri"/>
                <a:ea typeface="DejaVu Sans"/>
              </a:rPr>
              <a:t>Запрос образовательной организации</a:t>
            </a: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17" name="CustomShape 43"/>
          <p:cNvSpPr/>
          <p:nvPr/>
        </p:nvSpPr>
        <p:spPr>
          <a:xfrm>
            <a:off x="1224000" y="6086520"/>
            <a:ext cx="3957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4586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Квалификационная категория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18" name="CustomShape 44"/>
          <p:cNvSpPr/>
          <p:nvPr/>
        </p:nvSpPr>
        <p:spPr>
          <a:xfrm rot="2689200">
            <a:off x="414720" y="5957280"/>
            <a:ext cx="609840" cy="609840"/>
          </a:xfrm>
          <a:prstGeom prst="roundRect">
            <a:avLst>
              <a:gd name="adj" fmla="val 16667"/>
            </a:avLst>
          </a:prstGeom>
          <a:solidFill>
            <a:srgbClr val="004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9" name="CustomShape 45"/>
          <p:cNvSpPr/>
          <p:nvPr/>
        </p:nvSpPr>
        <p:spPr>
          <a:xfrm>
            <a:off x="7344000" y="5198760"/>
            <a:ext cx="447444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4586"/>
                </a:solidFill>
                <a:latin typeface="Calibri"/>
                <a:ea typeface="DejaVu Sans"/>
              </a:rPr>
              <a:t>Тема самообразования</a:t>
            </a: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20" name="CustomShape 46"/>
          <p:cNvSpPr/>
          <p:nvPr/>
        </p:nvSpPr>
        <p:spPr>
          <a:xfrm>
            <a:off x="7416000" y="6120000"/>
            <a:ext cx="447444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4586"/>
                </a:solidFill>
                <a:latin typeface="Calibri"/>
                <a:ea typeface="DejaVu Sans"/>
              </a:rPr>
              <a:t>Контактная информация</a:t>
            </a: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21" name="CustomShape 47"/>
          <p:cNvSpPr/>
          <p:nvPr/>
        </p:nvSpPr>
        <p:spPr>
          <a:xfrm>
            <a:off x="495605" y="1331031"/>
            <a:ext cx="48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01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22" name="CustomShape 48"/>
          <p:cNvSpPr/>
          <p:nvPr/>
        </p:nvSpPr>
        <p:spPr>
          <a:xfrm>
            <a:off x="480386" y="2261366"/>
            <a:ext cx="69006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02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23" name="CustomShape 49"/>
          <p:cNvSpPr/>
          <p:nvPr/>
        </p:nvSpPr>
        <p:spPr>
          <a:xfrm>
            <a:off x="453840" y="3215906"/>
            <a:ext cx="60222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03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24" name="CustomShape 50"/>
          <p:cNvSpPr/>
          <p:nvPr/>
        </p:nvSpPr>
        <p:spPr>
          <a:xfrm>
            <a:off x="482100" y="4113931"/>
            <a:ext cx="70122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04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25" name="CustomShape 51"/>
          <p:cNvSpPr/>
          <p:nvPr/>
        </p:nvSpPr>
        <p:spPr>
          <a:xfrm>
            <a:off x="475359" y="5077908"/>
            <a:ext cx="61890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05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26" name="CustomShape 52"/>
          <p:cNvSpPr/>
          <p:nvPr/>
        </p:nvSpPr>
        <p:spPr>
          <a:xfrm>
            <a:off x="474240" y="6016219"/>
            <a:ext cx="6085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06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27" name="CustomShape 53"/>
          <p:cNvSpPr/>
          <p:nvPr/>
        </p:nvSpPr>
        <p:spPr>
          <a:xfrm>
            <a:off x="6538770" y="432349"/>
            <a:ext cx="7090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07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28" name="CustomShape 54"/>
          <p:cNvSpPr/>
          <p:nvPr/>
        </p:nvSpPr>
        <p:spPr>
          <a:xfrm>
            <a:off x="6538770" y="1334513"/>
            <a:ext cx="6368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08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29" name="CustomShape 55"/>
          <p:cNvSpPr/>
          <p:nvPr/>
        </p:nvSpPr>
        <p:spPr>
          <a:xfrm>
            <a:off x="6538605" y="2288864"/>
            <a:ext cx="58305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09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30" name="CustomShape 56"/>
          <p:cNvSpPr/>
          <p:nvPr/>
        </p:nvSpPr>
        <p:spPr>
          <a:xfrm>
            <a:off x="6517042" y="3198381"/>
            <a:ext cx="626175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10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31" name="CustomShape 57"/>
          <p:cNvSpPr/>
          <p:nvPr/>
        </p:nvSpPr>
        <p:spPr>
          <a:xfrm>
            <a:off x="6527873" y="4160095"/>
            <a:ext cx="647737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11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32" name="CustomShape 58"/>
          <p:cNvSpPr/>
          <p:nvPr/>
        </p:nvSpPr>
        <p:spPr>
          <a:xfrm>
            <a:off x="6527873" y="5068214"/>
            <a:ext cx="591217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12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33" name="CustomShape 59"/>
          <p:cNvSpPr/>
          <p:nvPr/>
        </p:nvSpPr>
        <p:spPr>
          <a:xfrm>
            <a:off x="6495480" y="6120000"/>
            <a:ext cx="62361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13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1685</Words>
  <Application>Microsoft Office PowerPoint</Application>
  <PresentationFormat>Широкоэкранный</PresentationFormat>
  <Paragraphs>437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26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Corbel</vt:lpstr>
      <vt:lpstr>DejaVu Sans</vt:lpstr>
      <vt:lpstr>Liberation Sans</vt:lpstr>
      <vt:lpstr>Lucida Sans</vt:lpstr>
      <vt:lpstr>Noto Sans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Юрий Козырев</dc:creator>
  <dc:description/>
  <cp:lastModifiedBy>Пользователь</cp:lastModifiedBy>
  <cp:revision>105</cp:revision>
  <cp:lastPrinted>2022-05-23T04:34:20Z</cp:lastPrinted>
  <dcterms:created xsi:type="dcterms:W3CDTF">2020-06-15T10:11:26Z</dcterms:created>
  <dcterms:modified xsi:type="dcterms:W3CDTF">2022-11-17T05:51:28Z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