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sldIdLst>
    <p:sldId id="256" r:id="rId2"/>
    <p:sldId id="271" r:id="rId3"/>
    <p:sldId id="260" r:id="rId4"/>
    <p:sldId id="272" r:id="rId5"/>
    <p:sldId id="266" r:id="rId6"/>
    <p:sldId id="263" r:id="rId7"/>
    <p:sldId id="277" r:id="rId8"/>
    <p:sldId id="273" r:id="rId9"/>
    <p:sldId id="274" r:id="rId10"/>
    <p:sldId id="275" r:id="rId11"/>
    <p:sldId id="276" r:id="rId12"/>
    <p:sldId id="278" r:id="rId13"/>
    <p:sldId id="279" r:id="rId14"/>
    <p:sldId id="280" r:id="rId15"/>
    <p:sldId id="270" r:id="rId16"/>
    <p:sldId id="283" r:id="rId17"/>
    <p:sldId id="267" r:id="rId18"/>
    <p:sldId id="281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36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0.12908756197142024"/>
          <c:y val="4.4057617797775415E-2"/>
          <c:w val="0.73145760425780115"/>
          <c:h val="0.7984589426321716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; </a:t>
                    </a:r>
                    <a:r>
                      <a:rPr lang="ru-RU" sz="1400" dirty="0"/>
                      <a:t>2000г</a:t>
                    </a:r>
                    <a:r>
                      <a:rPr lang="ru-RU" sz="1400" dirty="0" smtClean="0"/>
                      <a:t>.</a:t>
                    </a:r>
                    <a:r>
                      <a:rPr lang="ru-RU" sz="1400" baseline="0" dirty="0" smtClean="0"/>
                      <a:t> - </a:t>
                    </a:r>
                    <a:r>
                      <a:rPr lang="ru-RU" sz="1400" dirty="0" smtClean="0"/>
                      <a:t> </a:t>
                    </a:r>
                    <a:r>
                      <a:rPr lang="ru-RU" sz="1400" dirty="0"/>
                      <a:t>20</a:t>
                    </a:r>
                  </a:p>
                </c:rich>
              </c:tx>
              <c:showLegendKey val="1"/>
              <c:showVal val="1"/>
              <c:showCatName val="1"/>
              <c:showSerName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ru-RU" sz="1400" dirty="0"/>
                      <a:t>2012г</a:t>
                    </a:r>
                    <a:r>
                      <a:rPr lang="ru-RU" sz="1400" dirty="0" smtClean="0"/>
                      <a:t>.- </a:t>
                    </a:r>
                    <a:r>
                      <a:rPr lang="ru-RU" sz="1400" dirty="0"/>
                      <a:t>853</a:t>
                    </a:r>
                  </a:p>
                </c:rich>
              </c:tx>
              <c:showLegendKey val="1"/>
              <c:showVal val="1"/>
              <c:showCatName val="1"/>
              <c:showSerName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ru-RU" sz="1400" dirty="0"/>
                      <a:t>2013г</a:t>
                    </a:r>
                    <a:r>
                      <a:rPr lang="ru-RU" sz="1400" dirty="0" smtClean="0"/>
                      <a:t>.</a:t>
                    </a:r>
                    <a:r>
                      <a:rPr lang="ru-RU" sz="1400" baseline="0" dirty="0" smtClean="0"/>
                      <a:t> - </a:t>
                    </a:r>
                    <a:r>
                      <a:rPr lang="ru-RU" sz="1400" dirty="0" smtClean="0"/>
                      <a:t> </a:t>
                    </a:r>
                    <a:r>
                      <a:rPr lang="ru-RU" sz="1400" dirty="0"/>
                      <a:t>945</a:t>
                    </a:r>
                  </a:p>
                </c:rich>
              </c:tx>
              <c:showLegendKey val="1"/>
              <c:showVal val="1"/>
              <c:showCatName val="1"/>
              <c:showSerName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400" dirty="0" smtClean="0"/>
                      <a:t> </a:t>
                    </a:r>
                    <a:r>
                      <a:rPr lang="ru-RU" sz="1400" baseline="0" dirty="0" smtClean="0"/>
                      <a:t>2014г -  </a:t>
                    </a:r>
                    <a:r>
                      <a:rPr lang="ru-RU" sz="1400" baseline="0" dirty="0"/>
                      <a:t>1542</a:t>
                    </a:r>
                  </a:p>
                </c:rich>
              </c:tx>
              <c:showLegendKey val="1"/>
              <c:showVal val="1"/>
              <c:showCatName val="1"/>
              <c:showSerName val="1"/>
            </c:dLbl>
            <c:dLbl>
              <c:idx val="4"/>
              <c:layout>
                <c:manualLayout>
                  <c:x val="1.543209876543213E-3"/>
                  <c:y val="-1.0863995989710006E-17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2015г.</a:t>
                    </a:r>
                    <a:r>
                      <a:rPr lang="ru-RU" sz="1400" baseline="0" dirty="0" smtClean="0"/>
                      <a:t> - 1602</a:t>
                    </a:r>
                    <a:r>
                      <a:rPr lang="ru-RU" sz="1400" dirty="0" smtClean="0"/>
                      <a:t> </a:t>
                    </a:r>
                    <a:endParaRPr lang="en-US" sz="1400" dirty="0"/>
                  </a:p>
                </c:rich>
              </c:tx>
              <c:showVal val="1"/>
            </c:dLbl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Лист1!$A$3:$A$7</c:f>
              <c:strCache>
                <c:ptCount val="5"/>
                <c:pt idx="0">
                  <c:v>2000г.</c:v>
                </c:pt>
                <c:pt idx="1">
                  <c:v>2012г.</c:v>
                </c:pt>
                <c:pt idx="2">
                  <c:v>2013г.</c:v>
                </c:pt>
                <c:pt idx="3">
                  <c:v>2014</c:v>
                </c:pt>
                <c:pt idx="4">
                  <c:v>2015</c:v>
                </c:pt>
              </c:strCache>
            </c:strRef>
          </c:cat>
          <c:val>
            <c:numRef>
              <c:f>Лист1!$B$3:$B$7</c:f>
              <c:numCache>
                <c:formatCode>0;[Red]0</c:formatCode>
                <c:ptCount val="5"/>
                <c:pt idx="0">
                  <c:v>20</c:v>
                </c:pt>
                <c:pt idx="1">
                  <c:v>853</c:v>
                </c:pt>
                <c:pt idx="2">
                  <c:v>945</c:v>
                </c:pt>
                <c:pt idx="3">
                  <c:v>1542</c:v>
                </c:pt>
                <c:pt idx="4">
                  <c:v>1602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Лист1!$A$3:$A$7</c:f>
              <c:strCache>
                <c:ptCount val="5"/>
                <c:pt idx="0">
                  <c:v>2000г.</c:v>
                </c:pt>
                <c:pt idx="1">
                  <c:v>2012г.</c:v>
                </c:pt>
                <c:pt idx="2">
                  <c:v>2013г.</c:v>
                </c:pt>
                <c:pt idx="3">
                  <c:v>2014</c:v>
                </c:pt>
                <c:pt idx="4">
                  <c:v>2015</c:v>
                </c:pt>
              </c:strCache>
            </c:strRef>
          </c:cat>
          <c:val>
            <c:numRef>
              <c:f>Лист1!$C$3:$C$7</c:f>
              <c:numCache>
                <c:formatCode>General</c:formatCode>
                <c:ptCount val="5"/>
              </c:numCache>
            </c:numRef>
          </c:val>
        </c:ser>
        <c:axId val="69359104"/>
        <c:axId val="69360640"/>
      </c:barChart>
      <c:catAx>
        <c:axId val="69359104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69360640"/>
        <c:crosses val="autoZero"/>
        <c:auto val="1"/>
        <c:lblAlgn val="ctr"/>
        <c:lblOffset val="100"/>
        <c:noMultiLvlLbl val="1"/>
      </c:catAx>
      <c:valAx>
        <c:axId val="69360640"/>
        <c:scaling>
          <c:orientation val="minMax"/>
        </c:scaling>
        <c:delete val="1"/>
        <c:axPos val="l"/>
        <c:majorGridlines/>
        <c:numFmt formatCode="0;[Red]0" sourceLinked="1"/>
        <c:majorTickMark val="cross"/>
        <c:minorTickMark val="cross"/>
        <c:tickLblPos val="nextTo"/>
        <c:crossAx val="69359104"/>
        <c:crosses val="autoZero"/>
        <c:crossBetween val="between"/>
      </c:valAx>
    </c:plotArea>
    <c:plotVisOnly val="1"/>
    <c:dispBlanksAs val="zero"/>
    <c:showDLblsOverMax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2000г.</c:v>
                </c:pt>
                <c:pt idx="1">
                  <c:v>2012г.</c:v>
                </c:pt>
                <c:pt idx="2">
                  <c:v>2013г.</c:v>
                </c:pt>
                <c:pt idx="3">
                  <c:v>2014г.</c:v>
                </c:pt>
                <c:pt idx="4">
                  <c:v>2015г.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</c:v>
                </c:pt>
                <c:pt idx="1">
                  <c:v>853</c:v>
                </c:pt>
                <c:pt idx="2">
                  <c:v>1009</c:v>
                </c:pt>
                <c:pt idx="3">
                  <c:v>1542</c:v>
                </c:pt>
                <c:pt idx="4">
                  <c:v>1602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2000г.</c:v>
                </c:pt>
                <c:pt idx="1">
                  <c:v>2012г.</c:v>
                </c:pt>
                <c:pt idx="2">
                  <c:v>2013г.</c:v>
                </c:pt>
                <c:pt idx="3">
                  <c:v>2014г.</c:v>
                </c:pt>
                <c:pt idx="4">
                  <c:v>2015г.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2000г.</c:v>
                </c:pt>
                <c:pt idx="1">
                  <c:v>2012г.</c:v>
                </c:pt>
                <c:pt idx="2">
                  <c:v>2013г.</c:v>
                </c:pt>
                <c:pt idx="3">
                  <c:v>2014г.</c:v>
                </c:pt>
                <c:pt idx="4">
                  <c:v>2015г.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81725696"/>
        <c:axId val="81726464"/>
      </c:barChart>
      <c:catAx>
        <c:axId val="8172569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chemeClr val="bg2">
                    <a:lumMod val="10000"/>
                  </a:schemeClr>
                </a:solidFill>
              </a:defRPr>
            </a:pPr>
            <a:endParaRPr lang="ru-RU"/>
          </a:p>
        </c:txPr>
        <c:crossAx val="81726464"/>
        <c:crosses val="autoZero"/>
        <c:auto val="1"/>
        <c:lblAlgn val="ctr"/>
        <c:lblOffset val="100"/>
      </c:catAx>
      <c:valAx>
        <c:axId val="817264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2">
                    <a:lumMod val="10000"/>
                  </a:schemeClr>
                </a:solidFill>
              </a:defRPr>
            </a:pPr>
            <a:endParaRPr lang="ru-RU"/>
          </a:p>
        </c:txPr>
        <c:crossAx val="817256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45B6CA-DE67-4D53-8315-DBD864F92D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501122" cy="62151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Система эффективной организации дополнительного образования в ДОУ»</a:t>
            </a:r>
            <a:br>
              <a:rPr lang="ru-RU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>
                  <a:solidFill>
                    <a:schemeClr val="accent6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	     </a:t>
            </a:r>
            <a:br>
              <a:rPr lang="ru-RU" sz="2400" b="1" dirty="0" smtClean="0">
                <a:ln>
                  <a:solidFill>
                    <a:schemeClr val="accent6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>
                  <a:solidFill>
                    <a:schemeClr val="accent6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400" b="1" smtClean="0">
                <a:ln>
                  <a:solidFill>
                    <a:schemeClr val="accent6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ln>
                  <a:solidFill>
                    <a:schemeClr val="accent6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n>
                  <a:solidFill>
                    <a:schemeClr val="accent6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ln>
                  <a:solidFill>
                    <a:schemeClr val="accent6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n>
                  <a:solidFill>
                    <a:schemeClr val="accent6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ln>
                  <a:solidFill>
                    <a:schemeClr val="accent6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n>
                  <a:solidFill>
                    <a:schemeClr val="accent6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b="1" dirty="0" smtClean="0">
                <a:ln>
                  <a:solidFill>
                    <a:schemeClr val="accent6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>
                  <a:solidFill>
                    <a:schemeClr val="accent6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solidFill>
                    <a:schemeClr val="accent6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              Торопова л.п.,        директор     </a:t>
            </a:r>
            <a:br>
              <a:rPr lang="ru-RU" sz="2000" b="1" dirty="0" smtClean="0">
                <a:ln>
                  <a:solidFill>
                    <a:schemeClr val="accent6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n>
                  <a:solidFill>
                    <a:schemeClr val="accent6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2000" b="1" dirty="0" smtClean="0">
                <a:ln>
                  <a:solidFill>
                    <a:schemeClr val="accent6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муниципального автономного                                                                    </a:t>
            </a:r>
            <a:br>
              <a:rPr lang="ru-RU" sz="2000" b="1" dirty="0" smtClean="0">
                <a:ln>
                  <a:solidFill>
                    <a:schemeClr val="accent6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solidFill>
                    <a:schemeClr val="accent6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дошкольного образовательного </a:t>
            </a:r>
            <a:br>
              <a:rPr lang="ru-RU" sz="2000" b="1" dirty="0" smtClean="0">
                <a:ln>
                  <a:solidFill>
                    <a:schemeClr val="accent6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n>
                  <a:solidFill>
                    <a:schemeClr val="accent6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2000" b="1" dirty="0" smtClean="0">
                <a:ln>
                  <a:solidFill>
                    <a:schemeClr val="accent6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учреждения  </a:t>
            </a:r>
            <a:r>
              <a:rPr lang="en-US" sz="2000" b="1" dirty="0" smtClean="0">
                <a:ln>
                  <a:solidFill>
                    <a:schemeClr val="accent6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b="1" dirty="0" smtClean="0">
                <a:ln>
                  <a:solidFill>
                    <a:schemeClr val="accent6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Детский    сад  №40  -                      </a:t>
            </a:r>
            <a:br>
              <a:rPr lang="ru-RU" sz="2000" b="1" dirty="0" smtClean="0">
                <a:ln>
                  <a:solidFill>
                    <a:schemeClr val="accent6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solidFill>
                    <a:schemeClr val="accent6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ЦРР</a:t>
            </a:r>
            <a:r>
              <a:rPr lang="en-US" sz="2000" b="1" dirty="0" smtClean="0">
                <a:ln>
                  <a:solidFill>
                    <a:schemeClr val="accent6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000" b="1" dirty="0" smtClean="0">
                <a:ln>
                  <a:solidFill>
                    <a:schemeClr val="accent6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smtClean="0">
                <a:ln>
                  <a:solidFill>
                    <a:schemeClr val="accent6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ru-RU" sz="2000" b="1" dirty="0" smtClean="0">
                <a:ln>
                  <a:solidFill>
                    <a:schemeClr val="accent6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Тобольска                  </a:t>
            </a:r>
            <a:br>
              <a:rPr lang="ru-RU" sz="2000" b="1" dirty="0" smtClean="0">
                <a:ln>
                  <a:solidFill>
                    <a:schemeClr val="accent6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n>
                <a:solidFill>
                  <a:schemeClr val="accent6"/>
                </a:solidFill>
              </a:ln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1 (3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643306" y="1071546"/>
            <a:ext cx="4127781" cy="30956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3823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Английски</a:t>
            </a:r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 язык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926836">
            <a:off x="414941" y="1644077"/>
            <a:ext cx="3399619" cy="4599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 descr="2008_0508Английский0020"/>
          <p:cNvPicPr>
            <a:picLocks noChangeAspect="1" noChangeArrowheads="1"/>
          </p:cNvPicPr>
          <p:nvPr/>
        </p:nvPicPr>
        <p:blipFill>
          <a:blip r:embed="rId4" cstate="print"/>
          <a:srcRect l="10522" b="14952"/>
          <a:stretch>
            <a:fillRect/>
          </a:stretch>
        </p:blipFill>
        <p:spPr>
          <a:xfrm>
            <a:off x="5000628" y="3786190"/>
            <a:ext cx="3889374" cy="28567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929718" cy="9382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Условия </a:t>
            </a:r>
            <a:b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</a:br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для платных образовательных услуг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/>
              </a:solidFill>
            </a:endParaRPr>
          </a:p>
        </p:txBody>
      </p:sp>
      <p:pic>
        <p:nvPicPr>
          <p:cNvPr id="5" name="Picture 3" descr="C:\Users\ric\Desktop\ФОТО\просто фото\фото 21\DSC09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09" y="1428736"/>
            <a:ext cx="4721369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H:\среда\среда с детьми\IMG_678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71612"/>
            <a:ext cx="3133727" cy="20891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1" name="Picture 3" descr="H:\ФОТО 2013-2014\среда учреждения 2013г\DSCF21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857628"/>
            <a:ext cx="3714776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H:\ФОТО 2013-2014\Распускалов Д.С\IMG_25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4714884"/>
            <a:ext cx="2928926" cy="19526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Условия </a:t>
            </a:r>
            <a:b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</a:br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для платных образовательных </a:t>
            </a:r>
            <a:r>
              <a:rPr lang="ru-RU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услу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/>
              </a:solidFill>
            </a:endParaRPr>
          </a:p>
        </p:txBody>
      </p:sp>
      <p:pic>
        <p:nvPicPr>
          <p:cNvPr id="10" name="Picture 3" descr="C:\Users\ric\Desktop\ФОТО\Фото Тюмень\ДС\дс 39 2\DSC09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680225"/>
            <a:ext cx="3272098" cy="217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ric\Desktop\ФОТО\Фото Тюмень\ДС\дс 39 2\DSC096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142984"/>
            <a:ext cx="3071834" cy="2044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1 (65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85860"/>
            <a:ext cx="4357899" cy="326820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2" descr="DSCF0905"/>
          <p:cNvPicPr>
            <a:picLocks noChangeAspect="1" noChangeArrowheads="1"/>
          </p:cNvPicPr>
          <p:nvPr/>
        </p:nvPicPr>
        <p:blipFill>
          <a:blip r:embed="rId5" cstate="print"/>
          <a:srcRect l="5164"/>
          <a:stretch>
            <a:fillRect/>
          </a:stretch>
        </p:blipFill>
        <p:spPr>
          <a:xfrm>
            <a:off x="214282" y="3265740"/>
            <a:ext cx="4572032" cy="340451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Реклама предоставляемых </a:t>
            </a:r>
            <a:b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</a:br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платных услуг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142984"/>
            <a:ext cx="3857616" cy="2571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DSCF53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6314" y="4071942"/>
            <a:ext cx="3786214" cy="2552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F26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1142984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93943">
            <a:off x="6572264" y="3143248"/>
            <a:ext cx="2343150" cy="1736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0" name="Picture 2" descr="C:\Users\User\Desktop\IMG_9946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714752"/>
            <a:ext cx="4098140" cy="2732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:\ФОТО 2013-2014\1 МЕРОПР.С ДЕТЬМИ\Тигренок февраль 2014\IMG_1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3500430" cy="2333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Участие   детей</a:t>
            </a:r>
            <a:endParaRPr lang="ru-RU" sz="4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/>
              </a:solidFill>
            </a:endParaRPr>
          </a:p>
        </p:txBody>
      </p:sp>
      <p:pic>
        <p:nvPicPr>
          <p:cNvPr id="3075" name="Picture 3" descr="H:\ФОТО 2013-2014\1 МЕРОПР.С ДЕТЬМИ\ШАХМАТЫ\шахматный турнир янв. 2014\IMG_1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928670"/>
            <a:ext cx="4500594" cy="30003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2" descr="C:\Users\ric\Desktop\ФОТО\спартакиада 2013\DSC082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863925"/>
            <a:ext cx="4500562" cy="2994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2" descr="апрель-август 2006 г"/>
          <p:cNvPicPr>
            <a:picLocks noChangeAspect="1" noChangeArrowheads="1"/>
          </p:cNvPicPr>
          <p:nvPr/>
        </p:nvPicPr>
        <p:blipFill>
          <a:blip r:embed="rId5" cstate="print"/>
          <a:srcRect l="4796" t="-42583" r="21622" b="25446"/>
          <a:stretch>
            <a:fillRect/>
          </a:stretch>
        </p:blipFill>
        <p:spPr bwMode="auto">
          <a:xfrm>
            <a:off x="214282" y="1643050"/>
            <a:ext cx="4392582" cy="49226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4" name="Picture 2" descr="H:\ФОТО 2013-2014\1 МЕРОПР.С ДЕТЬМИ\юный исследователь - 2013-2014\DSCF2448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2285992"/>
            <a:ext cx="2786082" cy="2089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214422"/>
            <a:ext cx="4024337" cy="2786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4" name="Picture 6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86190"/>
            <a:ext cx="3810028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Использование внебюджетных средств в развитии Учреждения. </a:t>
            </a:r>
            <a:endParaRPr lang="ru-RU" sz="36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ric\Desktop\ФОТО\Фото Тюмень\ДС\DSC097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214818"/>
            <a:ext cx="3579503" cy="23818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C:\Users\ric\Desktop\ФОТО\Фото Тюмень\ДС\DSC097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1285860"/>
            <a:ext cx="3400884" cy="2263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214422"/>
            <a:ext cx="4024337" cy="2786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4" name="Picture 6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86190"/>
            <a:ext cx="3810028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Использование внебюджетных средств в развитии Учреждения. </a:t>
            </a:r>
            <a:endParaRPr lang="ru-RU" sz="36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ric\Desktop\ФОТО\Фото Тюмень\ДС\DSC097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214818"/>
            <a:ext cx="3579503" cy="23818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500174"/>
            <a:ext cx="2466938" cy="2146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500174"/>
            <a:ext cx="2667019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2786082" cy="2089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7" name="Picture 7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000504"/>
            <a:ext cx="3048021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428736"/>
            <a:ext cx="285752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071942"/>
            <a:ext cx="2857519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929066"/>
            <a:ext cx="2466938" cy="2146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42844" y="1"/>
            <a:ext cx="885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Использование внебюджетных средств в развитии Учреждения.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14546" y="428604"/>
            <a:ext cx="5214974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Эффективность системы  платных образовательных услуг</a:t>
            </a:r>
            <a:endParaRPr lang="ru-RU" sz="24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2071678"/>
            <a:ext cx="3214710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3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Концентрация внутреннего потенциала</a:t>
            </a:r>
            <a:endParaRPr lang="ru-RU" dirty="0">
              <a:ln>
                <a:solidFill>
                  <a:schemeClr val="accent3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5008" y="2071678"/>
            <a:ext cx="3214710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3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Концентрация инициативы</a:t>
            </a:r>
            <a:endParaRPr lang="ru-RU" dirty="0">
              <a:ln>
                <a:solidFill>
                  <a:schemeClr val="accent3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71802" y="3357562"/>
            <a:ext cx="3214710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3"/>
                  </a:solidFill>
                </a:ln>
              </a:rPr>
              <a:t>Решение задач образования</a:t>
            </a:r>
            <a:endParaRPr lang="ru-RU" dirty="0">
              <a:ln>
                <a:solidFill>
                  <a:schemeClr val="accent3"/>
                </a:solidFill>
              </a:ln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71802" y="5357826"/>
            <a:ext cx="321471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Экономическая выгода для учреждения</a:t>
            </a:r>
            <a:endParaRPr lang="ru-RU" sz="24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 rot="20426887">
            <a:off x="7629986" y="1059070"/>
            <a:ext cx="500066" cy="8572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rot="1659495">
            <a:off x="1462942" y="1009684"/>
            <a:ext cx="571504" cy="9036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 rot="19096063">
            <a:off x="2139467" y="3269338"/>
            <a:ext cx="522775" cy="116281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 rot="1105781">
            <a:off x="6647996" y="3267776"/>
            <a:ext cx="500066" cy="101215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643438" y="4572008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5857884" y="1428736"/>
            <a:ext cx="45719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3929058" y="2428868"/>
            <a:ext cx="1714512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643438" y="2643182"/>
            <a:ext cx="260033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ic\Desktop\Материалы для дня открытых дверей 27.03.2014\фото для презентации\DSC09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85860"/>
            <a:ext cx="6286544" cy="385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514351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5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2860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rgbClr val="4E3B30">
                      <a:lumMod val="50000"/>
                    </a:srgbClr>
                  </a:solidFill>
                </a:ln>
                <a:solidFill>
                  <a:srgbClr val="A5644E"/>
                </a:solidFill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en-US" sz="3200" b="1" i="1" dirty="0" smtClean="0">
                <a:ln>
                  <a:solidFill>
                    <a:srgbClr val="4E3B30">
                      <a:lumMod val="50000"/>
                    </a:srgbClr>
                  </a:solidFill>
                </a:ln>
                <a:solidFill>
                  <a:srgbClr val="A5644E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200" b="1" i="1" dirty="0" smtClean="0">
                <a:ln>
                  <a:solidFill>
                    <a:srgbClr val="4E3B30">
                      <a:lumMod val="50000"/>
                    </a:srgbClr>
                  </a:solidFill>
                </a:ln>
                <a:solidFill>
                  <a:srgbClr val="A5644E"/>
                </a:solidFill>
                <a:latin typeface="Times New Roman" pitchFamily="18" charset="0"/>
                <a:cs typeface="Times New Roman" pitchFamily="18" charset="0"/>
              </a:rPr>
              <a:t>Детский сад №40 - ЦРР</a:t>
            </a:r>
            <a:r>
              <a:rPr lang="en-US" sz="3200" b="1" i="1" dirty="0" smtClean="0">
                <a:ln>
                  <a:solidFill>
                    <a:srgbClr val="4E3B30">
                      <a:lumMod val="50000"/>
                    </a:srgbClr>
                  </a:solidFill>
                </a:ln>
                <a:solidFill>
                  <a:srgbClr val="A5644E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3200" b="1" i="1" dirty="0" smtClean="0">
                <a:ln>
                  <a:solidFill>
                    <a:srgbClr val="4E3B30">
                      <a:lumMod val="50000"/>
                    </a:srgbClr>
                  </a:solidFill>
                </a:ln>
                <a:solidFill>
                  <a:srgbClr val="A5644E"/>
                </a:solidFill>
                <a:latin typeface="Times New Roman" pitchFamily="18" charset="0"/>
                <a:cs typeface="Times New Roman" pitchFamily="18" charset="0"/>
              </a:rPr>
              <a:t> г.Тобольска </a:t>
            </a:r>
            <a:endParaRPr lang="ru-RU" sz="32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71736" y="428604"/>
            <a:ext cx="3929090" cy="12144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Дополнительное</a:t>
            </a:r>
            <a:br>
              <a:rPr lang="ru-RU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</a:br>
            <a:r>
              <a:rPr lang="ru-RU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 образование</a:t>
            </a:r>
            <a:endParaRPr lang="ru-RU" sz="32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457200"/>
            <a:ext cx="428628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</a:t>
            </a:r>
            <a:br>
              <a:rPr lang="ru-RU" dirty="0" smtClean="0"/>
            </a:br>
            <a:r>
              <a:rPr lang="ru-RU" dirty="0" smtClean="0"/>
              <a:t>     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2214554"/>
            <a:ext cx="2143140" cy="12858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Средство всестороннего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развития ребенка</a:t>
            </a:r>
          </a:p>
          <a:p>
            <a:pPr algn="ctr"/>
            <a:endParaRPr lang="ru-RU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3240" y="2214554"/>
            <a:ext cx="2857520" cy="12858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Возможность реализация педагогических идей на практике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00826" y="2214554"/>
            <a:ext cx="2428892" cy="13573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Удовлетворение запроса  социальных заказчиков – родителей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43174" y="4572008"/>
            <a:ext cx="4071966" cy="15001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Дополнительный бюджет</a:t>
            </a:r>
            <a:endParaRPr lang="ru-RU" sz="32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2700411">
            <a:off x="2214546" y="1571612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429124" y="1643050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329373">
            <a:off x="6446734" y="1660372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9454230">
            <a:off x="2420976" y="3485598"/>
            <a:ext cx="285752" cy="1043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9124" y="3571876"/>
            <a:ext cx="28575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865816">
            <a:off x="6494151" y="3616505"/>
            <a:ext cx="285752" cy="931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Нормативно-правовые акты: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57216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      </a:t>
            </a:r>
            <a:endParaRPr lang="ru-RU" dirty="0"/>
          </a:p>
          <a:p>
            <a:pPr lvl="0">
              <a:buFont typeface="Wingdings" pitchFamily="2" charset="2"/>
              <a:buChar char="Ø"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Гражданский кодекс РФ от 30.11.94 № 51 – ФЗ (часть первая), от 26.01.96 № 14 – ФЗ (часть вторая);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Налоговый кодекс РФ от 05.08.00.№ 117 – ФЗ (часть вторая) (далее – НК РФ);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 РФ  “Об образовании в Российской  Федерации”;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 РФ от 07.02.92 № 2300-1 “О защите прав потребителей”;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закон от 13.03.06 № 38-ФЗ “О рекламе”;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закон от 11.08.95 № 135-ФЗ “О благотворительной деятельности и благотворительных организациях”;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15.08.2013г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№706 «Об утверждении правил оказания платных образовательных услуг»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 РФ  №174 ст7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п.8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Лицензия на основную образовательную деятельность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Устав Учреждения 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Положение об оказании платных услуг.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38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Изучение запросов родителей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/>
              </a:solidFill>
            </a:endParaRPr>
          </a:p>
        </p:txBody>
      </p:sp>
      <p:pic>
        <p:nvPicPr>
          <p:cNvPr id="3074" name="Picture 2" descr="H:\ФОТО 2013-2014\3. МЕРОПР.С РОДИТ\РОДИТ.СОБРАН\собр.Полуянова март. Здоровье\IMG_5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000504"/>
            <a:ext cx="4071966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F:\ноутбук 13.08.2012г\праздник А, ну ка бабушки 14.03.2012\DSCF69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4642893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F:\Users\TOBOLSK\Desktop\материалы 2013-2014г.г\рабочий стол ноябрь 2013\собрание Кислициной Е.В 10 2013\DSCF3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142984"/>
            <a:ext cx="3429024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/>
          </p:nvPr>
        </p:nvGraphicFramePr>
        <p:xfrm>
          <a:off x="457200" y="1285860"/>
          <a:ext cx="8229600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357166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ОХВАТ ВОСПИТАННИКОВ ПЛАТНЫМИ ОБРАЗОВАТЕЛЬНЫМИ УСЛУГАМИ </a:t>
            </a:r>
            <a:endParaRPr lang="ru-RU" sz="32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285852" y="1928802"/>
          <a:ext cx="6643734" cy="4246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Перечень платных образовательных услуг </a:t>
            </a:r>
            <a:endParaRPr lang="ru-RU" sz="36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000108"/>
          <a:ext cx="8501122" cy="627874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429288"/>
                <a:gridCol w="3071834"/>
              </a:tblGrid>
              <a:tr h="319906">
                <a:tc>
                  <a:txBody>
                    <a:bodyPr/>
                    <a:lstStyle/>
                    <a:p>
                      <a:pPr marR="241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Наименование услуг 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Стоимость одной услуги 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9906">
                <a:tc>
                  <a:txBody>
                    <a:bodyPr/>
                    <a:lstStyle/>
                    <a:p>
                      <a:pPr marR="241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Английский язык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75 руб.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9906">
                <a:tc>
                  <a:txBody>
                    <a:bodyPr/>
                    <a:lstStyle/>
                    <a:p>
                      <a:pPr marR="241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Плавание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40 </a:t>
                      </a:r>
                      <a:r>
                        <a:rPr lang="ru-RU" sz="2000" dirty="0"/>
                        <a:t>руб.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9906">
                <a:tc>
                  <a:txBody>
                    <a:bodyPr/>
                    <a:lstStyle/>
                    <a:p>
                      <a:pPr marR="241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Коррекция речи (индивидуальное)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90 руб. 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9906">
                <a:tc>
                  <a:txBody>
                    <a:bodyPr/>
                    <a:lstStyle/>
                    <a:p>
                      <a:pPr marR="241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Чтение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50 руб.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9906">
                <a:tc>
                  <a:txBody>
                    <a:bodyPr/>
                    <a:lstStyle/>
                    <a:p>
                      <a:pPr marR="241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Школа раннего развития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45 руб.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9906">
                <a:tc>
                  <a:txBody>
                    <a:bodyPr/>
                    <a:lstStyle/>
                    <a:p>
                      <a:pPr marR="241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Вокал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45 руб.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9906">
                <a:tc>
                  <a:txBody>
                    <a:bodyPr/>
                    <a:lstStyle/>
                    <a:p>
                      <a:pPr marR="241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Ритмическая мозаика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45 руб.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9906">
                <a:tc>
                  <a:txBody>
                    <a:bodyPr/>
                    <a:lstStyle/>
                    <a:p>
                      <a:pPr marR="241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Общефизическая подготовка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45 руб.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9906">
                <a:tc>
                  <a:txBody>
                    <a:bodyPr/>
                    <a:lstStyle/>
                    <a:p>
                      <a:pPr marR="241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«Акварелька»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45 </a:t>
                      </a:r>
                      <a:r>
                        <a:rPr lang="ru-RU" sz="2000" dirty="0" smtClean="0"/>
                        <a:t>руб.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9906">
                <a:tc>
                  <a:txBody>
                    <a:bodyPr/>
                    <a:lstStyle/>
                    <a:p>
                      <a:pPr marR="241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Кружок «Шахматы»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70 руб.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815058">
                <a:tc>
                  <a:txBody>
                    <a:bodyPr/>
                    <a:lstStyle/>
                    <a:p>
                      <a:pPr marR="241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Юный исследователь</a:t>
                      </a:r>
                    </a:p>
                    <a:p>
                      <a:pPr marR="241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Хореография</a:t>
                      </a:r>
                    </a:p>
                    <a:p>
                      <a:pPr marR="241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Психологическая помощь родителям</a:t>
                      </a:r>
                    </a:p>
                    <a:p>
                      <a:pPr marR="241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Театрализованное искусство</a:t>
                      </a:r>
                    </a:p>
                    <a:p>
                      <a:pPr marR="241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/>
                        <a:t>Развивайка</a:t>
                      </a:r>
                      <a:endParaRPr lang="ru-RU" sz="2000" dirty="0" smtClean="0"/>
                    </a:p>
                    <a:p>
                      <a:pPr marR="241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/>
                    </a:p>
                    <a:p>
                      <a:pPr marR="241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60 руб.</a:t>
                      </a: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60 руб.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140 руб.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70 руб.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60 руб.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357158" y="5929330"/>
            <a:ext cx="8501122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57158" y="5214950"/>
            <a:ext cx="850112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57158" y="6286520"/>
            <a:ext cx="850112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57158" y="5572140"/>
            <a:ext cx="850112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57158" y="6643710"/>
            <a:ext cx="850112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Users\TOBOLSK\Desktop\Мои документы\фото Кузнецовой\DSCF3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78653">
            <a:off x="66909" y="4443862"/>
            <a:ext cx="2814747" cy="2111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популярность  услуг</a:t>
            </a: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/>
              </a:solidFill>
            </a:endParaRPr>
          </a:p>
        </p:txBody>
      </p:sp>
      <p:pic>
        <p:nvPicPr>
          <p:cNvPr id="5122" name="Picture 2" descr="H:\ФОТО 2013-2014\1 МЕРОПР.С ДЕТЬМИ\ШАХМАТЫ\шахматы\DSCF17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3905277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H:\ФОТО 2013-2014\1 МЕРОПР.С ДЕТЬМИ\ШАХМАТЫ\шахматы\DSCF17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47283">
            <a:off x="6604203" y="4710390"/>
            <a:ext cx="2529549" cy="1897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:\ФОТО 2013-2014\1 МЕРОПР.С ДЕТЬМИ\праздн.в БАССЕЙНЕ\IMG_6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285860"/>
            <a:ext cx="4286280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:\ФОТО 2013-2014\ГОРОДСКИЕ МЕРОПРИЯТ\Радуга талантов\Мюзекл\IMG_61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4071942"/>
            <a:ext cx="3929058" cy="2619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Кадровый анализ</a:t>
            </a:r>
            <a:endParaRPr lang="ru-RU" sz="5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686800" cy="486570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/>
                </a:solidFill>
              </a:rPr>
              <a:t>Уровень образования педагогов</a:t>
            </a:r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/>
                </a:solidFill>
              </a:rPr>
              <a:t>Квалификационный уровень</a:t>
            </a:r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2428868"/>
          <a:ext cx="7929618" cy="12144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53899"/>
                <a:gridCol w="3775719"/>
              </a:tblGrid>
              <a:tr h="5871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Высшее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Среднее специальное</a:t>
                      </a:r>
                      <a:endParaRPr lang="ru-RU" dirty="0"/>
                    </a:p>
                  </a:txBody>
                  <a:tcPr/>
                </a:tc>
              </a:tr>
              <a:tr h="62732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19  – 100%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4786322"/>
          <a:ext cx="8001056" cy="12144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00264"/>
                <a:gridCol w="2000264"/>
                <a:gridCol w="2000264"/>
                <a:gridCol w="2000264"/>
              </a:tblGrid>
              <a:tr h="6819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Высшая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Первая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Соответствие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Без категории</a:t>
                      </a:r>
                    </a:p>
                  </a:txBody>
                  <a:tcPr/>
                </a:tc>
              </a:tr>
              <a:tr h="5324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9 – 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 – 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Система методической работы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/>
              </a:solidFill>
            </a:endParaRPr>
          </a:p>
        </p:txBody>
      </p:sp>
      <p:pic>
        <p:nvPicPr>
          <p:cNvPr id="1026" name="Picture 2" descr="C:\Users\User\Desktop\ФОТО\2014-2015\ЕД.МЕТ.ДНИ март\IMG_84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197345"/>
            <a:ext cx="3990983" cy="2660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ФОТО\2014-2015\ролевая игра (м-к Хорошева)\IMG_67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071546"/>
            <a:ext cx="3821901" cy="2547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ric\Desktop\сетевое взаимодействие\фото сетевое\DSC01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929066"/>
            <a:ext cx="4138613" cy="2754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5" descr="DSCF50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071546"/>
            <a:ext cx="4223838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1340</TotalTime>
  <Words>360</Words>
  <Application>Microsoft Office PowerPoint</Application>
  <PresentationFormat>Экран (4:3)</PresentationFormat>
  <Paragraphs>101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 «Система эффективной организации дополнительного образования в ДОУ»                                                                               Торопова л.п.,        директор                                                          муниципального автономного                                                                                                                          дошкольного образовательного                                                        учреждения  “Детский    сад  №40  -                                          ЦРР”    Г. Тобольска                   </vt:lpstr>
      <vt:lpstr>                     </vt:lpstr>
      <vt:lpstr>Нормативно-правовые акты:</vt:lpstr>
      <vt:lpstr>Изучение запросов родителей</vt:lpstr>
      <vt:lpstr>ОХВАТ ВОСПИТАННИКОВ ПЛАТНЫМИ ОБРАЗОВАТЕЛЬНЫМИ УСЛУГАМИ </vt:lpstr>
      <vt:lpstr>Перечень платных образовательных услуг </vt:lpstr>
      <vt:lpstr>популярность  услуг</vt:lpstr>
      <vt:lpstr>Кадровый анализ</vt:lpstr>
      <vt:lpstr>Система методической работы</vt:lpstr>
      <vt:lpstr>Английски язык</vt:lpstr>
      <vt:lpstr>Условия  для платных образовательных услуг</vt:lpstr>
      <vt:lpstr>Условия  для платных образовательных услу</vt:lpstr>
      <vt:lpstr>Реклама предоставляемых  платных услуг</vt:lpstr>
      <vt:lpstr>Участие   детей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Оптимизация внебюджетной деятельности МАДОУ “Детский сад № 40 - ЦРР” г.Тобольска</dc:title>
  <dc:creator>TOBOLSK</dc:creator>
  <cp:lastModifiedBy>User</cp:lastModifiedBy>
  <cp:revision>135</cp:revision>
  <dcterms:created xsi:type="dcterms:W3CDTF">2014-01-27T02:50:20Z</dcterms:created>
  <dcterms:modified xsi:type="dcterms:W3CDTF">2015-05-22T10:24:37Z</dcterms:modified>
</cp:coreProperties>
</file>