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94" r:id="rId3"/>
    <p:sldId id="266" r:id="rId4"/>
    <p:sldId id="278" r:id="rId5"/>
    <p:sldId id="293" r:id="rId6"/>
    <p:sldId id="270" r:id="rId7"/>
    <p:sldId id="273" r:id="rId8"/>
    <p:sldId id="286" r:id="rId9"/>
    <p:sldId id="283" r:id="rId10"/>
    <p:sldId id="261" r:id="rId11"/>
    <p:sldId id="267" r:id="rId12"/>
    <p:sldId id="258" r:id="rId13"/>
    <p:sldId id="259" r:id="rId14"/>
    <p:sldId id="292" r:id="rId15"/>
    <p:sldId id="260" r:id="rId16"/>
    <p:sldId id="257" r:id="rId17"/>
    <p:sldId id="262" r:id="rId18"/>
    <p:sldId id="263" r:id="rId19"/>
    <p:sldId id="268" r:id="rId20"/>
    <p:sldId id="281" r:id="rId21"/>
    <p:sldId id="264" r:id="rId22"/>
    <p:sldId id="296" r:id="rId23"/>
    <p:sldId id="272" r:id="rId24"/>
    <p:sldId id="295" r:id="rId25"/>
    <p:sldId id="279" r:id="rId26"/>
    <p:sldId id="287" r:id="rId27"/>
    <p:sldId id="290" r:id="rId28"/>
    <p:sldId id="271" r:id="rId29"/>
    <p:sldId id="265" r:id="rId30"/>
    <p:sldId id="282" r:id="rId31"/>
    <p:sldId id="275" r:id="rId32"/>
    <p:sldId id="269" r:id="rId33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80" d="100"/>
          <a:sy n="80" d="100"/>
        </p:scale>
        <p:origin x="102" y="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C21FD-0D1E-4865-B0E2-C23EB81C696D}" type="datetimeFigureOut">
              <a:rPr lang="ru-RU" smtClean="0"/>
              <a:t>23.08.2019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C7A61-85CA-4500-99C4-8EEDA11AE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443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Введение ФГОС предусматривает значительные изменения подходов в организации взаимодействия родителей и образовательного учреждения. Согласно ФГОС, родители являются активными, полноправными участниками,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со-деятелями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образовательного процесса.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Цели современной системы образования и воспитания обозначенные ФГОС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направленны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то, чтобы не просто давать готовые знания, а научить добывать их самому, научить думать, а следовательно, анализировать имеющиеся в наличии ресурсы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746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Помимо этого проекта в течении года со всеми группами проходили детско-родительские тренинги, целью которых была не только гармонизация отношений в диаде родитель-ребёнок, но и за счёт привлечение педагогов всех возрастных групп,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параллей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детского сада - создание условий для эффективного психолого-педагогического взаимодействия.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777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 вызвал большой интерес, живой отклик родителей. Изюминкой проекта, было приглашение родителей из разных возрастных групп сада, например, родители подготовительных групп могли поделиться с родителями младших групп как поэтапно,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экологично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подготовить ребёнка к школьному обучению. Также приглашали родителей и анализируя темы их запросов на консультации. Например, многодетные мамы делились опытом преодоления ревности с мамами у которых только двое детей.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938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Данные авторские пособия были также представлены на всероссийском конкурсе педагогов-психологов.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5917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Данные авторские пособия были также представлены на всероссийском конкурсе педагогов-психологов.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081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Данные авторские пособия были также представлены на всероссийском конкурсе педагогов-психологов.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320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создавая условия для большей включённости родителей в образовательный процесс, повышения осознанности родителей, развития их рефлексивных качеств в воспитании детей мы непосредственно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профилактируем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психологическое неблагополучие воспитанников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768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</a:t>
            </a:r>
            <a:r>
              <a:rPr lang="ru-RU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Данные авторские пособия были также представлены на всероссийском конкурсе педагогов-психологов.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270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</a:t>
            </a:r>
            <a:r>
              <a:rPr lang="ru-RU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Данные авторские пособия были также представлены на всероссийском конкурсе педагогов-психологов.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281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создавая условия для большей включённости родителей в образовательный процесс, повышения осознанности родителей, развития их рефлексивных качеств в воспитании детей мы непосредственно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профилактируем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психологическое неблагополучие воспитанников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659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создавая условия для большей включённости родителей в образовательный процесс, повышения осознанности родителей, развития их рефлексивных качеств в воспитании детей мы непосредственно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профилактируем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психологическое неблагополучие воспитанников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6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Введение ФГОС предусматривает значительные изменения подходов в организации взаимодействия родителей и образовательного учреждения. Согласно ФГОС, родители являются активными, полноправными участниками,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со-деятелями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образовательного процесса.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Цели современной системы образования и воспитания обозначенные ФГОС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направленны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то, чтобы не просто давать готовые знания, а научить добывать их самому, научить думать, а следовательно, анализировать имеющиеся в наличии ресурсы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11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создавая условия для большей включённости родителей в образовательный процесс, повышения осознанности родителей, развития их рефлексивных качеств в воспитании детей мы непосредственно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профилактируем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психологическое неблагополучие воспитанников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6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Данные авторские пособия были также представлены на всероссийском конкурсе педагогов-психологов.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105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Данные авторские пособия были также представлены на всероссийском конкурсе педагогов-психологов.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684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осознанности родителей, развития их рефлексивных качеств на семинарах, мастер-классах, консультациях и тренингах были использованы следующие техники, приёмы.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Кубик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Бенджамина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Блума</a:t>
            </a:r>
            <a:endParaRPr lang="ru-RU" dirty="0"/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Фиш-боун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диаграмма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Ишикавы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метод причинно-следственного структурного анализа информации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Мотивационная таблица поведения</a:t>
            </a:r>
            <a:endParaRPr lang="ru-RU" dirty="0"/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«Колесо эмоций»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Авторская модифицированная методика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Тропа эмоций». Данные авторские пособия были также представлены на всероссийском конкурсе педагогов-психологов.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694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Опираясь на эти принципы в этом году в работе с родителями, мы попробовали, новую форму работы с родителями «калейдоскоп родительской мудрости». (включаем 2 слайд, когда заканчиваю это предложение). Идея данного проекта –   создать ситуацию большей включенности родителей в образовательный процесс, актуализировать опыт воспитания самих родителей, создать условия для эффективной рефлексии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родителямисвоего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опыта, и посредством активного взаимодействия, поделиться этим опытом с другими родителями. Изначально, приглашая родителей, и психолог и педагог одной из групп, проговаривали, что на встрече будет ценен именно опыт каждого родителя. Все мероприятие будет идти в зависимости от активности самих родителей, их желания делиться, поднимать волнующие вопросы, роль психолога при этом сводится к тому, чтобы направлять этот процесс.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253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Помимо этого проекта в течении года со всеми группами проходили детско-родительские тренинги, целью которых была не только гармонизация отношений в диаде родитель-ребёнок, но и за счёт привлечение педагогов всех возрастных групп,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параллей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детского сада - создание условий для эффективного психолого-педагогического взаимодействия.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353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Помимо этого проекта в течении года со всеми группами проходили детско-родительские тренинги, целью которых была не только гармонизация отношений в диаде родитель-ребёнок, но и за счёт привлечение педагогов всех возрастных групп,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параллей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детского сада - создание условий для эффективного психолого-педагогического взаимодействия.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C7A61-85CA-4500-99C4-8EEDA11AE45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93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MosiaicBubbles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06123-4EB2-4D69-BBFE-44244E6BA5B4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konkurs.rybakovfond.ru/personal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info-hit.ru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7158" y="1196752"/>
            <a:ext cx="8098810" cy="1326009"/>
          </a:xfrm>
          <a:noFill/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en-US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next</a:t>
            </a:r>
            <a:r>
              <a:rPr lang="en-US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поколение усидчивых и свободных детей</a:t>
            </a:r>
            <a: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.</a:t>
            </a:r>
            <a: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b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sz="4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 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428992" y="4071942"/>
            <a:ext cx="4959432" cy="209336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>
                <a:ln/>
                <a:solidFill>
                  <a:srgbClr val="FF0000"/>
                </a:solidFill>
              </a:rPr>
              <a:t>Батищева Елена </a:t>
            </a:r>
            <a:r>
              <a:rPr lang="ru-RU" sz="2000" b="1" dirty="0" err="1">
                <a:ln/>
                <a:solidFill>
                  <a:srgbClr val="FF0000"/>
                </a:solidFill>
              </a:rPr>
              <a:t>Ярославовна</a:t>
            </a:r>
            <a:r>
              <a:rPr lang="ru-RU" sz="2000" b="1" dirty="0">
                <a:ln/>
                <a:solidFill>
                  <a:srgbClr val="FF0000"/>
                </a:solidFill>
              </a:rPr>
              <a:t> </a:t>
            </a:r>
            <a:r>
              <a:rPr lang="ru-RU" sz="2000" b="1" dirty="0">
                <a:ln/>
                <a:solidFill>
                  <a:srgbClr val="002060"/>
                </a:solidFill>
              </a:rPr>
              <a:t/>
            </a:r>
            <a:br>
              <a:rPr lang="ru-RU" sz="2000" b="1" dirty="0">
                <a:ln/>
                <a:solidFill>
                  <a:srgbClr val="002060"/>
                </a:solidFill>
              </a:rPr>
            </a:br>
            <a:r>
              <a:rPr lang="ru-RU" sz="2000" b="1" dirty="0">
                <a:ln/>
                <a:solidFill>
                  <a:srgbClr val="002060"/>
                </a:solidFill>
              </a:rPr>
              <a:t>педагог-психолог муниципального </a:t>
            </a:r>
            <a:r>
              <a:rPr lang="ru-RU" sz="2400" b="1" dirty="0">
                <a:ln/>
                <a:solidFill>
                  <a:srgbClr val="002060"/>
                </a:solidFill>
              </a:rPr>
              <a:t>автономного дошкольного общеобразовательного </a:t>
            </a:r>
            <a:r>
              <a:rPr lang="ru-RU" sz="2000" b="1" dirty="0">
                <a:ln/>
                <a:solidFill>
                  <a:srgbClr val="002060"/>
                </a:solidFill>
              </a:rPr>
              <a:t>учреждения детского сада № 158 города Тюмени</a:t>
            </a:r>
          </a:p>
          <a:p>
            <a:endParaRPr lang="ru-RU" sz="4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melia_DG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6669B7C-5984-4A99-8D7B-2840607D0D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1" y="4059366"/>
            <a:ext cx="3008519" cy="22563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857232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85728"/>
            <a:ext cx="8176422" cy="4462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Используемые приёмы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Кубик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Блума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Фиш-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боун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диаграмма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Ишикавы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метод причинно-следственного структурного анализа информации</a:t>
            </a:r>
          </a:p>
        </p:txBody>
      </p:sp>
      <p:pic>
        <p:nvPicPr>
          <p:cNvPr id="6" name="Рисунок 5" descr="https://znanio.ru/static/files/cache/17/a3/17a3f64bc3fe2f3e13d6fc67228d30e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9"/>
          <a:stretch/>
        </p:blipFill>
        <p:spPr bwMode="auto">
          <a:xfrm>
            <a:off x="4211960" y="980728"/>
            <a:ext cx="3744416" cy="2376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ds02.infourok.ru/uploads/ex/081b/000090d2-aae78ab5/2/img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1"/>
          <a:stretch/>
        </p:blipFill>
        <p:spPr bwMode="auto">
          <a:xfrm>
            <a:off x="4098032" y="4290309"/>
            <a:ext cx="3528392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36EBA2B-E12B-460F-A7B7-D4434F26A7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37" y="4747783"/>
            <a:ext cx="2492563" cy="186942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857232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85728"/>
            <a:ext cx="8176422" cy="4169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Используемые приёмы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Мотивационная таблица поведения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Авторская модифицированная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методика «Колесо эмоций»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Авторская модифицированная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методика «Тропа эмоций»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82D66DF-FD71-45D6-AC86-D34EEC2167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02570"/>
            <a:ext cx="2124236" cy="28323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991E1B5-8D23-490F-8C0E-29C9FBA25D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448" y="1226564"/>
            <a:ext cx="183620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277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71480"/>
            <a:ext cx="493204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Используемые приёмы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scamper</a:t>
            </a:r>
            <a:endParaRPr lang="ru-RU" sz="4000" b="1" dirty="0">
              <a:solidFill>
                <a:srgbClr val="FF0000"/>
              </a:solidFill>
            </a:endParaRPr>
          </a:p>
          <a:p>
            <a:pPr algn="ctr"/>
            <a:r>
              <a:rPr lang="ru-RU" sz="3600" b="1" dirty="0"/>
              <a:t>(авторы Боб </a:t>
            </a:r>
            <a:r>
              <a:rPr lang="ru-RU" sz="3600" b="1" dirty="0" err="1"/>
              <a:t>Эберле</a:t>
            </a:r>
            <a:r>
              <a:rPr lang="ru-RU" sz="3600" b="1" dirty="0"/>
              <a:t>, Алекс </a:t>
            </a:r>
            <a:r>
              <a:rPr lang="ru-RU" sz="3600" b="1" dirty="0" err="1"/>
              <a:t>Осторн</a:t>
            </a:r>
            <a:r>
              <a:rPr lang="ru-RU" sz="3600" b="1" dirty="0"/>
              <a:t>) </a:t>
            </a:r>
          </a:p>
          <a:p>
            <a:pPr algn="ctr"/>
            <a:r>
              <a:rPr lang="ru-RU" sz="3600" b="1" dirty="0"/>
              <a:t>Методика креативности в форме проверочного списка</a:t>
            </a: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0AA1836-1172-4CFA-953C-52F5C957BC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20688"/>
            <a:ext cx="2880320" cy="216024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C56DEFB-E75F-4491-B7CE-8786108054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284984"/>
            <a:ext cx="2880320" cy="216024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778B3C8-5D10-47CA-BCF7-E6858B00D9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5301208"/>
            <a:ext cx="1868814" cy="15411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919C29A-5D21-488F-9D63-ED2D614EA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5"/>
            <a:ext cx="9252520" cy="69303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2533" y="0"/>
            <a:ext cx="52855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Используемые приёмы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«Метод 5 почему»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D7914E4-F419-440D-A30B-B9B743A9F0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9" y="4581128"/>
            <a:ext cx="2876872" cy="21001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DA5780A-9B7F-47E6-BC80-E43087F277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928916"/>
            <a:ext cx="3656133" cy="24294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ADB39DC-4230-4929-B629-1C2A7A5740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55014"/>
            <a:ext cx="3240360" cy="21532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45D0FA5-AC9B-417A-A3E6-5FBA503071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33" y="1893025"/>
            <a:ext cx="3540946" cy="242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5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275657"/>
            <a:ext cx="6572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Используемые приёмы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«Метод Киплинга»</a:t>
            </a:r>
          </a:p>
          <a:p>
            <a:pPr algn="ctr"/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A3A53E7-8A80-496A-BAB9-7EEA063FAD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136" y="2564904"/>
            <a:ext cx="3454530" cy="25908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67A8B25-0625-4D5E-99AF-FFCC8350D8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078462"/>
            <a:ext cx="3454530" cy="259089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55660B-33E7-4429-8DE9-9954DA4DA2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065440"/>
            <a:ext cx="1906611" cy="23635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857232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Используемые приёмы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58234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5BC4DB2-E4FE-4100-B12D-E047A6BBC4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798" y="656202"/>
            <a:ext cx="3343304" cy="222160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F384DBA-83A7-4736-BF85-3F1D6E4ED1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81" y="4931361"/>
            <a:ext cx="2619785" cy="16373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3C96C5F-2FA3-49D9-948E-B491EE4034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092" y="3102614"/>
            <a:ext cx="3529908" cy="26474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341FDED-7240-47A3-BE6D-7BF292D3F7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2" y="491104"/>
            <a:ext cx="2872819" cy="38304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E0BFC46-52AC-458B-AC5D-D63D0BDE1E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492896"/>
            <a:ext cx="2893239" cy="3857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46221" y="404664"/>
            <a:ext cx="5500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Представление опыта работы на Всероссийском форуме педагогов-психологов</a:t>
            </a:r>
          </a:p>
        </p:txBody>
      </p:sp>
      <p:pic>
        <p:nvPicPr>
          <p:cNvPr id="2050" name="Picture 2" descr="\\KRAPIVINA\Server\ПИнигина\от Психолога\ФОТО ДЛЯ ПРЕЗЕНТАЦИИ\DSC_48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24179"/>
            <a:ext cx="4968476" cy="2795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2274" y="500042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Авторское пособие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</a:rPr>
              <a:t>Тропа </a:t>
            </a:r>
            <a:r>
              <a:rPr lang="ru-RU" sz="3600" b="1" dirty="0">
                <a:solidFill>
                  <a:srgbClr val="FF0000"/>
                </a:solidFill>
              </a:rPr>
              <a:t>эмоций»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96E6D7D-C2ED-47AE-B5E3-E1417F8467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06" y="2107170"/>
            <a:ext cx="3103946" cy="4138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F273080-F68F-48F9-95F4-9D7682F523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331" y="2492896"/>
            <a:ext cx="4094614" cy="3070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2274" y="500042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Авторское пособие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«Колесо эмоций»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563D1A7-F0BB-42E9-87DC-60042EF138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16215"/>
            <a:ext cx="3107552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AB8A2CD-7199-4C7A-9C82-539636B66A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404774"/>
            <a:ext cx="4656739" cy="356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4365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7158" y="1196752"/>
            <a:ext cx="8098810" cy="1326009"/>
          </a:xfrm>
          <a:noFill/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sz="8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sz="49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Развитие </a:t>
            </a:r>
            <a:r>
              <a:rPr lang="ru-RU" sz="49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нестандартного, критического мышления как один из факторов развития произвольности поведения детей</a:t>
            </a:r>
            <a:r>
              <a:rPr lang="ru-RU" sz="49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sz="49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sz="40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 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4221088"/>
            <a:ext cx="4959432" cy="209336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sz="4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melia_DG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0CCAE41-297A-40DD-B84F-F31472B439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234513"/>
            <a:ext cx="3744416" cy="213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135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39378" y="116632"/>
            <a:ext cx="6572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Пособие «интеллектуальный конструктор» макет: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0BBB3AD-70A1-4F9B-8970-42ACDBC38F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78" y="2335055"/>
            <a:ext cx="3076798" cy="21006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2E289D9-A9A3-4A57-8820-69EFABEA1A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30164"/>
            <a:ext cx="1529221" cy="3429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416BFA6-5337-4C0F-987C-5CC53036E1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93" y="4644147"/>
            <a:ext cx="3679107" cy="194844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E289443-2727-411D-B151-D0CA67C33E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005064"/>
            <a:ext cx="3012592" cy="225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89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55576" y="404664"/>
            <a:ext cx="760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Мотивационная таблица поведения «Шаги к успеху»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04993"/>
            <a:ext cx="8210438" cy="514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F70BBFBA-4861-46F7-9597-8259BE150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Таблица </a:t>
            </a:r>
            <a:r>
              <a:rPr lang="ru-RU" dirty="0" err="1">
                <a:solidFill>
                  <a:srgbClr val="FF0000"/>
                </a:solidFill>
              </a:rPr>
              <a:t>самооанализа</a:t>
            </a:r>
            <a:r>
              <a:rPr lang="ru-RU" dirty="0">
                <a:solidFill>
                  <a:srgbClr val="FF0000"/>
                </a:solidFill>
              </a:rPr>
              <a:t>:</a:t>
            </a: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xmlns="" id="{0E4BCB68-083D-477F-92E6-2A7B86E168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553301"/>
              </p:ext>
            </p:extLst>
          </p:nvPr>
        </p:nvGraphicFramePr>
        <p:xfrm>
          <a:off x="611560" y="1397000"/>
          <a:ext cx="8075240" cy="4840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620">
                  <a:extLst>
                    <a:ext uri="{9D8B030D-6E8A-4147-A177-3AD203B41FA5}">
                      <a16:colId xmlns:a16="http://schemas.microsoft.com/office/drawing/2014/main" xmlns="" val="2188016676"/>
                    </a:ext>
                  </a:extLst>
                </a:gridCol>
                <a:gridCol w="4037620">
                  <a:extLst>
                    <a:ext uri="{9D8B030D-6E8A-4147-A177-3AD203B41FA5}">
                      <a16:colId xmlns:a16="http://schemas.microsoft.com/office/drawing/2014/main" xmlns="" val="2546152758"/>
                    </a:ext>
                  </a:extLst>
                </a:gridCol>
              </a:tblGrid>
              <a:tr h="16134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92841723"/>
                  </a:ext>
                </a:extLst>
              </a:tr>
              <a:tr h="16134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5950224"/>
                  </a:ext>
                </a:extLst>
              </a:tr>
              <a:tr h="16134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23301647"/>
                  </a:ext>
                </a:extLst>
              </a:tr>
            </a:tbl>
          </a:graphicData>
        </a:graphic>
      </p:graphicFrame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16195B1B-D2FF-427D-A0CF-DC255EA8D21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1513523"/>
            <a:ext cx="1524000" cy="1386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157EB90F-D0DD-49AD-80AF-96C9304687E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53" y="3064185"/>
            <a:ext cx="1151620" cy="1561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66A8A34D-E901-4393-A5EA-91B5FF0B720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3" y="4670131"/>
            <a:ext cx="2353310" cy="1561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7678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5DD8DFB-0E8A-439E-99B0-3D2921B4C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6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70681" y="476672"/>
            <a:ext cx="7602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solidFill>
                  <a:srgbClr val="FF0000"/>
                </a:solidFill>
              </a:rPr>
              <a:t>Сугата</a:t>
            </a:r>
            <a:r>
              <a:rPr lang="ru-RU" sz="3600" b="1" dirty="0">
                <a:solidFill>
                  <a:srgbClr val="FF0000"/>
                </a:solidFill>
              </a:rPr>
              <a:t> Митра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Эксперимент «компьютер в стене»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D961C75-7691-4F82-816D-FF76B477FC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772817"/>
            <a:ext cx="3019726" cy="30243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78958F2-DD56-44E3-9CF6-6C7856EC69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428999"/>
            <a:ext cx="3672408" cy="254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8085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F70BBFBA-4861-46F7-9597-8259BE150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Памятка саморазвития креативного мышления для педагогов: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7643AED-A8B4-4399-89FB-CCCC15F1A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1. </a:t>
            </a:r>
            <a:r>
              <a:rPr lang="ru-RU" b="1" dirty="0"/>
              <a:t>Развивайте ассоциативное мышление.</a:t>
            </a:r>
          </a:p>
          <a:p>
            <a:r>
              <a:rPr lang="ru-RU" b="1" dirty="0"/>
              <a:t>2. Будьте любопытны.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Леонардо да Винчи: «</a:t>
            </a:r>
            <a:r>
              <a:rPr lang="ru-RU" b="1" i="1" dirty="0">
                <a:solidFill>
                  <a:srgbClr val="0070C0"/>
                </a:solidFill>
              </a:rPr>
              <a:t>Я бродил по окрестностям в надежде найти ответы на вещи, которые не мог понять</a:t>
            </a:r>
            <a:r>
              <a:rPr lang="ru-RU" b="1" dirty="0">
                <a:solidFill>
                  <a:srgbClr val="0070C0"/>
                </a:solidFill>
              </a:rPr>
              <a:t>».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    3. </a:t>
            </a:r>
            <a:r>
              <a:rPr lang="ru-RU" b="1" dirty="0"/>
              <a:t>Будьте наблюдательны.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   </a:t>
            </a:r>
            <a:r>
              <a:rPr lang="ru-RU" b="1" dirty="0"/>
              <a:t> </a:t>
            </a:r>
            <a:r>
              <a:rPr lang="ru-RU" b="1" dirty="0">
                <a:solidFill>
                  <a:srgbClr val="0070C0"/>
                </a:solidFill>
              </a:rPr>
              <a:t>4. </a:t>
            </a:r>
            <a:r>
              <a:rPr lang="ru-RU" b="1" dirty="0"/>
              <a:t>Выходите из зоны комфорта. (Пробуйте те формы занятий, приёмы, которые не пробовали раньше.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564437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F70BBFBA-4861-46F7-9597-8259BE150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Памятка саморазвития креативного мышления для педагогов: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7643AED-A8B4-4399-89FB-CCCC15F1A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5. </a:t>
            </a:r>
            <a:r>
              <a:rPr lang="ru-RU" b="1" dirty="0"/>
              <a:t>Экспериментируйте (например занятия с насыщенным , необычным демонстрационным материалом и совсем без него; использование материала не по прямому назначению.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6. </a:t>
            </a:r>
            <a:r>
              <a:rPr lang="ru-RU" b="1" dirty="0"/>
              <a:t>Следуйте за детьми, будьте гибкими.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7.  </a:t>
            </a:r>
            <a:r>
              <a:rPr lang="ru-RU" b="1" dirty="0"/>
              <a:t>Извлекайте максимум из  сделанных ошибок.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8. </a:t>
            </a:r>
            <a:r>
              <a:rPr lang="ru-RU" b="1" dirty="0"/>
              <a:t>Ведите дневник идей.</a:t>
            </a:r>
          </a:p>
        </p:txBody>
      </p:sp>
    </p:spTree>
    <p:extLst>
      <p:ext uri="{BB962C8B-B14F-4D97-AF65-F5344CB8AC3E}">
        <p14:creationId xmlns:p14="http://schemas.microsoft.com/office/powerpoint/2010/main" val="19669789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F70BBFBA-4861-46F7-9597-8259BE150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Памятка саморазвития креативного мышления для работы с детьми:</a:t>
            </a:r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xmlns="" id="{B8A81FF1-EA4A-467B-B957-3F8911DD1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8" y="227687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15">
            <a:extLst>
              <a:ext uri="{FF2B5EF4-FFF2-40B4-BE49-F238E27FC236}">
                <a16:creationId xmlns:a16="http://schemas.microsoft.com/office/drawing/2014/main" xmlns="" id="{D0C7A684-C364-42A6-A9CF-9DDDD49F6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8" y="1331292"/>
            <a:ext cx="7776864" cy="5572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altLang="ru-RU" sz="2400" dirty="0"/>
              <a:t>ДАРИТЕ СМЫСЛ </a:t>
            </a:r>
          </a:p>
          <a:p>
            <a:pPr marL="457200" lvl="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ПРЕВРАТИТЬ ДЕЯТЕЛЬНОСТЬ В ИГРУ</a:t>
            </a:r>
          </a:p>
          <a:p>
            <a:pPr marL="457200" lvl="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ТО ЖЕ САМОЕ, НО ДРУГИМ СПОСОБОМ</a:t>
            </a:r>
          </a:p>
          <a:p>
            <a:pPr marL="457200" lvl="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СДЕЛАТЬ НАОБОРОТ</a:t>
            </a:r>
          </a:p>
          <a:p>
            <a:pPr marL="457200" lvl="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ПОМОГИ ДРУГОМУ</a:t>
            </a:r>
          </a:p>
          <a:p>
            <a:pPr marL="457200" lvl="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ЧЕМ СЛОЖНЕЕ, ТЕМ ИНТЕРЕСНЕЕ</a:t>
            </a:r>
          </a:p>
          <a:p>
            <a:pPr marL="457200" lvl="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ПРЕДОСТАВЛЯТЬ ВЫБОР</a:t>
            </a:r>
          </a:p>
          <a:p>
            <a:pPr marL="457200" lvl="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ВНУТРЕННИЙ ОГОНЬ</a:t>
            </a: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БОЛЬШЕ НАГЛЯДНОСТИ</a:t>
            </a: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400" dirty="0"/>
              <a:t>ВКУС ПОБЕДЫ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9724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76E7806-26CA-43B4-8A14-C2225FDF9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401"/>
            <a:ext cx="9144000" cy="689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6257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39378" y="116632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Литература: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B0C47C3-4339-42AD-8B54-D04D54CB4C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89" y="620688"/>
            <a:ext cx="1786192" cy="30274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3B37D67-AA57-4455-A2C0-842334FBE5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33" y="983138"/>
            <a:ext cx="3227850" cy="24208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DC393F7-C578-4C99-B304-3DA859F7C9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46" y="3717032"/>
            <a:ext cx="1880556" cy="26642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51B4B4A-FDF1-48F7-A476-BD9D730FD8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510" y="3717032"/>
            <a:ext cx="1865267" cy="266429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634151B-1352-4792-887B-122B349244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939" y="3672286"/>
            <a:ext cx="1786191" cy="266429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CF97999-C3F4-4F74-8189-1949635949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035" y="923966"/>
            <a:ext cx="1604703" cy="242088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9E04AD7-4AC2-405B-9540-4A2CEF55C7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19" y="3589883"/>
            <a:ext cx="2035086" cy="26642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0272820-9E31-47B5-A821-C9A2B35AC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83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39378" y="116632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Полезные </a:t>
            </a:r>
            <a:r>
              <a:rPr lang="ru-RU" sz="36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рессурсы</a:t>
            </a:r>
            <a:r>
              <a:rPr lang="ru-RU" sz="36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литература: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2C6D535-940B-43E7-BE42-21304EBA8CCA}"/>
              </a:ext>
            </a:extLst>
          </p:cNvPr>
          <p:cNvSpPr txBox="1"/>
          <p:nvPr/>
        </p:nvSpPr>
        <p:spPr>
          <a:xfrm flipH="1">
            <a:off x="1907703" y="1207785"/>
            <a:ext cx="691276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Университет детства   </a:t>
            </a:r>
            <a:r>
              <a:rPr lang="en-US" sz="2800" dirty="0">
                <a:hlinkClick r:id="rId3"/>
              </a:rPr>
              <a:t>https://konkurs.rybakovfond.ru/personal/</a:t>
            </a:r>
            <a:endParaRPr lang="ru-RU" sz="2800" dirty="0"/>
          </a:p>
          <a:p>
            <a:r>
              <a:rPr lang="ru-RU" sz="2800" dirty="0"/>
              <a:t>Летняя школа </a:t>
            </a:r>
          </a:p>
          <a:p>
            <a:r>
              <a:rPr lang="en-US" sz="2800" dirty="0">
                <a:solidFill>
                  <a:srgbClr val="FF0000"/>
                </a:solidFill>
              </a:rPr>
              <a:t>VK </a:t>
            </a:r>
            <a:r>
              <a:rPr lang="ru-RU" sz="2800" dirty="0">
                <a:solidFill>
                  <a:srgbClr val="FF0000"/>
                </a:solidFill>
              </a:rPr>
              <a:t>Идеи и </a:t>
            </a:r>
            <a:r>
              <a:rPr lang="ru-RU" sz="2800" dirty="0" err="1">
                <a:solidFill>
                  <a:srgbClr val="FF0000"/>
                </a:solidFill>
              </a:rPr>
              <a:t>лайфхаки</a:t>
            </a:r>
            <a:r>
              <a:rPr lang="ru-RU" sz="2800" dirty="0">
                <a:solidFill>
                  <a:srgbClr val="FF0000"/>
                </a:solidFill>
              </a:rPr>
              <a:t> для молодых учителей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https://vk.com/lifhak_for_young_teachers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err="1">
                <a:solidFill>
                  <a:srgbClr val="FF0000"/>
                </a:solidFill>
              </a:rPr>
              <a:t>Инфохит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</a:p>
          <a:p>
            <a:r>
              <a:rPr lang="en-US" sz="2800" b="1" dirty="0">
                <a:solidFill>
                  <a:srgbClr val="0070C0"/>
                </a:solidFill>
                <a:hlinkClick r:id="rId4"/>
              </a:rPr>
              <a:t>https://info-hit.ru/</a:t>
            </a:r>
            <a:endParaRPr lang="ru-RU" sz="2800" b="1" dirty="0">
              <a:solidFill>
                <a:srgbClr val="0070C0"/>
              </a:solidFill>
            </a:endParaRPr>
          </a:p>
          <a:p>
            <a:r>
              <a:rPr lang="ru-RU" sz="2800" b="1" dirty="0">
                <a:solidFill>
                  <a:srgbClr val="0070C0"/>
                </a:solidFill>
              </a:rPr>
              <a:t>Конференции на </a:t>
            </a:r>
            <a:r>
              <a:rPr lang="en-US" sz="2800" b="1" dirty="0">
                <a:solidFill>
                  <a:srgbClr val="0070C0"/>
                </a:solidFill>
              </a:rPr>
              <a:t>ted talks</a:t>
            </a:r>
            <a:endParaRPr lang="ru-RU" sz="2800" b="1" dirty="0">
              <a:solidFill>
                <a:srgbClr val="0070C0"/>
              </a:solidFill>
            </a:endParaRPr>
          </a:p>
          <a:p>
            <a:r>
              <a:rPr lang="ru-RU" sz="2800" dirty="0"/>
              <a:t>(</a:t>
            </a:r>
            <a:r>
              <a:rPr lang="ru-RU" sz="2800" dirty="0" err="1"/>
              <a:t>Сугата</a:t>
            </a:r>
            <a:r>
              <a:rPr lang="ru-RU" sz="2800" dirty="0"/>
              <a:t> Митра «Новые эксперименты по самообучению»; Тайлер </a:t>
            </a:r>
            <a:r>
              <a:rPr lang="ru-RU" sz="2800" dirty="0" err="1"/>
              <a:t>ДеВитт</a:t>
            </a:r>
            <a:r>
              <a:rPr lang="ru-RU" sz="2800" dirty="0"/>
              <a:t> «Эй, преподаватели! Сделайте интересно!») </a:t>
            </a:r>
            <a:br>
              <a:rPr lang="ru-RU" sz="2800" dirty="0"/>
            </a:br>
            <a:r>
              <a:rPr lang="ru-RU" sz="2800" dirty="0"/>
              <a:t> </a:t>
            </a:r>
            <a:endParaRPr lang="en-US" sz="2800" b="1" dirty="0">
              <a:solidFill>
                <a:srgbClr val="0070C0"/>
              </a:solidFill>
            </a:endParaRPr>
          </a:p>
          <a:p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6879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FCB4807-7DA4-4DCA-B463-E315D8BF2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670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8685" y="692696"/>
            <a:ext cx="6672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54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Благодарю </a:t>
            </a:r>
          </a:p>
          <a:p>
            <a:pPr algn="ctr">
              <a:spcAft>
                <a:spcPts val="0"/>
              </a:spcAft>
            </a:pPr>
            <a:r>
              <a:rPr lang="ru-RU" sz="54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 внимание 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35239AF-6C94-498B-951E-2B515B367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648" y="3068960"/>
            <a:ext cx="4550583" cy="3036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644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E9E8F46-30D1-4161-9402-A5042D0ED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788" y="1379810"/>
            <a:ext cx="4040188" cy="639762"/>
          </a:xfrm>
        </p:spPr>
        <p:txBody>
          <a:bodyPr>
            <a:normAutofit/>
          </a:bodyPr>
          <a:lstStyle/>
          <a:p>
            <a:r>
              <a:rPr lang="ru-RU" dirty="0"/>
              <a:t>           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45BE6D3-1E1A-4B0C-A25C-10C73717B7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229600" cy="5688631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10000" b="1" dirty="0">
                <a:solidFill>
                  <a:srgbClr val="FF0000"/>
                </a:solidFill>
              </a:rPr>
              <a:t>Произвольность поведения</a:t>
            </a:r>
            <a:r>
              <a:rPr lang="ru-RU" sz="10000" b="1" dirty="0"/>
              <a:t> </a:t>
            </a:r>
          </a:p>
          <a:p>
            <a:pPr marL="0" indent="0" algn="ctr">
              <a:buNone/>
            </a:pPr>
            <a:endParaRPr lang="ru-RU" sz="4000" dirty="0"/>
          </a:p>
          <a:p>
            <a:pPr marL="0" indent="0" algn="ctr">
              <a:buNone/>
            </a:pPr>
            <a:r>
              <a:rPr lang="ru-RU" sz="8000" b="1" dirty="0"/>
              <a:t>«Личность ... охватывает единство поведения, которое отличается признаком овладения» , и соответственно развитие личности есть становление способности владеть собой и своими психическими процессами.»</a:t>
            </a:r>
          </a:p>
          <a:p>
            <a:pPr marL="0" indent="0" algn="ctr">
              <a:buNone/>
            </a:pPr>
            <a:r>
              <a:rPr lang="ru-RU" sz="8000" dirty="0"/>
              <a:t>Л.С. </a:t>
            </a:r>
            <a:r>
              <a:rPr lang="ru-RU" sz="8000" dirty="0" err="1"/>
              <a:t>Выгодский</a:t>
            </a:r>
            <a:endParaRPr lang="ru-RU" sz="8000" dirty="0"/>
          </a:p>
          <a:p>
            <a:pPr marL="0" indent="0" algn="ctr">
              <a:buNone/>
            </a:pPr>
            <a:r>
              <a:rPr lang="ru-RU" sz="8000" dirty="0" err="1"/>
              <a:t>Д.Б.Эльконин</a:t>
            </a:r>
            <a:endParaRPr lang="ru-RU" sz="8000" dirty="0"/>
          </a:p>
          <a:p>
            <a:pPr marL="0" indent="0" algn="ctr">
              <a:buNone/>
            </a:pPr>
            <a:r>
              <a:rPr lang="ru-RU" sz="8000" dirty="0"/>
              <a:t>А.Н. Леонтьев</a:t>
            </a:r>
          </a:p>
          <a:p>
            <a:pPr marL="0" indent="0" algn="ctr">
              <a:buNone/>
            </a:pPr>
            <a:r>
              <a:rPr lang="ru-RU" sz="8000" dirty="0"/>
              <a:t>Л.И. </a:t>
            </a:r>
            <a:r>
              <a:rPr lang="ru-RU" sz="8000" dirty="0" err="1"/>
              <a:t>Божович</a:t>
            </a:r>
            <a:endParaRPr lang="ru-RU" sz="8000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9621BB8-FB22-4C17-A612-E13B488D1D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4740126"/>
            <a:ext cx="2314600" cy="168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69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C89CF1D-0B91-4C4A-B654-99EF08C0D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Диагностика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Произвольности поведения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E9E8F46-30D1-4161-9402-A5042D0EDD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          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45BE6D3-1E1A-4B0C-A25C-10C73717B7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417638"/>
            <a:ext cx="4040188" cy="4708525"/>
          </a:xfrm>
        </p:spPr>
        <p:txBody>
          <a:bodyPr>
            <a:normAutofit fontScale="92500"/>
          </a:bodyPr>
          <a:lstStyle/>
          <a:p>
            <a:endParaRPr lang="ru-RU" b="1" dirty="0"/>
          </a:p>
          <a:p>
            <a:r>
              <a:rPr lang="ru-RU" b="1" dirty="0"/>
              <a:t>Методика «Диктант» Д.Б. Эльконина (старший дошкольный возраст)</a:t>
            </a:r>
          </a:p>
          <a:p>
            <a:r>
              <a:rPr lang="ru-RU" b="1" dirty="0"/>
              <a:t>Методы исследования произвольного поведения из четырех бытовых ситуаций:</a:t>
            </a:r>
          </a:p>
          <a:p>
            <a:r>
              <a:rPr lang="ru-RU" b="1" dirty="0"/>
              <a:t>Первая ситуация «Сон»</a:t>
            </a:r>
          </a:p>
          <a:p>
            <a:r>
              <a:rPr lang="ru-RU" b="1" dirty="0"/>
              <a:t>Вторая ситуация «Конструктор»</a:t>
            </a:r>
          </a:p>
          <a:p>
            <a:r>
              <a:rPr lang="ru-RU" b="1" dirty="0"/>
              <a:t>Третья ситуация «Рисунок»</a:t>
            </a:r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2834026-5ED7-48EC-A1FA-09E8A03890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5025" y="1417638"/>
            <a:ext cx="4041775" cy="1507305"/>
          </a:xfrm>
        </p:spPr>
        <p:txBody>
          <a:bodyPr>
            <a:normAutofit lnSpcReduction="10000"/>
          </a:bodyPr>
          <a:lstStyle/>
          <a:p>
            <a:endParaRPr lang="ru-RU" sz="2600" dirty="0"/>
          </a:p>
          <a:p>
            <a:r>
              <a:rPr lang="ru-RU" sz="3300" dirty="0"/>
              <a:t>Четвёртая ситуации «Игрушка»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517A29A-53B1-44BF-A7E2-CDCC6ABE7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5025" y="1417638"/>
            <a:ext cx="4041775" cy="47085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000" b="1" dirty="0"/>
              <a:t>Методика «Полянки»</a:t>
            </a:r>
          </a:p>
          <a:p>
            <a:pPr marL="0" indent="0">
              <a:buNone/>
            </a:pPr>
            <a:r>
              <a:rPr lang="ru-RU" sz="2600" b="1" dirty="0"/>
              <a:t>методике «Цветовой диктант»</a:t>
            </a:r>
          </a:p>
          <a:p>
            <a:pPr marL="0" indent="0">
              <a:buNone/>
            </a:pPr>
            <a:r>
              <a:rPr lang="ru-RU" sz="2600" b="1" dirty="0"/>
              <a:t>методике «Фигура Рея»</a:t>
            </a:r>
          </a:p>
          <a:p>
            <a:pPr marL="0" indent="0">
              <a:buNone/>
            </a:pPr>
            <a:r>
              <a:rPr lang="ru-RU" sz="2600" b="1" dirty="0"/>
              <a:t>методика «Корректурная проба»</a:t>
            </a:r>
          </a:p>
          <a:p>
            <a:pPr marL="0" indent="0">
              <a:buNone/>
            </a:pPr>
            <a:r>
              <a:rPr lang="ru-RU" sz="2600" b="1" dirty="0"/>
              <a:t>методика «Графический диктант»</a:t>
            </a:r>
          </a:p>
          <a:p>
            <a:pPr marL="0" indent="0">
              <a:buNone/>
            </a:pPr>
            <a:endParaRPr lang="ru-RU" sz="3000" b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532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21CDBDF-D30B-4A29-AF90-693CAE4B7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70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912C0ED-D345-478D-B13C-CA8FB666C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01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EDE8EB6-F360-49D1-97EB-C62894FA3942}"/>
              </a:ext>
            </a:extLst>
          </p:cNvPr>
          <p:cNvSpPr/>
          <p:nvPr/>
        </p:nvSpPr>
        <p:spPr>
          <a:xfrm>
            <a:off x="395536" y="1412776"/>
            <a:ext cx="8748464" cy="4010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Творческое, нестандартное мышление — это искусство соединять несоединимое, преобразуя существующие знания в совершенно новый способ видения мира.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B20F27E-1B24-4DFB-9D8E-3AB4FEF3D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5085183"/>
            <a:ext cx="2448272" cy="163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331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857232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85728"/>
            <a:ext cx="8176422" cy="732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Используемые приёмы, методы</a:t>
            </a:r>
          </a:p>
          <a:p>
            <a:pPr marL="342900" indent="-342900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пособия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Метафорические ассоциативные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карты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Сказкотерапия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 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Мульттерапия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метод рефлексивных,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открытых, («сильных)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вопросов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-нейропсихологические,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кинезиологические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упражнения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\\KRAPIVINA\Server\ПИнигина\от Психолога\IMG-b80377e74e3a1020623823c9501c15b9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368" y="2815868"/>
            <a:ext cx="2388675" cy="3184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8677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b4f212df9ca7519b2410b59a6dbd962b2f4a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1566</Words>
  <Application>Microsoft Office PowerPoint</Application>
  <PresentationFormat>Экран (4:3)</PresentationFormat>
  <Paragraphs>208</Paragraphs>
  <Slides>32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Amelia_DG</vt:lpstr>
      <vt:lpstr>Arial</vt:lpstr>
      <vt:lpstr>Calibri</vt:lpstr>
      <vt:lpstr>Times New Roman</vt:lpstr>
      <vt:lpstr>Тема Office</vt:lpstr>
      <vt:lpstr> next поколение усидчивых и свободных детей.    </vt:lpstr>
      <vt:lpstr>  Развитие  нестандартного, критического мышления как один из факторов развития произвольности поведения детей   </vt:lpstr>
      <vt:lpstr>Презентация PowerPoint</vt:lpstr>
      <vt:lpstr>Презентация PowerPoint</vt:lpstr>
      <vt:lpstr>Диагностика  Произвольности поведения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Таблица самооанализа:</vt:lpstr>
      <vt:lpstr>Презентация PowerPoint</vt:lpstr>
      <vt:lpstr>Презентация PowerPoint</vt:lpstr>
      <vt:lpstr>Памятка саморазвития креативного мышления для педагогов:</vt:lpstr>
      <vt:lpstr>Памятка саморазвития креативного мышления для педагогов:</vt:lpstr>
      <vt:lpstr>Памятка саморазвития креативного мышления для работы с детьми: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user</cp:lastModifiedBy>
  <cp:revision>89</cp:revision>
  <dcterms:created xsi:type="dcterms:W3CDTF">2014-09-12T06:04:27Z</dcterms:created>
  <dcterms:modified xsi:type="dcterms:W3CDTF">2019-08-23T04:42:07Z</dcterms:modified>
</cp:coreProperties>
</file>