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6B55"/>
    <a:srgbClr val="EC6A73"/>
    <a:srgbClr val="A37585"/>
    <a:srgbClr val="D69484"/>
    <a:srgbClr val="FF00FF"/>
    <a:srgbClr val="5E6929"/>
    <a:srgbClr val="AF4F3F"/>
    <a:srgbClr val="2B6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 Math" panose="02040503050406030204" pitchFamily="18" charset="0"/>
                <a:cs typeface="Courier New" panose="02070309020205020404" pitchFamily="49" charset="0"/>
              </a:rPr>
              <a:t>ПСИХОЛОГО-КОММУНИКАТИВНЫЕ ТЕХНОЛОГИИ   СТИМУЛИРОВАНИЯ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 Math" panose="02040503050406030204" pitchFamily="18" charset="0"/>
                <a:cs typeface="Courier New" panose="02070309020205020404" pitchFamily="49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 Math" panose="02040503050406030204" pitchFamily="18" charset="0"/>
                <a:cs typeface="Courier New" panose="02070309020205020404" pitchFamily="49" charset="0"/>
              </a:rPr>
              <a:t>И  ПОДДЕРЖКИ   МОТИВАЦИИ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 Math" panose="02040503050406030204" pitchFamily="18" charset="0"/>
                <a:cs typeface="Courier New" panose="02070309020205020404" pitchFamily="49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 Math" panose="02040503050406030204" pitchFamily="18" charset="0"/>
                <a:cs typeface="Courier New" panose="02070309020205020404" pitchFamily="49" charset="0"/>
              </a:rPr>
              <a:t>К  ИЗУЧЕНИЮ   ПРЕДМЕТА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 Math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797152"/>
            <a:ext cx="4460032" cy="1418456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/>
              <a:t>Наталья Александровна Аксарина</a:t>
            </a:r>
            <a:r>
              <a:rPr lang="ru-RU" sz="1600" dirty="0" smtClean="0"/>
              <a:t>,</a:t>
            </a:r>
          </a:p>
          <a:p>
            <a:pPr algn="just"/>
            <a:r>
              <a:rPr lang="ru-RU" sz="1600" i="1" dirty="0" smtClean="0"/>
              <a:t>к. </a:t>
            </a:r>
            <a:r>
              <a:rPr lang="ru-RU" sz="1600" i="1" dirty="0" err="1" smtClean="0"/>
              <a:t>филол</a:t>
            </a:r>
            <a:r>
              <a:rPr lang="ru-RU" sz="1600" i="1" dirty="0" smtClean="0"/>
              <a:t>. наук, доцент,</a:t>
            </a:r>
          </a:p>
          <a:p>
            <a:pPr algn="just"/>
            <a:r>
              <a:rPr lang="ru-RU" sz="1600" i="1" dirty="0" smtClean="0"/>
              <a:t>Тюменский областной Центр по работе с одарёнными детьми.</a:t>
            </a:r>
          </a:p>
          <a:p>
            <a:pPr algn="just"/>
            <a:r>
              <a:rPr lang="en-US" sz="1600" dirty="0" smtClean="0"/>
              <a:t>ctvfynbr@yandex.ru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8534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ИГРОВЫЕ, ИМПРОВИЗАЦИОННЫЕ, ДИСКУССИОННЫЕ ПРАКТИКИ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ПОВЫШАЮТ РЕЗУЛЬТАТЫ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У СЛАБЫХ.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11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ДЕТАЛИЗАЦИЯ ОБЪЯСНЕНИЯ УСЛОВИЙ ЗАДАЧИ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И МОДЕЛИ РАССУЖДЕНИЯ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ПОВЫШАЕТ ПРОЦЕНТ ВЫПОЛНЕНИЯ ЗАДАЧИ В ДВА-ТРИ РАЗА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39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ПЛОТНОСТЬ И ПЕРИОДИЧНОСТЬ «ВСПЛЕСКОВ» УДИВЛЕНИЯ, ИНТЕРЕСА И СОСРЕДОТОЧЕННОГО ВНИМАНИЯ У УЧЕНИКА ЗАВИСЯТ ОТ ОЩУЩЕНИЯ «ПОТОКА» – ТО ЕСТЬ ЧУВСТВА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САМОСТОЯТЕЛЬНОГО УПРАВЛЕНИЯ ПРОЦЕССОМ ОБУЧЕНИЯ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(МОЩНЕЙШИЙ МОТИВАЦИОННЫЙ РЕСУРС).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730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ПРИЗНАНИЕ, ПОХВАЛА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ПОЗВОЛЯЮТ УЧЕНИКУ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ВЫЙТИ ИЗ ЗОНЫ ЗАНИЖЕННОЙ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(УСТОЙЧИВО)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САМООЦЕНКИ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67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ЭФФЕКТИВНЫ СТРАТЕГИИ ОБУЧЕНИЯ С ИСПОЛЬЗОВАНИЕМ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«ЖИВЫХ» ТЕХНОЛОГИЙ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(БЛОГИ, ГРУППЫ В КОНТАКТЕ И ДР.).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49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МОТИВИРУЕТ ВОВЛЕЧЕНИЕ УЧЕНИКА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 ОБСУЖДЕНИЕ ПРАВИЛ ОЦЕНИВАНИЯ И ИХ ПРИНЯТИЕ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6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УЧЕНИК ПОЛУЧИТ БОЛЬШЕ ПОЗИТИВНЫХ ПЕРЕЖИВАНИЙ, ЕСЛИ СУМЕЕТ ОБЪЯСНИТЬ ЧТО-ТО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ДРУГИМ УЧЕНИКАМ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(А НЕ УЧИТЕЛЮ).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4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СОПЕРЕЖИВАНИЕ ЧУЖИМ УСПЕХАМ СТИМУЛИРУЕТ ПОСТРОЕНИЕ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СОБСТВЕННЫХ ПЛАНОВ </a:t>
            </a:r>
            <a:b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БУДУЩЕЕ.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58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933056"/>
            <a:ext cx="7632848" cy="12241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5300" dirty="0" smtClean="0">
                <a:solidFill>
                  <a:srgbClr val="C76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СПАСИБО ЗА ВНИМАНИЕ!</a:t>
            </a:r>
            <a:br>
              <a:rPr lang="ru-RU" sz="5300" dirty="0" smtClean="0">
                <a:solidFill>
                  <a:srgbClr val="C76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5300" dirty="0" smtClean="0">
                <a:solidFill>
                  <a:srgbClr val="C76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5300" dirty="0" smtClean="0">
                <a:solidFill>
                  <a:srgbClr val="C76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62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26642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СОВРЕМЕННЫЕ МЕТОДИЧЕСКИЕ ПРИНЦИПЫ ЛИЧНОСТНО-ОРИЕНТИРОВАННОГО ОБУЧЕНИЯ 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869160"/>
            <a:ext cx="8183880" cy="1368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 (x86)\Microsoft Office\MEDIA\CAGCAT10\j019966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61" y="5013176"/>
            <a:ext cx="905256" cy="87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2646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5E6929"/>
                </a:solidFill>
                <a:effectLst/>
              </a:rPr>
              <a:t>1. ПОЗИТИВНАЯ НАПРАВЛЕННОСТЬ ПЕДАГОГИЧЕСКОГО ПОИСКА</a:t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>	</a:t>
            </a:r>
            <a:r>
              <a:rPr lang="ru-RU" sz="2200" dirty="0" smtClean="0">
                <a:solidFill>
                  <a:srgbClr val="EC6A73"/>
                </a:solidFill>
                <a:effectLst/>
              </a:rPr>
              <a:t>2. СМЕНА МЕТОДОВ РАБОТЫ НА 	ЭМОЦИОНАЛЬНО ОРИЕНТИРОВАННЫЕ 	НА 	ЛИЧНОСТЬ РЕБЁНКА</a:t>
            </a:r>
            <a:r>
              <a:rPr lang="ru-RU" sz="2200" dirty="0" smtClean="0">
                <a:solidFill>
                  <a:srgbClr val="5E6929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>3. ФОРМИРОВАНИЕ У РЕБЁНКА</a:t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>
                <a:solidFill>
                  <a:srgbClr val="5E6929"/>
                </a:solidFill>
                <a:effectLst/>
              </a:rPr>
              <a:t>	</a:t>
            </a:r>
            <a:r>
              <a:rPr lang="ru-RU" sz="2200" i="1" dirty="0" smtClean="0">
                <a:solidFill>
                  <a:srgbClr val="7030A0"/>
                </a:solidFill>
                <a:effectLst/>
              </a:rPr>
              <a:t>ЛИЧНОГО</a:t>
            </a:r>
            <a:r>
              <a:rPr lang="ru-RU" sz="2200" dirty="0" smtClean="0">
                <a:solidFill>
                  <a:srgbClr val="5E6929"/>
                </a:solidFill>
                <a:effectLst/>
              </a:rPr>
              <a:t> ИНТЕРЕСА К ОБУЧЕНИЮ</a:t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>	</a:t>
            </a:r>
            <a:r>
              <a:rPr lang="ru-RU" sz="2200" dirty="0" smtClean="0">
                <a:solidFill>
                  <a:srgbClr val="EC6A73"/>
                </a:solidFill>
                <a:effectLst/>
              </a:rPr>
              <a:t>4. КАТЕГОРИЧЕСКИЙ ОТКАЗ ОТ 	ГИПЕРСТИМУЛЯЦИИ К ОБУЧЕНИЮ</a:t>
            </a:r>
            <a:br>
              <a:rPr lang="ru-RU" sz="2200" dirty="0" smtClean="0">
                <a:solidFill>
                  <a:srgbClr val="EC6A73"/>
                </a:solidFill>
                <a:effectLst/>
              </a:rPr>
            </a:br>
            <a:r>
              <a:rPr lang="ru-RU" sz="2200" dirty="0" smtClean="0">
                <a:solidFill>
                  <a:srgbClr val="EC6A73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EC6A73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>5. ПОНИМАНИЕ, ЧТО СТРЕМЛЕНИЕ К ОБУЧЕНИЮ ДАЖЕ ВАЖНЕЕ ЕГО РЕЗУЛЬТАТА</a:t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r>
              <a:rPr lang="ru-RU" sz="2200" dirty="0">
                <a:solidFill>
                  <a:srgbClr val="5E6929"/>
                </a:solidFill>
                <a:effectLst/>
              </a:rPr>
              <a:t/>
            </a:r>
            <a:br>
              <a:rPr lang="ru-RU" sz="2200" dirty="0">
                <a:solidFill>
                  <a:srgbClr val="5E6929"/>
                </a:solidFill>
                <a:effectLst/>
              </a:rPr>
            </a:br>
            <a:r>
              <a:rPr lang="ru-RU" sz="2200" dirty="0" smtClean="0">
                <a:solidFill>
                  <a:srgbClr val="5E6929"/>
                </a:solidFill>
                <a:effectLst/>
              </a:rPr>
              <a:t>	</a:t>
            </a:r>
            <a:r>
              <a:rPr lang="ru-RU" sz="2200" dirty="0" smtClean="0">
                <a:solidFill>
                  <a:srgbClr val="EC6A73"/>
                </a:solidFill>
                <a:effectLst/>
              </a:rPr>
              <a:t>6. ОТКАЗ ОТ «ДОФАМИНОВОЙ» МОТИВАЦИИ</a:t>
            </a:r>
            <a:r>
              <a:rPr lang="ru-RU" sz="2200" dirty="0" smtClean="0">
                <a:solidFill>
                  <a:srgbClr val="5E6929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5E6929"/>
                </a:solidFill>
                <a:effectLst/>
              </a:rPr>
            </a:br>
            <a:endParaRPr lang="ru-RU" sz="2200" dirty="0">
              <a:solidFill>
                <a:srgbClr val="5E69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88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087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D694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МОТИВАЦИИ:</a:t>
            </a:r>
            <a:br>
              <a:rPr lang="ru-RU" sz="2400" dirty="0" smtClean="0">
                <a:solidFill>
                  <a:srgbClr val="D694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1. ОСОБОЙ МОТИВАЦИИ ТРЕБУЮТ </a:t>
            </a:r>
            <a:r>
              <a:rPr lang="ru-RU" sz="2200" u="sng" dirty="0" smtClean="0">
                <a:solidFill>
                  <a:srgbClr val="C76B55"/>
                </a:solidFill>
                <a:effectLst/>
              </a:rPr>
              <a:t>ЛЁГКИЕ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ЗАДАЧИ – ТРУДНЫЕ САМИ ПО СЕБЕ ЯВЛЯЮТСЯ МОТИВИРУЮЩИМ ФАКТОРОМ;</a:t>
            </a:r>
            <a:b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rgbClr val="C76B55"/>
                </a:solidFill>
                <a:effectLst/>
              </a:rPr>
              <a:t>2. МАЛОМОТИВИРОВАННОЙ ЯВЛЯЕТСЯ ДЕЯТЕЛЬНОСТЬ РАДИ </a:t>
            </a:r>
            <a:r>
              <a:rPr lang="ru-RU" sz="2200" u="sng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ОЦЕНКИ</a:t>
            </a:r>
            <a:r>
              <a:rPr lang="ru-RU" sz="2200" dirty="0" smtClean="0">
                <a:solidFill>
                  <a:srgbClr val="C76B55"/>
                </a:solidFill>
                <a:effectLst/>
              </a:rPr>
              <a:t>;</a:t>
            </a:r>
            <a:br>
              <a:rPr lang="ru-RU" sz="2200" dirty="0" smtClean="0">
                <a:solidFill>
                  <a:srgbClr val="C76B55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3. В ОБЩЕЙ БЛАГОПРИЯТНОЙ СИТУАЦИИ РЕБЁНОК ВСЕГДА ВЫБИРАЕТ ДЛЯ РЕШЕНИЯ ТУ ЗАДАЧУ. КОТОРАЯ НАХОДИТСЯ </a:t>
            </a:r>
            <a:r>
              <a:rPr lang="ru-RU" sz="2200" u="sng" dirty="0" smtClean="0">
                <a:solidFill>
                  <a:srgbClr val="C76B55"/>
                </a:solidFill>
                <a:effectLst/>
              </a:rPr>
              <a:t>В БЛИЖАЙШЕЙ ЗОНЕ РАЗВИТИЯ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;</a:t>
            </a:r>
            <a:b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rgbClr val="C76B55"/>
                </a:solidFill>
                <a:effectLst/>
              </a:rPr>
              <a:t>4. ДЕМОТИВИРУЕТ ДАЖЕ ОДИН РАЗ ПОДДЕРЖАННАЯ </a:t>
            </a:r>
            <a:r>
              <a:rPr lang="ru-RU" sz="2200" u="sng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ХАЛТУРА</a:t>
            </a:r>
            <a:r>
              <a:rPr lang="ru-RU" sz="2200" dirty="0" smtClean="0">
                <a:solidFill>
                  <a:srgbClr val="C76B55"/>
                </a:solidFill>
                <a:effectLst/>
              </a:rPr>
              <a:t>;</a:t>
            </a:r>
            <a:br>
              <a:rPr lang="ru-RU" sz="2200" dirty="0" smtClean="0">
                <a:solidFill>
                  <a:srgbClr val="C76B55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5. МОТИВИРУЕТ ОСОЗНАНИЕ </a:t>
            </a:r>
            <a:r>
              <a:rPr lang="ru-RU" sz="2200" u="sng" dirty="0" smtClean="0">
                <a:solidFill>
                  <a:srgbClr val="C76B55"/>
                </a:solidFill>
                <a:effectLst/>
              </a:rPr>
              <a:t>ПЕРСОНАЛЬНОЙ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ПРАКТИЧЕСКОЙ ПОЛЬЗЫ УЧЕБНОЙ ДЕЯТЕЛЬНОСТИ.</a:t>
            </a:r>
            <a:b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endParaRPr lang="ru-RU" sz="2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620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ОБЪЯСНЕНИЕ  УЧЕНИКУ КАЖДОЙ  «СТУПЕНИ  УСПЕХА» МОТИВИРУЕТ  БОЛЬШЕ,  ЧЕМ ЭМОЦИОНАЛЬНАЯ  ОЦЕНКА «ВЫСОТЫ  ЛЕСТНИЦЫ»,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НА  КОТОРУЮ  ЕМУ  НАДО ВЗОБРАТЬСЯ.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746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СКВОЗНЫЕ ПРОЕКТЫ ПОВЫШАЮТ МОТИВАЦИЮ.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46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«ЖИВЫЕ» АРТЕФАКТЫ ИНТЕРЕСУЮТ БОЛЬШЕ, ЧЕМ ОДИНАКОВЫЕ УПРАЖНЕНИЯ И СХЕМЫ.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«НАТАСКИВАНИЕ» НА ОДНОТИПНЫЕ УПРАЖНЕНИЯ НЕ ФОРМИРУЕТ,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 </a:t>
            </a:r>
            <a:r>
              <a:rPr lang="ru-RU" u="sng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ДЕАКТУАЛИЗИРУЕТ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НАВЫК.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68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УЧИТЕЛЬ, КОТОРЫЙ ЭМОЦИОНАЛЬНО ДЕЛИТСЯ РЕЗУЛЬТАТАМИ И ПРОЦЕССОМ ПРОВЕРКИ РАБОТ, СНИЖАЕТ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«БАРЬЕР НЕПРИЯТИЯ»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У УЧЕНИКОВ.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568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</a:rPr>
              <a:t/>
            </a:r>
            <a:br>
              <a:rPr lang="ru-RU" sz="2200" dirty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УЧЕНИК ЛУЧШЕ РАБОТАЕТ, ИМЕЯ </a:t>
            </a:r>
            <a: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ВОЗМОЖНОСТЬ ВЫБИРАТЬ </a:t>
            </a:r>
            <a:br>
              <a:rPr lang="ru-RU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УРОВЕНЬ СЛОЖНОСТИ, ТИП И ФОРМУ РАБОТЫ, ВРЕМЯ СДАЧИ РАБОТЫ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И ПР.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293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</TotalTime>
  <Words>39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ПСИХОЛОГО-КОММУНИКАТИВНЫЕ ТЕХНОЛОГИИ   СТИМУЛИРОВАНИЯ  И  ПОДДЕРЖКИ   МОТИВАЦИИ  К  ИЗУЧЕНИЮ   ПРЕДМЕТА</vt:lpstr>
      <vt:lpstr>СОВРЕМЕННЫЕ МЕТОДИЧЕСКИЕ ПРИНЦИПЫ ЛИЧНОСТНО-ОРИЕНТИРОВАННОГО ОБУЧЕНИЯ </vt:lpstr>
      <vt:lpstr>1. ПОЗИТИВНАЯ НАПРАВЛЕННОСТЬ ПЕДАГОГИЧЕСКОГО ПОИСКА   2. СМЕНА МЕТОДОВ РАБОТЫ НА  ЭМОЦИОНАЛЬНО ОРИЕНТИРОВАННЫЕ  НА  ЛИЧНОСТЬ РЕБЁНКА  3. ФОРМИРОВАНИЕ У РЕБЁНКА  ЛИЧНОГО ИНТЕРЕСА К ОБУЧЕНИЮ   4. КАТЕГОРИЧЕСКИЙ ОТКАЗ ОТ  ГИПЕРСТИМУЛЯЦИИ К ОБУЧЕНИЮ  5. ПОНИМАНИЕ, ЧТО СТРЕМЛЕНИЕ К ОБУЧЕНИЮ ДАЖЕ ВАЖНЕЕ ЕГО РЕЗУЛЬТАТА   6. ОТКАЗ ОТ «ДОФАМИНОВОЙ» МОТИВАЦИИ </vt:lpstr>
      <vt:lpstr>ПРАВИЛА МОТИВАЦИИ:  1. ОСОБОЙ МОТИВАЦИИ ТРЕБУЮТ ЛЁГКИЕ ЗАДАЧИ – ТРУДНЫЕ САМИ ПО СЕБЕ ЯВЛЯЮТСЯ МОТИВИРУЮЩИМ ФАКТОРОМ;  2. МАЛОМОТИВИРОВАННОЙ ЯВЛЯЕТСЯ ДЕЯТЕЛЬНОСТЬ РАДИ ОЦЕНКИ;  3. В ОБЩЕЙ БЛАГОПРИЯТНОЙ СИТУАЦИИ РЕБЁНОК ВСЕГДА ВЫБИРАЕТ ДЛЯ РЕШЕНИЯ ТУ ЗАДАЧУ. КОТОРАЯ НАХОДИТСЯ В БЛИЖАЙШЕЙ ЗОНЕ РАЗВИТИЯ;  4. ДЕМОТИВИРУЕТ ДАЖЕ ОДИН РАЗ ПОДДЕРЖАННАЯ ХАЛТУРА;  5. МОТИВИРУЕТ ОСОЗНАНИЕ ПЕРСОНАЛЬНОЙ ПРАКТИЧЕСКОЙ ПОЛЬЗЫ УЧЕБНОЙ ДЕЯТЕЛЬНОСТИ.  </vt:lpstr>
      <vt:lpstr> ОБЪЯСНЕНИЕ  УЧЕНИКУ КАЖДОЙ  «СТУПЕНИ  УСПЕХА» МОТИВИРУЕТ  БОЛЬШЕ,  ЧЕМ ЭМОЦИОНАЛЬНАЯ  ОЦЕНКА «ВЫСОТЫ  ЛЕСТНИЦЫ»,  НА  КОТОРУЮ  ЕМУ  НАДО ВЗОБРАТЬСЯ. </vt:lpstr>
      <vt:lpstr> СКВОЗНЫЕ ПРОЕКТЫ ПОВЫШАЮТ МОТИВАЦИЮ.    </vt:lpstr>
      <vt:lpstr>  «ЖИВЫЕ» АРТЕФАКТЫ ИНТЕРЕСУЮТ БОЛЬШЕ, ЧЕМ ОДИНАКОВЫЕ УПРАЖНЕНИЯ И СХЕМЫ.  «НАТАСКИВАНИЕ» НА ОДНОТИПНЫЕ УПРАЖНЕНИЯ НЕ ФОРМИРУЕТ,  А ДЕАКТУАЛИЗИРУЕТ НАВЫК.  </vt:lpstr>
      <vt:lpstr>  УЧИТЕЛЬ, КОТОРЫЙ ЭМОЦИОНАЛЬНО ДЕЛИТСЯ РЕЗУЛЬТАТАМИ И ПРОЦЕССОМ ПРОВЕРКИ РАБОТ, СНИЖАЕТ «БАРЬЕР НЕПРИЯТИЯ» У УЧЕНИКОВ.  </vt:lpstr>
      <vt:lpstr>  УЧЕНИК ЛУЧШЕ РАБОТАЕТ, ИМЕЯ ВОЗМОЖНОСТЬ ВЫБИРАТЬ  УРОВЕНЬ СЛОЖНОСТИ, ТИП И ФОРМУ РАБОТЫ, ВРЕМЯ СДАЧИ РАБОТЫ  И ПР.  </vt:lpstr>
      <vt:lpstr>  ИГРОВЫЕ, ИМПРОВИЗАЦИОННЫЕ, ДИСКУССИОННЫЕ ПРАКТИКИ ПОВЫШАЮТ РЕЗУЛЬТАТЫ  У СЛАБЫХ.  </vt:lpstr>
      <vt:lpstr>  ДЕТАЛИЗАЦИЯ ОБЪЯСНЕНИЯ УСЛОВИЙ ЗАДАЧИ  И МОДЕЛИ РАССУЖДЕНИЯ ПОВЫШАЕТ ПРОЦЕНТ ВЫПОЛНЕНИЯ ЗАДАЧИ В ДВА-ТРИ РАЗА.  </vt:lpstr>
      <vt:lpstr>  ПЛОТНОСТЬ И ПЕРИОДИЧНОСТЬ «ВСПЛЕСКОВ» УДИВЛЕНИЯ, ИНТЕРЕСА И СОСРЕДОТОЧЕННОГО ВНИМАНИЯ У УЧЕНИКА ЗАВИСЯТ ОТ ОЩУЩЕНИЯ «ПОТОКА» – ТО ЕСТЬ ЧУВСТВА САМОСТОЯТЕЛЬНОГО УПРАВЛЕНИЯ ПРОЦЕССОМ ОБУЧЕНИЯ (МОЩНЕЙШИЙ МОТИВАЦИОННЫЙ РЕСУРС).</vt:lpstr>
      <vt:lpstr>  ПРИЗНАНИЕ, ПОХВАЛА  ПОЗВОЛЯЮТ УЧЕНИКУ  ВЫЙТИ ИЗ ЗОНЫ ЗАНИЖЕННОЙ (УСТОЙЧИВО) САМООЦЕНКИ.  </vt:lpstr>
      <vt:lpstr>  ЭФФЕКТИВНЫ СТРАТЕГИИ ОБУЧЕНИЯ С ИСПОЛЬЗОВАНИЕМ  «ЖИВЫХ» ТЕХНОЛОГИЙ  (БЛОГИ, ГРУППЫ В КОНТАКТЕ И ДР.).  </vt:lpstr>
      <vt:lpstr>  МОТИВИРУЕТ ВОВЛЕЧЕНИЕ УЧЕНИКА В ОБСУЖДЕНИЕ ПРАВИЛ ОЦЕНИВАНИЯ И ИХ ПРИНЯТИЕ.   </vt:lpstr>
      <vt:lpstr>  УЧЕНИК ПОЛУЧИТ БОЛЬШЕ ПОЗИТИВНЫХ ПЕРЕЖИВАНИЙ, ЕСЛИ СУМЕЕТ ОБЪЯСНИТЬ ЧТО-ТО  ДРУГИМ УЧЕНИКАМ  (А НЕ УЧИТЕЛЮ).  </vt:lpstr>
      <vt:lpstr>  СОПЕРЕЖИВАНИЕ ЧУЖИМ УСПЕХАМ СТИМУЛИРУЕТ ПОСТРОЕНИЕ СОБСТВЕННЫХ ПЛАНОВ  НА БУДУЩЕЕ.   </vt:lpstr>
      <vt:lpstr>  СПАСИБО ЗА ВНИМАНИЕ!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ПСИХОЛОГО-КОММУНИКАТИВНЫЕ ТЕХНОЛОГИИ СТИМУЛИРОВАНИЯ  И ПОДДЕРЖКИ МОТИВАЦИИ  К ИЗУЧЕНИЮ ПРЕДМЕТА</dc:title>
  <cp:lastModifiedBy>Admin</cp:lastModifiedBy>
  <cp:revision>32</cp:revision>
  <dcterms:modified xsi:type="dcterms:W3CDTF">2017-03-28T12:06:38Z</dcterms:modified>
</cp:coreProperties>
</file>