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4" r:id="rId3"/>
    <p:sldId id="258" r:id="rId4"/>
    <p:sldId id="262" r:id="rId5"/>
    <p:sldId id="259" r:id="rId6"/>
    <p:sldId id="260" r:id="rId7"/>
    <p:sldId id="261" r:id="rId8"/>
    <p:sldId id="267" r:id="rId9"/>
    <p:sldId id="268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48" d="100"/>
          <a:sy n="48" d="100"/>
        </p:scale>
        <p:origin x="107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6D1676-1A08-4BF2-A2A5-A6C21AD82309}" type="doc">
      <dgm:prSet loTypeId="urn:microsoft.com/office/officeart/2005/8/layout/vList2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3C723C11-8262-4649-AB58-7C4F75C14D29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Условия приёма: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8BB051-D88F-4B1E-A7FC-413ACEC6D269}" type="parTrans" cxnId="{27017618-6E69-44CD-8733-C68AE1A44D4A}">
      <dgm:prSet/>
      <dgm:spPr/>
      <dgm:t>
        <a:bodyPr/>
        <a:lstStyle/>
        <a:p>
          <a:endParaRPr lang="ru-RU"/>
        </a:p>
      </dgm:t>
    </dgm:pt>
    <dgm:pt modelId="{FAD50718-41FF-4FAC-BA55-0E8774D23D0E}" type="sibTrans" cxnId="{27017618-6E69-44CD-8733-C68AE1A44D4A}">
      <dgm:prSet/>
      <dgm:spPr/>
      <dgm:t>
        <a:bodyPr/>
        <a:lstStyle/>
        <a:p>
          <a:endParaRPr lang="ru-RU"/>
        </a:p>
      </dgm:t>
    </dgm:pt>
    <dgm:pt modelId="{ABA52F16-642F-46EE-9E30-243857280185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результаты сдачи итоговой аттестации по профильным предметам (математика, физика);</a:t>
          </a:r>
        </a:p>
      </dgm:t>
    </dgm:pt>
    <dgm:pt modelId="{069F9323-D591-48C8-B3E0-108C79578B2F}" type="parTrans" cxnId="{A84E0F0C-C7A2-42F9-952D-03E7CFEE166C}">
      <dgm:prSet/>
      <dgm:spPr/>
      <dgm:t>
        <a:bodyPr/>
        <a:lstStyle/>
        <a:p>
          <a:endParaRPr lang="ru-RU"/>
        </a:p>
      </dgm:t>
    </dgm:pt>
    <dgm:pt modelId="{51C14DA7-25AA-4187-8379-C709AE8D3B50}" type="sibTrans" cxnId="{A84E0F0C-C7A2-42F9-952D-03E7CFEE166C}">
      <dgm:prSet/>
      <dgm:spPr/>
      <dgm:t>
        <a:bodyPr/>
        <a:lstStyle/>
        <a:p>
          <a:endParaRPr lang="ru-RU"/>
        </a:p>
      </dgm:t>
    </dgm:pt>
    <dgm:pt modelId="{793E7004-A660-4F49-9479-B73600F9EEC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 должны:</a:t>
          </a:r>
        </a:p>
      </dgm:t>
    </dgm:pt>
    <dgm:pt modelId="{C491A0F5-56AD-46DF-8455-92C8752B1AB6}" type="parTrans" cxnId="{C1935BAE-E856-4C9C-9FBB-F66AAE993CDE}">
      <dgm:prSet/>
      <dgm:spPr/>
      <dgm:t>
        <a:bodyPr/>
        <a:lstStyle/>
        <a:p>
          <a:endParaRPr lang="ru-RU"/>
        </a:p>
      </dgm:t>
    </dgm:pt>
    <dgm:pt modelId="{2FF2EA2D-DC77-4B90-A832-0F875EF446C2}" type="sibTrans" cxnId="{C1935BAE-E856-4C9C-9FBB-F66AAE993CDE}">
      <dgm:prSet/>
      <dgm:spPr/>
      <dgm:t>
        <a:bodyPr/>
        <a:lstStyle/>
        <a:p>
          <a:endParaRPr lang="ru-RU"/>
        </a:p>
      </dgm:t>
    </dgm:pt>
    <dgm:pt modelId="{C344D46E-697F-4190-BA6D-7C3E75FD9961}">
      <dgm:prSet phldrT="[Текст]" custT="1"/>
      <dgm:spPr/>
      <dgm:t>
        <a:bodyPr/>
        <a:lstStyle/>
        <a:p>
          <a:pPr lv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развивать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общеучебные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компетенции;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542E9A-1126-4C08-8DC0-2F6D5D4DF37F}" type="parTrans" cxnId="{B2ABA78C-137E-48F3-8B12-07751BBF688B}">
      <dgm:prSet/>
      <dgm:spPr/>
      <dgm:t>
        <a:bodyPr/>
        <a:lstStyle/>
        <a:p>
          <a:endParaRPr lang="ru-RU"/>
        </a:p>
      </dgm:t>
    </dgm:pt>
    <dgm:pt modelId="{7AF99116-B69E-4799-8ECF-21C10FEECEAB}" type="sibTrans" cxnId="{B2ABA78C-137E-48F3-8B12-07751BBF688B}">
      <dgm:prSet/>
      <dgm:spPr/>
      <dgm:t>
        <a:bodyPr/>
        <a:lstStyle/>
        <a:p>
          <a:endParaRPr lang="ru-RU"/>
        </a:p>
      </dgm:t>
    </dgm:pt>
    <dgm:pt modelId="{6D60BD70-1422-4EE8-9FF1-FCE850457472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средний балл аттестата;</a:t>
          </a:r>
        </a:p>
      </dgm:t>
    </dgm:pt>
    <dgm:pt modelId="{F411D4F5-28A6-4A5E-B43E-B8CD3D685096}" type="parTrans" cxnId="{0EBDF4F5-4227-4D6B-8265-2232DA6270F7}">
      <dgm:prSet/>
      <dgm:spPr/>
      <dgm:t>
        <a:bodyPr/>
        <a:lstStyle/>
        <a:p>
          <a:endParaRPr lang="ru-RU"/>
        </a:p>
      </dgm:t>
    </dgm:pt>
    <dgm:pt modelId="{6BA41817-6871-4E20-9A28-F9EA2F405134}" type="sibTrans" cxnId="{0EBDF4F5-4227-4D6B-8265-2232DA6270F7}">
      <dgm:prSet/>
      <dgm:spPr/>
      <dgm:t>
        <a:bodyPr/>
        <a:lstStyle/>
        <a:p>
          <a:endParaRPr lang="ru-RU"/>
        </a:p>
      </dgm:t>
    </dgm:pt>
    <dgm:pt modelId="{5E6C4C28-138A-4865-8889-1CF02DEDEC93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достижения обучающихся, материалы портфолио (участие в олимпиадах, конкурсах по профилю);</a:t>
          </a:r>
        </a:p>
      </dgm:t>
    </dgm:pt>
    <dgm:pt modelId="{4B05B36C-B436-4624-9701-88399634CC25}" type="parTrans" cxnId="{8F2FA8AF-63AE-4D16-B2F9-A27B36342BD2}">
      <dgm:prSet/>
      <dgm:spPr/>
      <dgm:t>
        <a:bodyPr/>
        <a:lstStyle/>
        <a:p>
          <a:endParaRPr lang="ru-RU"/>
        </a:p>
      </dgm:t>
    </dgm:pt>
    <dgm:pt modelId="{378EAFA0-71A5-4AEC-9AF6-8436C1B28AFE}" type="sibTrans" cxnId="{8F2FA8AF-63AE-4D16-B2F9-A27B36342BD2}">
      <dgm:prSet/>
      <dgm:spPr/>
      <dgm:t>
        <a:bodyPr/>
        <a:lstStyle/>
        <a:p>
          <a:endParaRPr lang="ru-RU"/>
        </a:p>
      </dgm:t>
    </dgm:pt>
    <dgm:pt modelId="{DCD3B531-00F1-4260-B5FF-6B5A319D8B26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характеристика классного руководителя, учителей-предметников.</a:t>
          </a:r>
        </a:p>
      </dgm:t>
    </dgm:pt>
    <dgm:pt modelId="{422B42D3-9F11-4010-AB22-064208C32EA1}" type="parTrans" cxnId="{0AA32322-D98A-483E-A2BF-0259C5E6287D}">
      <dgm:prSet/>
      <dgm:spPr/>
      <dgm:t>
        <a:bodyPr/>
        <a:lstStyle/>
        <a:p>
          <a:endParaRPr lang="ru-RU"/>
        </a:p>
      </dgm:t>
    </dgm:pt>
    <dgm:pt modelId="{F41DDB13-7390-417A-8659-4D46FEBEA3F4}" type="sibTrans" cxnId="{0AA32322-D98A-483E-A2BF-0259C5E6287D}">
      <dgm:prSet/>
      <dgm:spPr/>
      <dgm:t>
        <a:bodyPr/>
        <a:lstStyle/>
        <a:p>
          <a:endParaRPr lang="ru-RU"/>
        </a:p>
      </dgm:t>
    </dgm:pt>
    <dgm:pt modelId="{A220B16C-B876-4FB9-AE7F-318D6398A5C1}">
      <dgm:prSet phldrT="[Текст]" custT="1"/>
      <dgm:spPr/>
      <dgm:t>
        <a:bodyPr/>
        <a:lstStyle/>
        <a:p>
          <a:pPr lv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показывать высокий интеллектуальный уровень и степень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обученности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0094B0-6D72-41F1-B7BB-9BB381D105C4}" type="parTrans" cxnId="{0E9499B8-AAE8-4182-8B19-255D88EB5151}">
      <dgm:prSet/>
      <dgm:spPr/>
      <dgm:t>
        <a:bodyPr/>
        <a:lstStyle/>
        <a:p>
          <a:endParaRPr lang="ru-RU"/>
        </a:p>
      </dgm:t>
    </dgm:pt>
    <dgm:pt modelId="{97B58192-DA01-4B37-8C4E-FBF921023533}" type="sibTrans" cxnId="{0E9499B8-AAE8-4182-8B19-255D88EB5151}">
      <dgm:prSet/>
      <dgm:spPr/>
      <dgm:t>
        <a:bodyPr/>
        <a:lstStyle/>
        <a:p>
          <a:endParaRPr lang="ru-RU"/>
        </a:p>
      </dgm:t>
    </dgm:pt>
    <dgm:pt modelId="{1D25B699-80C6-449C-9208-800F06E7EFF4}">
      <dgm:prSet phldrT="[Текст]" custT="1"/>
      <dgm:spPr/>
      <dgm:t>
        <a:bodyPr/>
        <a:lstStyle/>
        <a:p>
          <a:pPr lv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выполнять «Правила для учащихся»;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9291FE-269C-4A34-849B-3EB499A94A36}" type="parTrans" cxnId="{A96266E2-25EA-4D67-A3BE-E41CB2DC1946}">
      <dgm:prSet/>
      <dgm:spPr/>
      <dgm:t>
        <a:bodyPr/>
        <a:lstStyle/>
        <a:p>
          <a:endParaRPr lang="ru-RU"/>
        </a:p>
      </dgm:t>
    </dgm:pt>
    <dgm:pt modelId="{3045C985-6AC6-47B9-AA8B-0E76ECA35CE7}" type="sibTrans" cxnId="{A96266E2-25EA-4D67-A3BE-E41CB2DC1946}">
      <dgm:prSet/>
      <dgm:spPr/>
      <dgm:t>
        <a:bodyPr/>
        <a:lstStyle/>
        <a:p>
          <a:endParaRPr lang="ru-RU"/>
        </a:p>
      </dgm:t>
    </dgm:pt>
    <dgm:pt modelId="{75ADFDDE-6AEF-4AD5-994D-8531F2F48917}">
      <dgm:prSet phldrT="[Текст]" custT="1"/>
      <dgm:spPr/>
      <dgm:t>
        <a:bodyPr/>
        <a:lstStyle/>
        <a:p>
          <a:pPr lv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показывать высокий уровень воспитанности;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39A89D-B182-42CA-8F3D-D47FC7C6D2AD}" type="parTrans" cxnId="{0CB52876-C6EE-4F62-8466-E44B8992311F}">
      <dgm:prSet/>
      <dgm:spPr/>
      <dgm:t>
        <a:bodyPr/>
        <a:lstStyle/>
        <a:p>
          <a:endParaRPr lang="ru-RU"/>
        </a:p>
      </dgm:t>
    </dgm:pt>
    <dgm:pt modelId="{964EE7F3-C486-4621-869B-0DC11F9AB4AD}" type="sibTrans" cxnId="{0CB52876-C6EE-4F62-8466-E44B8992311F}">
      <dgm:prSet/>
      <dgm:spPr/>
      <dgm:t>
        <a:bodyPr/>
        <a:lstStyle/>
        <a:p>
          <a:endParaRPr lang="ru-RU"/>
        </a:p>
      </dgm:t>
    </dgm:pt>
    <dgm:pt modelId="{24A458DF-7520-483E-A4DC-3E1D89979FC7}">
      <dgm:prSet phldrT="[Текст]" custT="1"/>
      <dgm:spPr/>
      <dgm:t>
        <a:bodyPr/>
        <a:lstStyle/>
        <a:p>
          <a:pPr lv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принимать активное участие в общественной жизни класса и лицея.</a:t>
          </a:r>
        </a:p>
        <a:p>
          <a:r>
            <a:rPr lang="ru-RU" sz="1600" dirty="0" smtClean="0"/>
            <a:t> </a:t>
          </a:r>
        </a:p>
        <a:p>
          <a:endParaRPr lang="ru-RU" sz="1600" dirty="0"/>
        </a:p>
      </dgm:t>
    </dgm:pt>
    <dgm:pt modelId="{D01E0D2D-8E28-494C-8E79-C4DD35AF104C}" type="parTrans" cxnId="{72C8E98E-53B2-453C-94AE-538054008B06}">
      <dgm:prSet/>
      <dgm:spPr/>
      <dgm:t>
        <a:bodyPr/>
        <a:lstStyle/>
        <a:p>
          <a:endParaRPr lang="ru-RU"/>
        </a:p>
      </dgm:t>
    </dgm:pt>
    <dgm:pt modelId="{0583FD1A-7406-4C46-9386-4A2E39E0B690}" type="sibTrans" cxnId="{72C8E98E-53B2-453C-94AE-538054008B06}">
      <dgm:prSet/>
      <dgm:spPr/>
      <dgm:t>
        <a:bodyPr/>
        <a:lstStyle/>
        <a:p>
          <a:endParaRPr lang="ru-RU"/>
        </a:p>
      </dgm:t>
    </dgm:pt>
    <dgm:pt modelId="{5CB3C887-6EE4-4B4A-BD45-0862CC86640F}">
      <dgm:prSet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Обучение в физико-математическом классе продолжается 2 года. Наполняемость класса – 15 человек. 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B82FD8-7C7D-4DC1-9146-81D6C33F867E}" type="parTrans" cxnId="{D76A9FF6-18EA-4C57-87CA-8A5A177F12BD}">
      <dgm:prSet/>
      <dgm:spPr/>
      <dgm:t>
        <a:bodyPr/>
        <a:lstStyle/>
        <a:p>
          <a:endParaRPr lang="ru-RU"/>
        </a:p>
      </dgm:t>
    </dgm:pt>
    <dgm:pt modelId="{53C34F93-1D5A-424B-BA26-E6F207739D5B}" type="sibTrans" cxnId="{D76A9FF6-18EA-4C57-87CA-8A5A177F12BD}">
      <dgm:prSet/>
      <dgm:spPr/>
      <dgm:t>
        <a:bodyPr/>
        <a:lstStyle/>
        <a:p>
          <a:endParaRPr lang="ru-RU"/>
        </a:p>
      </dgm:t>
    </dgm:pt>
    <dgm:pt modelId="{61FD8AB2-2F92-45A0-9F4F-E7F41E9CE789}" type="pres">
      <dgm:prSet presAssocID="{036D1676-1A08-4BF2-A2A5-A6C21AD823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51FBB9-E1BD-45A9-980A-6988EEF27F03}" type="pres">
      <dgm:prSet presAssocID="{3C723C11-8262-4649-AB58-7C4F75C14D29}" presName="parentText" presStyleLbl="node1" presStyleIdx="0" presStyleCnt="3" custLinFactNeighborX="-239" custLinFactNeighborY="-105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D61E91-4B2C-4D1A-8ED8-4D566A9B61AE}" type="pres">
      <dgm:prSet presAssocID="{3C723C11-8262-4649-AB58-7C4F75C14D2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EE0E65-F29E-4E73-B6EC-B359E6D05BB9}" type="pres">
      <dgm:prSet presAssocID="{793E7004-A660-4F49-9479-B73600F9EECD}" presName="parentText" presStyleLbl="node1" presStyleIdx="1" presStyleCnt="3" custLinFactNeighborX="0" custLinFactNeighborY="168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0CAA0-660A-4DC6-914A-CE1FBC5E396A}" type="pres">
      <dgm:prSet presAssocID="{793E7004-A660-4F49-9479-B73600F9EECD}" presName="childText" presStyleLbl="revTx" presStyleIdx="1" presStyleCnt="2" custLinFactNeighborX="0" custLinFactNeighborY="47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95BCC-1059-406D-9239-3C59DC64940D}" type="pres">
      <dgm:prSet presAssocID="{5CB3C887-6EE4-4B4A-BD45-0862CC86640F}" presName="parentText" presStyleLbl="node1" presStyleIdx="2" presStyleCnt="3" custLinFactNeighborX="-45" custLinFactNeighborY="2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2FA8AF-63AE-4D16-B2F9-A27B36342BD2}" srcId="{3C723C11-8262-4649-AB58-7C4F75C14D29}" destId="{5E6C4C28-138A-4865-8889-1CF02DEDEC93}" srcOrd="2" destOrd="0" parTransId="{4B05B36C-B436-4624-9701-88399634CC25}" sibTransId="{378EAFA0-71A5-4AEC-9AF6-8436C1B28AFE}"/>
    <dgm:cxn modelId="{B002BBE4-9978-418D-A6EE-561EBA34A2F7}" type="presOf" srcId="{5CB3C887-6EE4-4B4A-BD45-0862CC86640F}" destId="{91095BCC-1059-406D-9239-3C59DC64940D}" srcOrd="0" destOrd="0" presId="urn:microsoft.com/office/officeart/2005/8/layout/vList2"/>
    <dgm:cxn modelId="{6951863A-0B2C-4711-A041-FC976BAA132D}" type="presOf" srcId="{1D25B699-80C6-449C-9208-800F06E7EFF4}" destId="{7180CAA0-660A-4DC6-914A-CE1FBC5E396A}" srcOrd="0" destOrd="2" presId="urn:microsoft.com/office/officeart/2005/8/layout/vList2"/>
    <dgm:cxn modelId="{A96266E2-25EA-4D67-A3BE-E41CB2DC1946}" srcId="{793E7004-A660-4F49-9479-B73600F9EECD}" destId="{1D25B699-80C6-449C-9208-800F06E7EFF4}" srcOrd="2" destOrd="0" parTransId="{8F9291FE-269C-4A34-849B-3EB499A94A36}" sibTransId="{3045C985-6AC6-47B9-AA8B-0E76ECA35CE7}"/>
    <dgm:cxn modelId="{D76A9FF6-18EA-4C57-87CA-8A5A177F12BD}" srcId="{036D1676-1A08-4BF2-A2A5-A6C21AD82309}" destId="{5CB3C887-6EE4-4B4A-BD45-0862CC86640F}" srcOrd="2" destOrd="0" parTransId="{F3B82FD8-7C7D-4DC1-9146-81D6C33F867E}" sibTransId="{53C34F93-1D5A-424B-BA26-E6F207739D5B}"/>
    <dgm:cxn modelId="{20E25153-1EC8-4C3E-BE55-7A56BB8EB85C}" type="presOf" srcId="{DCD3B531-00F1-4260-B5FF-6B5A319D8B26}" destId="{03D61E91-4B2C-4D1A-8ED8-4D566A9B61AE}" srcOrd="0" destOrd="3" presId="urn:microsoft.com/office/officeart/2005/8/layout/vList2"/>
    <dgm:cxn modelId="{CBAD6877-ABA7-495E-A357-4F45A43249F6}" type="presOf" srcId="{793E7004-A660-4F49-9479-B73600F9EECD}" destId="{D2EE0E65-F29E-4E73-B6EC-B359E6D05BB9}" srcOrd="0" destOrd="0" presId="urn:microsoft.com/office/officeart/2005/8/layout/vList2"/>
    <dgm:cxn modelId="{B2ABA78C-137E-48F3-8B12-07751BBF688B}" srcId="{793E7004-A660-4F49-9479-B73600F9EECD}" destId="{C344D46E-697F-4190-BA6D-7C3E75FD9961}" srcOrd="0" destOrd="0" parTransId="{5F542E9A-1126-4C08-8DC0-2F6D5D4DF37F}" sibTransId="{7AF99116-B69E-4799-8ECF-21C10FEECEAB}"/>
    <dgm:cxn modelId="{0E9499B8-AAE8-4182-8B19-255D88EB5151}" srcId="{793E7004-A660-4F49-9479-B73600F9EECD}" destId="{A220B16C-B876-4FB9-AE7F-318D6398A5C1}" srcOrd="1" destOrd="0" parTransId="{DE0094B0-6D72-41F1-B7BB-9BB381D105C4}" sibTransId="{97B58192-DA01-4B37-8C4E-FBF921023533}"/>
    <dgm:cxn modelId="{8A2C72E0-6D2A-48DE-81E2-212D45E26565}" type="presOf" srcId="{3C723C11-8262-4649-AB58-7C4F75C14D29}" destId="{A551FBB9-E1BD-45A9-980A-6988EEF27F03}" srcOrd="0" destOrd="0" presId="urn:microsoft.com/office/officeart/2005/8/layout/vList2"/>
    <dgm:cxn modelId="{0EBDF4F5-4227-4D6B-8265-2232DA6270F7}" srcId="{3C723C11-8262-4649-AB58-7C4F75C14D29}" destId="{6D60BD70-1422-4EE8-9FF1-FCE850457472}" srcOrd="1" destOrd="0" parTransId="{F411D4F5-28A6-4A5E-B43E-B8CD3D685096}" sibTransId="{6BA41817-6871-4E20-9A28-F9EA2F405134}"/>
    <dgm:cxn modelId="{0AA32322-D98A-483E-A2BF-0259C5E6287D}" srcId="{3C723C11-8262-4649-AB58-7C4F75C14D29}" destId="{DCD3B531-00F1-4260-B5FF-6B5A319D8B26}" srcOrd="3" destOrd="0" parTransId="{422B42D3-9F11-4010-AB22-064208C32EA1}" sibTransId="{F41DDB13-7390-417A-8659-4D46FEBEA3F4}"/>
    <dgm:cxn modelId="{5AB67B00-C776-4614-BDFB-B69D406C1D42}" type="presOf" srcId="{A220B16C-B876-4FB9-AE7F-318D6398A5C1}" destId="{7180CAA0-660A-4DC6-914A-CE1FBC5E396A}" srcOrd="0" destOrd="1" presId="urn:microsoft.com/office/officeart/2005/8/layout/vList2"/>
    <dgm:cxn modelId="{0CB52876-C6EE-4F62-8466-E44B8992311F}" srcId="{793E7004-A660-4F49-9479-B73600F9EECD}" destId="{75ADFDDE-6AEF-4AD5-994D-8531F2F48917}" srcOrd="3" destOrd="0" parTransId="{B939A89D-B182-42CA-8F3D-D47FC7C6D2AD}" sibTransId="{964EE7F3-C486-4621-869B-0DC11F9AB4AD}"/>
    <dgm:cxn modelId="{4EEAED0C-BCA7-49AE-B55A-D10DB2BF1E35}" type="presOf" srcId="{036D1676-1A08-4BF2-A2A5-A6C21AD82309}" destId="{61FD8AB2-2F92-45A0-9F4F-E7F41E9CE789}" srcOrd="0" destOrd="0" presId="urn:microsoft.com/office/officeart/2005/8/layout/vList2"/>
    <dgm:cxn modelId="{9E1992E7-93AF-4417-B25C-C3C1F8D56BB6}" type="presOf" srcId="{75ADFDDE-6AEF-4AD5-994D-8531F2F48917}" destId="{7180CAA0-660A-4DC6-914A-CE1FBC5E396A}" srcOrd="0" destOrd="3" presId="urn:microsoft.com/office/officeart/2005/8/layout/vList2"/>
    <dgm:cxn modelId="{A84E0F0C-C7A2-42F9-952D-03E7CFEE166C}" srcId="{3C723C11-8262-4649-AB58-7C4F75C14D29}" destId="{ABA52F16-642F-46EE-9E30-243857280185}" srcOrd="0" destOrd="0" parTransId="{069F9323-D591-48C8-B3E0-108C79578B2F}" sibTransId="{51C14DA7-25AA-4187-8379-C709AE8D3B50}"/>
    <dgm:cxn modelId="{C1935BAE-E856-4C9C-9FBB-F66AAE993CDE}" srcId="{036D1676-1A08-4BF2-A2A5-A6C21AD82309}" destId="{793E7004-A660-4F49-9479-B73600F9EECD}" srcOrd="1" destOrd="0" parTransId="{C491A0F5-56AD-46DF-8455-92C8752B1AB6}" sibTransId="{2FF2EA2D-DC77-4B90-A832-0F875EF446C2}"/>
    <dgm:cxn modelId="{BC81AF78-104E-4390-B905-3139823E387A}" type="presOf" srcId="{ABA52F16-642F-46EE-9E30-243857280185}" destId="{03D61E91-4B2C-4D1A-8ED8-4D566A9B61AE}" srcOrd="0" destOrd="0" presId="urn:microsoft.com/office/officeart/2005/8/layout/vList2"/>
    <dgm:cxn modelId="{C98DB465-9CAE-48C7-9AE8-EA4C0C238C74}" type="presOf" srcId="{24A458DF-7520-483E-A4DC-3E1D89979FC7}" destId="{7180CAA0-660A-4DC6-914A-CE1FBC5E396A}" srcOrd="0" destOrd="4" presId="urn:microsoft.com/office/officeart/2005/8/layout/vList2"/>
    <dgm:cxn modelId="{188E59DC-FE35-4963-96C3-01FD3A1D3F5E}" type="presOf" srcId="{5E6C4C28-138A-4865-8889-1CF02DEDEC93}" destId="{03D61E91-4B2C-4D1A-8ED8-4D566A9B61AE}" srcOrd="0" destOrd="2" presId="urn:microsoft.com/office/officeart/2005/8/layout/vList2"/>
    <dgm:cxn modelId="{72C8E98E-53B2-453C-94AE-538054008B06}" srcId="{793E7004-A660-4F49-9479-B73600F9EECD}" destId="{24A458DF-7520-483E-A4DC-3E1D89979FC7}" srcOrd="4" destOrd="0" parTransId="{D01E0D2D-8E28-494C-8E79-C4DD35AF104C}" sibTransId="{0583FD1A-7406-4C46-9386-4A2E39E0B690}"/>
    <dgm:cxn modelId="{27017618-6E69-44CD-8733-C68AE1A44D4A}" srcId="{036D1676-1A08-4BF2-A2A5-A6C21AD82309}" destId="{3C723C11-8262-4649-AB58-7C4F75C14D29}" srcOrd="0" destOrd="0" parTransId="{F08BB051-D88F-4B1E-A7FC-413ACEC6D269}" sibTransId="{FAD50718-41FF-4FAC-BA55-0E8774D23D0E}"/>
    <dgm:cxn modelId="{6E52B736-FC30-467A-A460-5B9627C4E64C}" type="presOf" srcId="{C344D46E-697F-4190-BA6D-7C3E75FD9961}" destId="{7180CAA0-660A-4DC6-914A-CE1FBC5E396A}" srcOrd="0" destOrd="0" presId="urn:microsoft.com/office/officeart/2005/8/layout/vList2"/>
    <dgm:cxn modelId="{092AD1EA-27C4-423A-87E8-74545DACC024}" type="presOf" srcId="{6D60BD70-1422-4EE8-9FF1-FCE850457472}" destId="{03D61E91-4B2C-4D1A-8ED8-4D566A9B61AE}" srcOrd="0" destOrd="1" presId="urn:microsoft.com/office/officeart/2005/8/layout/vList2"/>
    <dgm:cxn modelId="{6DA41FE8-DF14-4F6D-A925-492A45FE309B}" type="presParOf" srcId="{61FD8AB2-2F92-45A0-9F4F-E7F41E9CE789}" destId="{A551FBB9-E1BD-45A9-980A-6988EEF27F03}" srcOrd="0" destOrd="0" presId="urn:microsoft.com/office/officeart/2005/8/layout/vList2"/>
    <dgm:cxn modelId="{52B58A75-1788-4E0F-9ECE-10FE25DC1753}" type="presParOf" srcId="{61FD8AB2-2F92-45A0-9F4F-E7F41E9CE789}" destId="{03D61E91-4B2C-4D1A-8ED8-4D566A9B61AE}" srcOrd="1" destOrd="0" presId="urn:microsoft.com/office/officeart/2005/8/layout/vList2"/>
    <dgm:cxn modelId="{E88F51E5-BEEC-4B5D-B659-B6D82200C5D5}" type="presParOf" srcId="{61FD8AB2-2F92-45A0-9F4F-E7F41E9CE789}" destId="{D2EE0E65-F29E-4E73-B6EC-B359E6D05BB9}" srcOrd="2" destOrd="0" presId="urn:microsoft.com/office/officeart/2005/8/layout/vList2"/>
    <dgm:cxn modelId="{233EEE39-BC5D-434B-9807-37FD954C5F39}" type="presParOf" srcId="{61FD8AB2-2F92-45A0-9F4F-E7F41E9CE789}" destId="{7180CAA0-660A-4DC6-914A-CE1FBC5E396A}" srcOrd="3" destOrd="0" presId="urn:microsoft.com/office/officeart/2005/8/layout/vList2"/>
    <dgm:cxn modelId="{E9BBCAFD-8637-44F7-9A5D-82E5B7405FA1}" type="presParOf" srcId="{61FD8AB2-2F92-45A0-9F4F-E7F41E9CE789}" destId="{91095BCC-1059-406D-9239-3C59DC64940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1FBB9-E1BD-45A9-980A-6988EEF27F03}">
      <dsp:nvSpPr>
        <dsp:cNvPr id="0" name=""/>
        <dsp:cNvSpPr/>
      </dsp:nvSpPr>
      <dsp:spPr>
        <a:xfrm>
          <a:off x="0" y="0"/>
          <a:ext cx="9139939" cy="740133"/>
        </a:xfrm>
        <a:prstGeom prst="round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Условия приёма: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130" y="36130"/>
        <a:ext cx="9067679" cy="667873"/>
      </dsp:txXfrm>
    </dsp:sp>
    <dsp:sp modelId="{03D61E91-4B2C-4D1A-8ED8-4D566A9B61AE}">
      <dsp:nvSpPr>
        <dsp:cNvPr id="0" name=""/>
        <dsp:cNvSpPr/>
      </dsp:nvSpPr>
      <dsp:spPr>
        <a:xfrm>
          <a:off x="0" y="744239"/>
          <a:ext cx="9139939" cy="1520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19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результаты сдачи итоговой аттестации по профильным предметам (математика, физика);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средний балл аттестата;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достижения обучающихся, материалы портфолио (участие в олимпиадах, конкурсах по профилю);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характеристика классного руководителя, учителей-предметников.</a:t>
          </a:r>
        </a:p>
      </dsp:txBody>
      <dsp:txXfrm>
        <a:off x="0" y="744239"/>
        <a:ext cx="9139939" cy="1520287"/>
      </dsp:txXfrm>
    </dsp:sp>
    <dsp:sp modelId="{D2EE0E65-F29E-4E73-B6EC-B359E6D05BB9}">
      <dsp:nvSpPr>
        <dsp:cNvPr id="0" name=""/>
        <dsp:cNvSpPr/>
      </dsp:nvSpPr>
      <dsp:spPr>
        <a:xfrm>
          <a:off x="0" y="2578426"/>
          <a:ext cx="9139939" cy="740133"/>
        </a:xfrm>
        <a:prstGeom prst="roundRect">
          <a:avLst/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 должны:</a:t>
          </a:r>
        </a:p>
      </dsp:txBody>
      <dsp:txXfrm>
        <a:off x="36130" y="2614556"/>
        <a:ext cx="9067679" cy="667873"/>
      </dsp:txXfrm>
    </dsp:sp>
    <dsp:sp modelId="{7180CAA0-660A-4DC6-914A-CE1FBC5E396A}">
      <dsp:nvSpPr>
        <dsp:cNvPr id="0" name=""/>
        <dsp:cNvSpPr/>
      </dsp:nvSpPr>
      <dsp:spPr>
        <a:xfrm>
          <a:off x="0" y="3359502"/>
          <a:ext cx="9139939" cy="1862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193" tIns="22860" rIns="128016" bIns="22860" numCol="1" spcCol="1270" anchor="t" anchorCtr="0">
          <a:noAutofit/>
        </a:bodyPr>
        <a:lstStyle/>
        <a:p>
          <a:pPr marL="171450" lvl="0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развивать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общеучебные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компетенции;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0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показывать высокий интеллектуальный уровень и степень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обученности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0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выполнять «Правила для учащихся»;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0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показывать высокий уровень воспитанности;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0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принимать активное участие в общественной жизни класса и лицея.</a:t>
          </a:r>
        </a:p>
        <a:p>
          <a:pPr marL="171450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 </a:t>
          </a:r>
        </a:p>
        <a:p>
          <a:pPr marL="171450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600" kern="1200" dirty="0"/>
        </a:p>
      </dsp:txBody>
      <dsp:txXfrm>
        <a:off x="0" y="3359502"/>
        <a:ext cx="9139939" cy="1862351"/>
      </dsp:txXfrm>
    </dsp:sp>
    <dsp:sp modelId="{91095BCC-1059-406D-9239-3C59DC64940D}">
      <dsp:nvSpPr>
        <dsp:cNvPr id="0" name=""/>
        <dsp:cNvSpPr/>
      </dsp:nvSpPr>
      <dsp:spPr>
        <a:xfrm>
          <a:off x="0" y="4871118"/>
          <a:ext cx="9139939" cy="740133"/>
        </a:xfrm>
        <a:prstGeom prst="roundRect">
          <a:avLst/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Обучение в физико-математическом классе продолжается 2 года. Наполняемость класса – 15 человек. 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130" y="4907248"/>
        <a:ext cx="9067679" cy="667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DD2FC-9315-4361-A803-F143DBDF5DCB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F0C8B-EFC7-4260-A21A-FE46CB40E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33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6BC58E-D8DD-4EC3-AF15-C5BF1D162A0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88737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360" y="1664597"/>
            <a:ext cx="40600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Специализированный класс физико-математического профиля</a:t>
            </a:r>
            <a:endParaRPr lang="ru-RU" sz="6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371" y="0"/>
            <a:ext cx="3940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 ЛИЦЕЙ № 81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1" name="Picture 1" descr="C:\Users\Olga\Desktop\xw_11023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3070"/>
            <a:ext cx="4180114" cy="2374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836712"/>
            <a:ext cx="4212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Экскурсия в лабораторию «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Микротоморгафических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исследований»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ТюмГНГУ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12247" y="3105741"/>
            <a:ext cx="3931753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Экскурсия в лабораторию по бурению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I:\Сохранить сюда\Документация\графики, планы работы, отчеты, справки, приказы\программы, положения\ПРОГРАММЫ\НОВАТЭК\фото и статьи\лаборатории\auditoriya-Rosnefti-1024x6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24639"/>
            <a:ext cx="4300736" cy="2633361"/>
          </a:xfrm>
          <a:prstGeom prst="rect">
            <a:avLst/>
          </a:prstGeom>
          <a:noFill/>
        </p:spPr>
      </p:pic>
      <p:pic>
        <p:nvPicPr>
          <p:cNvPr id="3075" name="Picture 3" descr="I:\Сохранить сюда\Документация\графики, планы работы, отчеты, справки, приказы\программы, положения\ПРОГРАММЫ\НОВАТЭК\фото и статьи\лаборатории\MUTTS-Litseisty-1024x768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50958"/>
            <a:ext cx="5076056" cy="3807042"/>
          </a:xfrm>
          <a:prstGeom prst="rect">
            <a:avLst/>
          </a:prstGeom>
          <a:noFill/>
        </p:spPr>
      </p:pic>
      <p:pic>
        <p:nvPicPr>
          <p:cNvPr id="3076" name="Picture 4" descr="I:\Сохранить сюда\Документация\графики, планы работы, отчеты, справки, приказы\программы, положения\ПРОГРАММЫ\НОВАТЭК\фото и статьи\лаборатории\auditoriya-Rosnefti-1024x6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3184" y="0"/>
            <a:ext cx="5020816" cy="307426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212247" y="4912769"/>
            <a:ext cx="3931753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Экскурсия в музей науки и техники Зауралья.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Сохранить сюда\фото\2015-2016\Мой Выбор Нефтегаз 2015\bPBT1CceX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0"/>
            <a:ext cx="5052053" cy="3789040"/>
          </a:xfrm>
          <a:prstGeom prst="rect">
            <a:avLst/>
          </a:prstGeom>
          <a:noFill/>
        </p:spPr>
      </p:pic>
      <p:pic>
        <p:nvPicPr>
          <p:cNvPr id="2051" name="Picture 3" descr="I:\Сохранить сюда\фото\2015-2016\Мой Выбор Нефтегаз 2015\XVmFDDADIc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pic>
        <p:nvPicPr>
          <p:cNvPr id="2052" name="Picture 4" descr="I:\Сохранить сюда\фото\2015-2016\Мой Выбор Нефтегаз 2015\cXWxfdb-Ya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pic>
        <p:nvPicPr>
          <p:cNvPr id="2053" name="Picture 5" descr="I:\Сохранить сюда\фото\2015-2016\Мой Выбор Нефтегаз 2015\78TSpVmMhm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99592" y="2348880"/>
            <a:ext cx="7670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МОЙ ВЫБОР – НЕФТЕГАЗ!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:\Сохранить сюда\фото\2015-2016\1 сент 2015г\IMG_72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55776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I:\Сохранить сюда\фото\2015-2016\1 сент 2015г\IMG_729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9" y="0"/>
            <a:ext cx="5220072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I:\Сохранить сюда\фото\2015-2016\1 сент 2015г\IMG_73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0"/>
            <a:ext cx="3456384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I:\Сохранить сюда\фото\2015-2016\1 сент 2015г\IMG_729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645024"/>
            <a:ext cx="9144000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403648" y="3284984"/>
            <a:ext cx="64954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 сентября 2015</a:t>
            </a:r>
            <a:endParaRPr lang="ru-RU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1905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7021" y="92333"/>
            <a:ext cx="8330165" cy="101566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ru-RU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Дополнительное соглашение №4 к соглашению о сотрудничестве </a:t>
            </a:r>
          </a:p>
          <a:p>
            <a:pPr algn="ctr"/>
            <a:r>
              <a:rPr lang="ru-RU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между Правительством Тюменской области и </a:t>
            </a:r>
          </a:p>
          <a:p>
            <a:pPr algn="ctr"/>
            <a:r>
              <a:rPr lang="ru-RU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открытым акционерным обществом  НОВАТЭК № 2012-58-М</a:t>
            </a:r>
            <a:endParaRPr lang="ru-RU" sz="2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tima" pitchFamily="2" charset="0"/>
            </a:endParaRPr>
          </a:p>
        </p:txBody>
      </p:sp>
      <p:pic>
        <p:nvPicPr>
          <p:cNvPr id="1026" name="Picture 2" descr="C:\Users\Olga\Desktop\сканы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679" y="1323471"/>
            <a:ext cx="2803071" cy="3854795"/>
          </a:xfrm>
          <a:prstGeom prst="rect">
            <a:avLst/>
          </a:prstGeom>
          <a:noFill/>
        </p:spPr>
      </p:pic>
      <p:pic>
        <p:nvPicPr>
          <p:cNvPr id="1027" name="Picture 3" descr="C:\Users\Olga\Desktop\сканы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3100" y="3033845"/>
            <a:ext cx="2699003" cy="382415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863898" y="1361033"/>
            <a:ext cx="394328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Цель:</a:t>
            </a:r>
            <a:r>
              <a:rPr lang="ru-RU" sz="1400" dirty="0" smtClean="0"/>
              <a:t> создание </a:t>
            </a:r>
            <a:r>
              <a:rPr lang="ru-RU" sz="1400" dirty="0"/>
              <a:t>оптимальных условий для развития интеллектуальных способностей и творческого потенциала личности обучающихся, профессионального роста педагогов.</a:t>
            </a:r>
          </a:p>
          <a:p>
            <a:pPr algn="just"/>
            <a:r>
              <a:rPr lang="ru-RU" sz="1400" dirty="0"/>
              <a:t>Обеспечение перспективной потребности ОАО «НОВАТЭК» в квалифицированных специалистах через осуществление целевой подготовки обучающихся для поступления в ВУЗы.</a:t>
            </a:r>
          </a:p>
          <a:p>
            <a:r>
              <a:rPr lang="ru-RU" sz="1400" b="1" dirty="0"/>
              <a:t>Задачи:</a:t>
            </a:r>
            <a:endParaRPr lang="ru-RU" sz="1400" dirty="0"/>
          </a:p>
          <a:p>
            <a:pPr lvl="0" algn="just"/>
            <a:r>
              <a:rPr lang="ru-RU" sz="1400" dirty="0" smtClean="0"/>
              <a:t>1. Создать </a:t>
            </a:r>
            <a:r>
              <a:rPr lang="ru-RU" sz="1400" dirty="0"/>
              <a:t>систему целенаправленного выявления и отбора детей с высоким уровнем интеллектуального развития.</a:t>
            </a:r>
          </a:p>
          <a:p>
            <a:pPr lvl="0" algn="just"/>
            <a:r>
              <a:rPr lang="ru-RU" sz="1400" dirty="0" smtClean="0"/>
              <a:t>2. Разработать </a:t>
            </a:r>
            <a:r>
              <a:rPr lang="ru-RU" sz="1400" dirty="0"/>
              <a:t>и поэтапно внедрять новое содержание образования, современные методы научного познания, прогрессивные технологии в работе с обучающимися повышенного интеллектуального развития.</a:t>
            </a:r>
          </a:p>
          <a:p>
            <a:pPr lvl="0" algn="just"/>
            <a:r>
              <a:rPr lang="ru-RU" sz="1400" dirty="0" smtClean="0"/>
              <a:t>3. Создать </a:t>
            </a:r>
            <a:r>
              <a:rPr lang="ru-RU" sz="1400" dirty="0"/>
              <a:t>условия для реализации творческих способностей личности в процессе широкого базового образования, научно-исследовательской и поисковой деятельности, развития потребности в непрерывном самообразовании.</a:t>
            </a:r>
          </a:p>
          <a:p>
            <a:pPr lvl="0" algn="just"/>
            <a:r>
              <a:rPr lang="ru-RU" sz="1400" dirty="0" smtClean="0"/>
              <a:t>4. Способствовать </a:t>
            </a:r>
            <a:r>
              <a:rPr lang="ru-RU" sz="1400" dirty="0"/>
              <a:t>успешной социализации личности.</a:t>
            </a: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6148" y="0"/>
            <a:ext cx="7999306" cy="95410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ОРГАНИЗАЦИЯ, СОДЕРЖАНИЕ УЧЕБНОГО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ПРОЦЕССА,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УСЛОВИЯ ПРИЁМА</a:t>
            </a:r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016190889"/>
              </p:ext>
            </p:extLst>
          </p:nvPr>
        </p:nvGraphicFramePr>
        <p:xfrm>
          <a:off x="4061" y="1246748"/>
          <a:ext cx="9139939" cy="5611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44286" y="1284508"/>
          <a:ext cx="8338457" cy="5467102"/>
        </p:xfrm>
        <a:graphic>
          <a:graphicData uri="http://schemas.openxmlformats.org/drawingml/2006/table">
            <a:tbl>
              <a:tblPr/>
              <a:tblGrid>
                <a:gridCol w="2078369"/>
                <a:gridCol w="2068050"/>
                <a:gridCol w="2123988"/>
                <a:gridCol w="2068050"/>
              </a:tblGrid>
              <a:tr h="23805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Учебные предметы</a:t>
                      </a: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количество часов в неделю</a:t>
                      </a: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10Б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10В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34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Федеральный компонент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61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Базовые учебные предметы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Русский язык</a:t>
                      </a: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Литература</a:t>
                      </a: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Иностранный язык</a:t>
                      </a: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История</a:t>
                      </a: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Обществознание</a:t>
                      </a: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Биология</a:t>
                      </a: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Химия</a:t>
                      </a: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География</a:t>
                      </a: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Физическая культура</a:t>
                      </a: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Основы безопасности жизнедеятельности</a:t>
                      </a: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Объем учебной нагрузки при 5 – дневной учебной недели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34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Профильные учебные предметы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34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Алгебра  и начала анализа</a:t>
                      </a: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34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Геометрия</a:t>
                      </a: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34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Физика</a:t>
                      </a: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34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Компонент образовательного учреждения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34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Русский язык</a:t>
                      </a: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34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Информатика  и ИКТ</a:t>
                      </a: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8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Элективные  курсы «Замечательные неравенства»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«Методы решения физических задач»</a:t>
                      </a: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8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Максимальный объем учебной нагрузки при 5-дневной учебной неделе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33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33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2879" marR="4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947057" y="0"/>
            <a:ext cx="74569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УЧЕБНЫЙ ПЛАН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10 классы. 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Физико-математический профиль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2015-2016 учебный  год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32281" y="417869"/>
            <a:ext cx="6729919" cy="76944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ПРОГРАММЫ  КУРСОВ</a:t>
            </a:r>
            <a:endParaRPr lang="ru-RU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tima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4285" y="1349828"/>
            <a:ext cx="821871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«ЭКСПЕРИМЕНТАЛЬНАЯ ФИЗИКА»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Шубина Любовь Петровна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«НАНОТЕХНОЛОГИИ В ИССЛЕДОВАТЕЛЬСКОЙ ДЕЯТЕЛЬНОСТИ» 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Галинский Андрей Александрович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Математические методы в инженерии»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Галинский Андрей Александрович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«ПРИКЛАДНАЯ ИНФОРМАТИКА И РОБОТОТЕХНИКА» 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Абдрахманова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Гульнара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Наркисовна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«РАЗГОВОРНЫЙ АНГЛИЙСКИЙ» 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Ситникова Ольга Викторовна</a:t>
            </a: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7454" y="254582"/>
            <a:ext cx="3823483" cy="76944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4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ТЕХНОПАРК</a:t>
            </a:r>
            <a:endParaRPr lang="ru-RU" sz="4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tima" pitchFamily="2" charset="0"/>
            </a:endParaRPr>
          </a:p>
        </p:txBody>
      </p:sp>
      <p:pic>
        <p:nvPicPr>
          <p:cNvPr id="4" name="Picture 2" descr="E:\ОТЧЕТЫ\технопарк\выставка27\IMG_4493.jpg"/>
          <p:cNvPicPr>
            <a:picLocks noChangeAspect="1" noChangeArrowheads="1"/>
          </p:cNvPicPr>
          <p:nvPr/>
        </p:nvPicPr>
        <p:blipFill>
          <a:blip r:embed="rId3" cstate="print"/>
          <a:srcRect t="11509" r="13682"/>
          <a:stretch>
            <a:fillRect/>
          </a:stretch>
        </p:blipFill>
        <p:spPr bwMode="auto">
          <a:xfrm>
            <a:off x="195943" y="1534885"/>
            <a:ext cx="2503714" cy="1924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Documents and Settings\Tanya\Рабочий стол\технопарк\выставка27\IMG_44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9576" y="1557770"/>
            <a:ext cx="2580367" cy="198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Tanya\Рабочий стол\к 27\пед. совет. 27.08\SDC17177.JPG"/>
          <p:cNvPicPr>
            <a:picLocks noChangeAspect="1" noChangeArrowheads="1"/>
          </p:cNvPicPr>
          <p:nvPr/>
        </p:nvPicPr>
        <p:blipFill>
          <a:blip r:embed="rId5" cstate="print"/>
          <a:srcRect r="7787" b="11809"/>
          <a:stretch>
            <a:fillRect/>
          </a:stretch>
        </p:blipFill>
        <p:spPr bwMode="auto">
          <a:xfrm>
            <a:off x="5932715" y="1782534"/>
            <a:ext cx="2645230" cy="198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Tanya\Рабочий стол\СРОЧНО\субота\100CANON\IMG_5640.JPG"/>
          <p:cNvPicPr>
            <a:picLocks noChangeAspect="1" noChangeArrowheads="1"/>
          </p:cNvPicPr>
          <p:nvPr/>
        </p:nvPicPr>
        <p:blipFill>
          <a:blip r:embed="rId6" cstate="print"/>
          <a:srcRect l="9932" t="8276" r="17439" b="8444"/>
          <a:stretch>
            <a:fillRect/>
          </a:stretch>
        </p:blipFill>
        <p:spPr bwMode="auto">
          <a:xfrm>
            <a:off x="3048000" y="4645477"/>
            <a:ext cx="2601686" cy="195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" descr="E:\фото женя\100CANON\IMG_20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78286" y="4536623"/>
            <a:ext cx="2775856" cy="208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2"/>
          <p:cNvSpPr>
            <a:spLocks noChangeArrowheads="1"/>
          </p:cNvSpPr>
          <p:nvPr/>
        </p:nvSpPr>
        <p:spPr bwMode="auto">
          <a:xfrm>
            <a:off x="3102461" y="3787321"/>
            <a:ext cx="2568996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CC"/>
                </a:solidFill>
                <a:latin typeface="Times New Roman" pitchFamily="18" charset="0"/>
              </a:rPr>
              <a:t>ЛАБОРАТОРИЯ  </a:t>
            </a:r>
            <a:endParaRPr lang="ru-RU" b="1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</a:rPr>
              <a:t>«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</a:rPr>
              <a:t>PHYWE</a:t>
            </a:r>
            <a:r>
              <a:rPr lang="ru-RU" b="1" dirty="0">
                <a:solidFill>
                  <a:srgbClr val="0000CC"/>
                </a:solidFill>
                <a:latin typeface="Times New Roman" pitchFamily="18" charset="0"/>
              </a:rPr>
              <a:t>»</a:t>
            </a:r>
            <a:endParaRPr lang="ru-RU" dirty="0">
              <a:latin typeface="Times New Roman" pitchFamily="18" charset="0"/>
            </a:endParaRPr>
          </a:p>
        </p:txBody>
      </p:sp>
      <p:pic>
        <p:nvPicPr>
          <p:cNvPr id="16" name="Picture 2" descr="C:\Documents and Settings\Tanya\Рабочий стол\к 27\IMG_544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058" y="4640036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2"/>
          <p:cNvSpPr>
            <a:spLocks noChangeArrowheads="1"/>
          </p:cNvSpPr>
          <p:nvPr/>
        </p:nvSpPr>
        <p:spPr bwMode="auto">
          <a:xfrm>
            <a:off x="174624" y="3656693"/>
            <a:ext cx="2655661" cy="923330"/>
          </a:xfrm>
          <a:prstGeom prst="rect">
            <a:avLst/>
          </a:prstGeom>
          <a:solidFill>
            <a:schemeClr val="bg1"/>
          </a:solidFill>
          <a:ln w="31750">
            <a:solidFill>
              <a:srgbClr val="0000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CC"/>
                </a:solidFill>
                <a:latin typeface="Times New Roman" pitchFamily="18" charset="0"/>
              </a:rPr>
              <a:t>ЦИФРОВАЯ  </a:t>
            </a:r>
          </a:p>
          <a:p>
            <a:pPr algn="ctr"/>
            <a:r>
              <a:rPr lang="ru-RU" b="1" dirty="0">
                <a:solidFill>
                  <a:srgbClr val="0000CC"/>
                </a:solidFill>
                <a:latin typeface="Times New Roman" pitchFamily="18" charset="0"/>
              </a:rPr>
              <a:t>ЛАБОРАТОРИЯ </a:t>
            </a:r>
            <a:br>
              <a:rPr lang="ru-RU" b="1" dirty="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ru-RU" b="1" dirty="0">
                <a:solidFill>
                  <a:srgbClr val="0000CC"/>
                </a:solidFill>
                <a:latin typeface="Times New Roman" pitchFamily="18" charset="0"/>
              </a:rPr>
              <a:t>«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</a:rPr>
              <a:t>Einstein</a:t>
            </a:r>
            <a:r>
              <a:rPr lang="ru-RU" b="1" dirty="0">
                <a:solidFill>
                  <a:srgbClr val="0000CC"/>
                </a:solidFill>
                <a:latin typeface="Times New Roman" pitchFamily="18" charset="0"/>
              </a:rPr>
              <a:t>»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6008914" y="1023258"/>
            <a:ext cx="2525486" cy="805543"/>
          </a:xfrm>
          <a:prstGeom prst="rect">
            <a:avLst/>
          </a:prstGeom>
          <a:solidFill>
            <a:schemeClr val="lt1"/>
          </a:solidFill>
          <a:ln w="31750">
            <a:solidFill>
              <a:srgbClr val="0000CC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ЦИФРОВАЯ  ЛАБОРАТОРИЯ </a:t>
            </a:r>
            <a:br>
              <a:rPr lang="ru-RU" sz="1600" b="1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b="1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ЛабДиск</a:t>
            </a:r>
            <a:r>
              <a:rPr lang="ru-RU" sz="1600" b="1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ГЛОМИР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167743" y="1001486"/>
            <a:ext cx="2362200" cy="805543"/>
          </a:xfrm>
          <a:prstGeom prst="rect">
            <a:avLst/>
          </a:prstGeom>
          <a:solidFill>
            <a:schemeClr val="lt1"/>
          </a:solidFill>
          <a:ln w="31750">
            <a:solidFill>
              <a:srgbClr val="0000CC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ЦИФРОВАЯ ЛАБОРАТОРИЯ </a:t>
            </a:r>
            <a:br>
              <a: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PROLOG</a:t>
            </a:r>
            <a:r>
              <a: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1000578"/>
            <a:ext cx="2754086" cy="806451"/>
          </a:xfrm>
          <a:prstGeom prst="rect">
            <a:avLst/>
          </a:prstGeom>
          <a:solidFill>
            <a:schemeClr val="lt1"/>
          </a:solidFill>
          <a:ln w="31750">
            <a:solidFill>
              <a:srgbClr val="0000CC"/>
            </a:solidFill>
          </a:ln>
        </p:spPr>
        <p:txBody>
          <a:bodyPr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ЛАБОРАТОРИЯ </a:t>
            </a:r>
            <a:br>
              <a: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«ПЛАВАНИЕ  И ПОГРУЖЕНИЕ»</a:t>
            </a:r>
            <a:endParaRPr lang="ru-RU" sz="1600" b="1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Прямоугольник 2"/>
          <p:cNvSpPr>
            <a:spLocks noChangeArrowheads="1"/>
          </p:cNvSpPr>
          <p:nvPr/>
        </p:nvSpPr>
        <p:spPr bwMode="auto">
          <a:xfrm>
            <a:off x="5921861" y="3787320"/>
            <a:ext cx="2568996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</a:rPr>
              <a:t>NANOEDUCATOR</a:t>
            </a:r>
          </a:p>
          <a:p>
            <a:pPr algn="ctr"/>
            <a:endParaRPr 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6" name="Picture 2" descr="C:\Documents and Settings\Tanya\Рабочий стол\технопарк\Работа с дивайсами от Кошиной\100CANON\IMG_47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2238" y="1845340"/>
            <a:ext cx="2497591" cy="186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Tanya\Рабочий стол\технопарк\Работа с дивайсами от Кошиной\100CANON\IMG_4758.JPG"/>
          <p:cNvPicPr>
            <a:picLocks noChangeAspect="1" noChangeArrowheads="1"/>
          </p:cNvPicPr>
          <p:nvPr/>
        </p:nvPicPr>
        <p:blipFill>
          <a:blip r:embed="rId4" cstate="print"/>
          <a:srcRect l="16344" t="25777" r="15494" b="15694"/>
          <a:stretch>
            <a:fillRect/>
          </a:stretch>
        </p:blipFill>
        <p:spPr bwMode="auto">
          <a:xfrm>
            <a:off x="143103" y="1268902"/>
            <a:ext cx="2197326" cy="2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00200" y="1325662"/>
            <a:ext cx="2837315" cy="495511"/>
          </a:xfrm>
          <a:prstGeom prst="rect">
            <a:avLst/>
          </a:prstGeom>
          <a:solidFill>
            <a:schemeClr val="lt1"/>
          </a:solidFill>
          <a:ln w="25400">
            <a:solidFill>
              <a:srgbClr val="0000CC"/>
            </a:solidFill>
          </a:ln>
        </p:spPr>
        <p:txBody>
          <a:bodyPr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МОДЕЛИРОВАНИЕ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22883" y="243697"/>
            <a:ext cx="3823483" cy="76944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4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ТЕХНОПАРК</a:t>
            </a:r>
            <a:endParaRPr lang="ru-RU" sz="4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tima" pitchFamily="2" charset="0"/>
            </a:endParaRPr>
          </a:p>
        </p:txBody>
      </p:sp>
      <p:pic>
        <p:nvPicPr>
          <p:cNvPr id="10" name="Picture 3" descr="C:\Documents and Settings\Tanya\Рабочий стол\метод.дни\100CANON\IMG_47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7286" y="1304019"/>
            <a:ext cx="3189514" cy="2392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6" descr="http://adam.corp.lego.com/adamlegostudios/studios/Generic/UserControls/Resource.axd?A+vddQFwcacFd51HezKaeAgEyEq0B7VOj7MeCcsPeafZ+gZ9w5CiyM3jEgZvPwWMhUfIyjg9KEpuMeWaNT9Pz+GOw6t2OisA8dr7f3tiSqe9KFm/vhgEmT5PE1lUNnqqEMli2wWn6CwV2V3EEWxGgYwf9A0XHYs6/E/kYQPywb7p0estZ27m4Fns+InDvBC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43103" y="4977427"/>
            <a:ext cx="2816665" cy="1880573"/>
          </a:xfrm>
          <a:prstGeom prst="rect">
            <a:avLst/>
          </a:prstGeo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4" descr="&amp;Fcy;&amp;ocy;&amp;tcy;&amp;ocy;&amp;gcy;&amp;rcy;&amp;acy;&amp;fcy;&amp;icy;&amp;yacy; &amp;Kcy;&amp;ocy;&amp;ncy;&amp;scy;&amp;tcy;&amp;rcy;&amp;ucy;&amp;kcy;&amp;tcy;&amp;ocy;&amp;rcy; &amp;Vcy;&amp;ocy;&amp;zcy;&amp;ocy;&amp;bcy;&amp;ncy;&amp;ocy;&amp;vcy;&amp;lcy;&amp;yacy;&amp;iecy;&amp;mcy;&amp;ycy;&amp;iecy; &amp;icy;&amp;scy;&amp;tcy;&amp;ocy;&amp;chcy;&amp;ncy;&amp;icy;&amp;kcy;&amp;icy; &amp;ecy;&amp;ncy;&amp;iecy;&amp;rcy;&amp;gcy;&amp;icy;&amp;icy; - Lego 9688"/>
          <p:cNvPicPr>
            <a:picLocks noChangeAspect="1" noChangeArrowheads="1"/>
          </p:cNvPicPr>
          <p:nvPr/>
        </p:nvPicPr>
        <p:blipFill>
          <a:blip r:embed="rId7" cstate="print"/>
          <a:srcRect l="13652" t="17858" r="18087" b="13797"/>
          <a:stretch>
            <a:fillRect/>
          </a:stretch>
        </p:blipFill>
        <p:spPr bwMode="auto">
          <a:xfrm>
            <a:off x="3394077" y="5102077"/>
            <a:ext cx="2453269" cy="17559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574031" y="4272233"/>
            <a:ext cx="3579405" cy="540399"/>
          </a:xfrm>
          <a:prstGeom prst="rect">
            <a:avLst/>
          </a:prstGeom>
          <a:solidFill>
            <a:schemeClr val="bg1"/>
          </a:solidFill>
          <a:ln w="2540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  NXT 2.0 </a:t>
            </a:r>
            <a:r>
              <a:rPr lang="ru-RU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  EV3</a:t>
            </a:r>
            <a:endParaRPr lang="ru-RU" sz="2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http://shop.educatec.ch/images/ev3_coreset_57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63733" y="4977427"/>
            <a:ext cx="2691123" cy="18294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61348" y="4234655"/>
            <a:ext cx="3949473" cy="588449"/>
          </a:xfrm>
          <a:prstGeom prst="rect">
            <a:avLst/>
          </a:prstGeom>
          <a:solidFill>
            <a:schemeClr val="lt1"/>
          </a:solidFill>
          <a:ln w="25400">
            <a:solidFill>
              <a:srgbClr val="0000CC"/>
            </a:solidFill>
          </a:ln>
        </p:spPr>
        <p:txBody>
          <a:bodyPr rtlCol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«ТЕХНОЛОГИЯ И ФИЗИКА»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900igr.net/datai/informatika/Ispolzovanie-interaktivnoj-doski/0005-004-CHto-e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6672"/>
            <a:ext cx="3856296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0" y="6488668"/>
            <a:ext cx="2339752" cy="369332"/>
          </a:xfrm>
          <a:prstGeom prst="rect">
            <a:avLst/>
          </a:prstGeom>
          <a:solidFill>
            <a:schemeClr val="lt1">
              <a:alpha val="6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МАОУ лицей № 81</a:t>
            </a:r>
          </a:p>
        </p:txBody>
      </p:sp>
      <p:pic>
        <p:nvPicPr>
          <p:cNvPr id="61444" name="Picture 4" descr="&amp;Pcy;&amp;lcy;&amp;acy;&amp;ncy;&amp;shcy;&amp;iecy;&amp;tcy;&amp;ycy;, &amp;gcy;&amp;rcy;&amp;acy;&amp;fcy;&amp;ocy;&amp;pcy;&amp;ocy;&amp;scy;&amp;tcy;&amp;rcy;&amp;ocy;&amp;icy;&amp;tcy;&amp;iecy;&amp;lcy;&amp;icy; GENIUS &amp;IEcy;&amp;kcy;&amp;acy;&amp;tcy;&amp;iecy;&amp;rcy;&amp;icy;&amp;ncy;&amp;bcy;&amp;ucy;&amp;rcy;&amp;g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836712"/>
            <a:ext cx="2952328" cy="20449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46" name="Picture 6" descr="&amp;Acy;&amp;kcy;&amp;scy;&amp;iecy;&amp;scy;&amp;scy;&amp;ucy;&amp;acy;&amp;rcy;&amp;ycy; &amp;dcy;&amp;lcy;&amp;yacy; &amp;ocy;&amp;fcy;&amp;icy;&amp;scy;&amp;ncy;&amp;ocy;&amp;jcy; &amp;tcy;&amp;iecy;&amp;khcy;&amp;ncy;&amp;icy;&amp;kcy;&amp;icy; Mimi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005064"/>
            <a:ext cx="2257450" cy="24014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66" name="Picture 2" descr="Ipad 3g Wifi 32gb Price"/>
          <p:cNvPicPr>
            <a:picLocks noChangeAspect="1" noChangeArrowheads="1"/>
          </p:cNvPicPr>
          <p:nvPr/>
        </p:nvPicPr>
        <p:blipFill>
          <a:blip r:embed="rId6" cstate="print"/>
          <a:srcRect l="6179" r="7311"/>
          <a:stretch>
            <a:fillRect/>
          </a:stretch>
        </p:blipFill>
        <p:spPr bwMode="auto">
          <a:xfrm>
            <a:off x="395536" y="3933056"/>
            <a:ext cx="2016224" cy="23306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3789040"/>
            <a:ext cx="2910353" cy="27637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4584" name="TextBox 8"/>
          <p:cNvSpPr txBox="1">
            <a:spLocks noChangeArrowheads="1"/>
          </p:cNvSpPr>
          <p:nvPr/>
        </p:nvSpPr>
        <p:spPr bwMode="auto">
          <a:xfrm>
            <a:off x="7308850" y="6488113"/>
            <a:ext cx="2735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оборудование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</TotalTime>
  <Words>473</Words>
  <Application>Microsoft Office PowerPoint</Application>
  <PresentationFormat>Экран (4:3)</PresentationFormat>
  <Paragraphs>125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Optima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OVS</cp:lastModifiedBy>
  <cp:revision>70</cp:revision>
  <dcterms:created xsi:type="dcterms:W3CDTF">2013-11-19T05:52:05Z</dcterms:created>
  <dcterms:modified xsi:type="dcterms:W3CDTF">2015-12-10T16:42:42Z</dcterms:modified>
</cp:coreProperties>
</file>