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5CEC8-632E-41C6-B2B3-F568BCEBC655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95B69-B327-41B2-AB0F-D43A6C07F9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1071547"/>
            <a:ext cx="6929486" cy="278608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Круговорот химических элементов. Биогеохимические процессы в биосфере.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1 пара </a:t>
            </a:r>
            <a:r>
              <a:rPr lang="ru-RU" sz="2800" dirty="0" smtClean="0"/>
              <a:t>– В чём заключается биологическая роль живых организмов в создании осадочных пород?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b="1" dirty="0" smtClean="0"/>
              <a:t>2 пара </a:t>
            </a:r>
            <a:r>
              <a:rPr lang="ru-RU" sz="2800" dirty="0" smtClean="0"/>
              <a:t>– В чём  заключается биологическая роль живых организмов в создании почвы?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7615262" cy="6500858"/>
          </a:xfrm>
        </p:spPr>
        <p:txBody>
          <a:bodyPr>
            <a:normAutofit fontScale="55000" lnSpcReduction="20000"/>
          </a:bodyPr>
          <a:lstStyle/>
          <a:p>
            <a:endParaRPr lang="ru-RU" sz="2900" dirty="0" smtClean="0"/>
          </a:p>
          <a:p>
            <a:r>
              <a:rPr lang="ru-RU" sz="2900" dirty="0" smtClean="0"/>
              <a:t>Циклический процесс превращения и перемещения химических элементов называется </a:t>
            </a:r>
            <a:r>
              <a:rPr lang="ru-RU" sz="2900" b="1" dirty="0" smtClean="0"/>
              <a:t>………………………….</a:t>
            </a:r>
            <a:endParaRPr lang="ru-RU" sz="2900" dirty="0" smtClean="0"/>
          </a:p>
          <a:p>
            <a:r>
              <a:rPr lang="ru-RU" sz="2900" b="1" dirty="0" smtClean="0"/>
              <a:t>         </a:t>
            </a:r>
            <a:r>
              <a:rPr lang="ru-RU" sz="2900" dirty="0" smtClean="0"/>
              <a:t>Циркуляция химических элементов абиотического происхождения, которые попадают из окружающей среды в организмы и из организмов в окружающую среду называют </a:t>
            </a:r>
            <a:r>
              <a:rPr lang="ru-RU" sz="2900" b="1" dirty="0" smtClean="0"/>
              <a:t>………………………………..</a:t>
            </a:r>
            <a:endParaRPr lang="ru-RU" sz="2900" dirty="0" smtClean="0"/>
          </a:p>
          <a:p>
            <a:r>
              <a:rPr lang="ru-RU" sz="2900" dirty="0" smtClean="0"/>
              <a:t>Живые организмы играют в этих процессах решающую роль.</a:t>
            </a:r>
            <a:br>
              <a:rPr lang="ru-RU" sz="2900" dirty="0" smtClean="0"/>
            </a:br>
            <a:r>
              <a:rPr lang="ru-RU" sz="2900" dirty="0" smtClean="0"/>
              <a:t>Необходимые для жизни элементы условно называют </a:t>
            </a:r>
            <a:r>
              <a:rPr lang="ru-RU" sz="2900" b="1" dirty="0" smtClean="0"/>
              <a:t>……………………..</a:t>
            </a:r>
            <a:r>
              <a:rPr lang="ru-RU" sz="2900" dirty="0" smtClean="0"/>
              <a:t> (дающими жизнь) элементами, или питательными веществами. </a:t>
            </a:r>
          </a:p>
          <a:p>
            <a:r>
              <a:rPr lang="ru-RU" sz="2900" dirty="0" smtClean="0"/>
              <a:t>Различают две группы питательных веществ:</a:t>
            </a:r>
          </a:p>
          <a:p>
            <a:pPr lvl="0"/>
            <a:r>
              <a:rPr lang="ru-RU" sz="2900" b="1" dirty="0" smtClean="0"/>
              <a:t>………………………</a:t>
            </a:r>
            <a:r>
              <a:rPr lang="ru-RU" sz="2900" dirty="0" smtClean="0"/>
              <a:t>, составляющие основу живых организмов. Это углерод, водород, кислород, азот, фосфор, калий, кальций, магний, сера. </a:t>
            </a:r>
          </a:p>
          <a:p>
            <a:pPr lvl="0"/>
            <a:r>
              <a:rPr lang="ru-RU" sz="2900" b="1" dirty="0" smtClean="0"/>
              <a:t>………………………. -  </a:t>
            </a:r>
            <a:r>
              <a:rPr lang="ru-RU" sz="2900" dirty="0" smtClean="0"/>
              <a:t>элементы, необходимые для существования живых систем, но в исключительно малых количествах. Это железо, марганец, медь, цинк, бор, натрий, молибден, хлор, ванадий и кобальт. Недостаток микроэлементов может оказывать сильное влияние на живые организмы (в частности, ограничивать рост растений), так же как и нехватка биогенных элементов.</a:t>
            </a:r>
          </a:p>
          <a:p>
            <a:r>
              <a:rPr lang="ru-RU" sz="2900" dirty="0" smtClean="0"/>
              <a:t>Биогенные элементы благодаря участию в круговороте могут использоваться неоднократно. Запасы биогенных элементов </a:t>
            </a:r>
            <a:r>
              <a:rPr lang="ru-RU" sz="2900" b="1" dirty="0" smtClean="0"/>
              <a:t>………………………</a:t>
            </a:r>
            <a:r>
              <a:rPr lang="ru-RU" sz="2900" dirty="0" smtClean="0"/>
              <a:t>: некоторая их часть связана и входит в состав живой биомассы, что снижает количество, остающееся в среде экосистемы. И если бы растения и другие организмы в конечном счете не разлагались, запас питательных веществ исчерпался бы и жизнь на Земле прекратилась. Отсюда можно сделать вывод, что активность гетеротрофных организмов, в первую очередь </a:t>
            </a:r>
            <a:r>
              <a:rPr lang="ru-RU" sz="2900" b="1" dirty="0" smtClean="0"/>
              <a:t>…………………..</a:t>
            </a:r>
            <a:r>
              <a:rPr lang="ru-RU" sz="2900" dirty="0" smtClean="0"/>
              <a:t>, — решающий фактор поддержания круговорота биогенных элементов и сохранения жизни.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7467600" cy="6331100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Циклический процесс превращения и перемещения химических элементов называется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круговоротом веществ.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Циркуляция химических элементов абиотического происхождения, которые попадают из окружающей среды в организмы и из организмов в окружающую среду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 называют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биогеохимическим циклом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Живые организмы играют в этих процессах решающую роль.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Необходимые для жизни элементы условно называют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биогенными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(дающими жизнь) элементами, или питательными веществами. Различают две группы питательных веществ:</a:t>
            </a:r>
          </a:p>
          <a:p>
            <a:pPr lvl="0"/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Макроэлементы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составляющие основу живых организмов. Это углерод, водород, кислород, азот, фосфор, калий, кальций, магний, сера. </a:t>
            </a:r>
          </a:p>
          <a:p>
            <a:pPr lvl="0"/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Микроэлементы - 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элементы, необходимые для существования живых систем, но в исключительно малых количествах. Это железо, марганец, медь, цинк, бор, натрий, молибден, хлор, ванадий и кобальт. Недостаток микроэлементов может оказывать сильное влияние на живые организмы (в частности, ограничивать рост растений), так же как и нехватка биогенных элементов.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Биогенные элементы благодаря участию в круговороте могут использоваться неоднократно. Запасы биогенных элементов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непостоянны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 некоторая их часть связана и входит в состав живой биомассы, что снижает количество, остающееся в среде экосистемы. И если бы растения и другие организмы в конечном счете не разлагались, запас питательных веществ исчерпался бы и жизнь на Земле прекратилась. Отсюда можно сделать вывод, что активность гетеротрофных организмов, в первую очередь </a:t>
            </a: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редуцентов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— решающий фактор поддержания круговорота биогенных элементов и сохранения жизни.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200" dirty="0" smtClean="0"/>
              <a:t>Пар. 74 читать, 75 учить.</a:t>
            </a:r>
          </a:p>
          <a:p>
            <a:pPr lvl="0"/>
            <a:r>
              <a:rPr lang="ru-RU" sz="3200" b="1" i="1" dirty="0" smtClean="0"/>
              <a:t>Дополнительно:</a:t>
            </a:r>
            <a:r>
              <a:rPr lang="ru-RU" sz="3200" dirty="0" smtClean="0"/>
              <a:t> Составить схемы биогеохимических циклов воды и кислорода.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dirty="0" smtClean="0"/>
              <a:t>Рефлексия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∆ – не очень важны □ – важные ○ – очень важны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 </a:t>
            </a:r>
            <a:r>
              <a:rPr lang="ru-RU" sz="2800" dirty="0" smtClean="0"/>
              <a:t>Как ты оцениваешь полученные сегодня знания?</a:t>
            </a:r>
          </a:p>
          <a:p>
            <a:pPr>
              <a:buNone/>
            </a:pPr>
            <a:r>
              <a:rPr lang="ru-RU" sz="2800" dirty="0" smtClean="0"/>
              <a:t>2. С каким настроением ты изучал этот материал?</a:t>
            </a:r>
          </a:p>
          <a:p>
            <a:pPr>
              <a:buNone/>
            </a:pPr>
            <a:r>
              <a:rPr lang="ru-RU" sz="2800" dirty="0" smtClean="0"/>
              <a:t>3. Как оцениваешь свою деятельность?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u="sng" dirty="0" smtClean="0"/>
              <a:t>Цель: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smtClean="0">
                <a:latin typeface="Arial" pitchFamily="34" charset="0"/>
                <a:cs typeface="Arial" pitchFamily="34" charset="0"/>
              </a:rPr>
              <a:t>Изучить закономерности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круговорота веществ в биосфере, рассмотреть биогеохимические циклы углерода, азота, фосфора и серы в природе.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r>
              <a:rPr lang="ru-RU" sz="2800" b="1" i="1" dirty="0" smtClean="0"/>
              <a:t>Круговорот веществ </a:t>
            </a:r>
            <a:r>
              <a:rPr lang="ru-RU" sz="2800" dirty="0" smtClean="0"/>
              <a:t>– </a:t>
            </a:r>
            <a:r>
              <a:rPr lang="ru-RU" sz="2800" i="1" dirty="0" smtClean="0"/>
              <a:t>циклический процесс превращения и перемещения химических элементов.</a:t>
            </a:r>
          </a:p>
          <a:p>
            <a:pPr>
              <a:buNone/>
            </a:pPr>
            <a:endParaRPr lang="ru-RU" sz="2800" i="1" dirty="0" smtClean="0"/>
          </a:p>
          <a:p>
            <a:r>
              <a:rPr lang="ru-RU" sz="2800" b="1" i="1" dirty="0" smtClean="0"/>
              <a:t>Биогеохимические циклы</a:t>
            </a:r>
            <a:r>
              <a:rPr lang="ru-RU" sz="2800" dirty="0" smtClean="0"/>
              <a:t> – это циркуляция химических элементов абиотического происхождения, которые попадают из окружающей среды в организмы и из организмов в окружающую среду.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3684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Биогенный круговорот веществ </a:t>
            </a:r>
            <a:r>
              <a:rPr lang="ru-RU" dirty="0" smtClean="0"/>
              <a:t>состоит из двух </a:t>
            </a:r>
            <a:r>
              <a:rPr lang="ru-RU" dirty="0" err="1" smtClean="0"/>
              <a:t>взаимопротивоположных</a:t>
            </a:r>
            <a:r>
              <a:rPr lang="ru-RU" dirty="0" smtClean="0"/>
              <a:t> процессов: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7467600" cy="4330836"/>
          </a:xfrm>
        </p:spPr>
        <p:txBody>
          <a:bodyPr/>
          <a:lstStyle/>
          <a:p>
            <a:r>
              <a:rPr lang="ru-RU" sz="3200" dirty="0" smtClean="0"/>
              <a:t>1) аккумуляции химических элементов в живых организмах;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2) минерализации веществ в результате разложения мертвой органики.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arhivurokov.ru/kopilka/up/html/2016/11/27/k_583afd1ed998b/363107_1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771530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lvl="1"/>
            <a:r>
              <a:rPr lang="ru-RU" sz="3600" dirty="0">
                <a:latin typeface="Arial" pitchFamily="34" charset="0"/>
                <a:cs typeface="Arial" pitchFamily="34" charset="0"/>
              </a:rPr>
              <a:t>Биогеохимический цикл углерода</a:t>
            </a:r>
          </a:p>
        </p:txBody>
      </p:sp>
      <p:pic>
        <p:nvPicPr>
          <p:cNvPr id="4" name="Содержимое 3" descr="Krugovorot-ugleroda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4"/>
            <a:ext cx="521497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dirty="0"/>
              <a:t>Биогеохимический цикл азота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Содержимое 3" descr="krugovoroty-v-biosfere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6143668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dirty="0"/>
              <a:t>Биогеохимический цикл фосфора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Содержимое 3" descr="01d1876de6a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4295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БИОГЕННЫЙ КРУГОВОРОТ СЕРЫ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4351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/>
          </a:p>
          <a:p>
            <a:r>
              <a:rPr lang="ru-RU" sz="2000" dirty="0" smtClean="0"/>
              <a:t>Условные обозначения:</a:t>
            </a:r>
          </a:p>
          <a:p>
            <a:pPr>
              <a:buNone/>
            </a:pPr>
            <a:r>
              <a:rPr lang="ru-RU" sz="2000" dirty="0" smtClean="0"/>
              <a:t>1. Всасывание корнями.</a:t>
            </a:r>
          </a:p>
          <a:p>
            <a:pPr>
              <a:buNone/>
            </a:pPr>
            <a:r>
              <a:rPr lang="ru-RU" sz="2000" dirty="0" smtClean="0"/>
              <a:t>2. Питание.</a:t>
            </a:r>
          </a:p>
          <a:p>
            <a:pPr>
              <a:buNone/>
            </a:pPr>
            <a:r>
              <a:rPr lang="ru-RU" sz="2000" dirty="0" smtClean="0"/>
              <a:t>3. Отмирание, гниение.</a:t>
            </a:r>
          </a:p>
          <a:p>
            <a:pPr>
              <a:buNone/>
            </a:pPr>
            <a:r>
              <a:rPr lang="ru-RU" sz="2000" dirty="0" smtClean="0"/>
              <a:t>4. Бактерии.</a:t>
            </a:r>
          </a:p>
          <a:p>
            <a:endParaRPr lang="ru-RU" dirty="0"/>
          </a:p>
        </p:txBody>
      </p:sp>
      <p:pic>
        <p:nvPicPr>
          <p:cNvPr id="5" name="Рисунок 4" descr="https://arhivurokov.ru/kopilka/up/html/2016/11/27/k_583afd1ed998b/363107_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514353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</TotalTime>
  <Words>303</Words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Круговорот химических элементов. Биогеохимические процессы в биосфере.</vt:lpstr>
      <vt:lpstr>Цель:</vt:lpstr>
      <vt:lpstr>Слайд 3</vt:lpstr>
      <vt:lpstr>Биогенный круговорот веществ состоит из двух взаимопротивоположных процессов:</vt:lpstr>
      <vt:lpstr>Слайд 5</vt:lpstr>
      <vt:lpstr>Биогеохимический цикл углерода</vt:lpstr>
      <vt:lpstr>Биогеохимический цикл азота </vt:lpstr>
      <vt:lpstr>Биогеохимический цикл фосфора </vt:lpstr>
      <vt:lpstr>БИОГЕННЫЙ КРУГОВОРОТ СЕРЫ </vt:lpstr>
      <vt:lpstr>Слайд 10</vt:lpstr>
      <vt:lpstr>Слайд 11</vt:lpstr>
      <vt:lpstr>Слайд 12</vt:lpstr>
      <vt:lpstr>Домашнее задание:</vt:lpstr>
      <vt:lpstr>Рефлексия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Круговорот химических элементов. Биогеохимические процессы в биосфере.</dc:title>
  <dc:creator>Пользователь</dc:creator>
  <cp:lastModifiedBy>директор</cp:lastModifiedBy>
  <cp:revision>10</cp:revision>
  <dcterms:created xsi:type="dcterms:W3CDTF">2018-05-16T23:28:14Z</dcterms:created>
  <dcterms:modified xsi:type="dcterms:W3CDTF">2018-05-17T06:42:51Z</dcterms:modified>
</cp:coreProperties>
</file>