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44" r:id="rId4"/>
    <p:sldMasterId id="2147483768" r:id="rId5"/>
  </p:sldMasterIdLst>
  <p:sldIdLst>
    <p:sldId id="256" r:id="rId6"/>
    <p:sldId id="257" r:id="rId7"/>
    <p:sldId id="258" r:id="rId8"/>
    <p:sldId id="266" r:id="rId9"/>
    <p:sldId id="259" r:id="rId10"/>
    <p:sldId id="260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D54E82-F110-4924-BC73-7FBCD10DD8B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7A53DA-B08B-488D-B041-001E7C100E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9400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F27B-9C54-463B-A092-7EE1FC2484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5E4A-2390-413F-AE95-27880B47AB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9606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D879F6C-5E0C-48F4-B4B9-AC0D8B57D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4C5A04A-A14C-4791-886C-A1F3DF815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5861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C38618D-3240-4986-98A2-413E00FB8A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30C372E-A690-459B-9730-A0D599573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284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083B5A-EC68-4E0B-99C9-40BAEAF71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B0C91D3-F16F-4983-ACF2-FC39090BC7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839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33A4-9DFE-4042-9352-D47AE18F2B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88A9-3EDF-45AB-B132-741789F87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1268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AB24BC0-A07B-4E60-9D6E-190D0DAA9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4CD8D72-B2ED-4AB9-B772-B99A7936A8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03642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272D568-6BDF-46BC-9779-F8128F52A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45708D3-51A9-48C1-9734-BAF365AD1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573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953D06-6F76-4F26-8056-5EC0E84994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0D2EF5-DD07-4379-B937-FD2CB9C34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3996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E8AC-D648-4195-8A97-BF28075174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AAA7768-A2F0-4FF5-A9B5-D6BDECE54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305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77B47B2-21A0-4FE2-BA6D-8AB01D66A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3CE8C4C-E1CC-4340-99D8-9191FC77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954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D54E82-F110-4924-BC73-7FBCD10DD8B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7A53DA-B08B-488D-B041-001E7C100E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8620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F27B-9C54-463B-A092-7EE1FC2484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5E4A-2390-413F-AE95-27880B47AB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232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D879F6C-5E0C-48F4-B4B9-AC0D8B57D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4C5A04A-A14C-4791-886C-A1F3DF815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2337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C38618D-3240-4986-98A2-413E00FB8A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30C372E-A690-459B-9730-A0D599573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959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083B5A-EC68-4E0B-99C9-40BAEAF71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B0C91D3-F16F-4983-ACF2-FC39090BC7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5613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33A4-9DFE-4042-9352-D47AE18F2B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88A9-3EDF-45AB-B132-741789F87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3409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AB24BC0-A07B-4E60-9D6E-190D0DAA9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4CD8D72-B2ED-4AB9-B772-B99A7936A8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2012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272D568-6BDF-46BC-9779-F8128F52A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45708D3-51A9-48C1-9734-BAF365AD1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8431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953D06-6F76-4F26-8056-5EC0E84994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0D2EF5-DD07-4379-B937-FD2CB9C34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8036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E8AC-D648-4195-8A97-BF28075174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AAA7768-A2F0-4FF5-A9B5-D6BDECE54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0117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77B47B2-21A0-4FE2-BA6D-8AB01D66A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3CE8C4C-E1CC-4340-99D8-9191FC77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42986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D54E82-F110-4924-BC73-7FBCD10DD8B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7A53DA-B08B-488D-B041-001E7C100E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3206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F27B-9C54-463B-A092-7EE1FC2484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5E4A-2390-413F-AE95-27880B47AB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9323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D879F6C-5E0C-48F4-B4B9-AC0D8B57D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4C5A04A-A14C-4791-886C-A1F3DF815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584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C38618D-3240-4986-98A2-413E00FB8A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30C372E-A690-459B-9730-A0D599573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4405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083B5A-EC68-4E0B-99C9-40BAEAF71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B0C91D3-F16F-4983-ACF2-FC39090BC7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97398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33A4-9DFE-4042-9352-D47AE18F2B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88A9-3EDF-45AB-B132-741789F87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182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AB24BC0-A07B-4E60-9D6E-190D0DAA9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4CD8D72-B2ED-4AB9-B772-B99A7936A8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8501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272D568-6BDF-46BC-9779-F8128F52A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45708D3-51A9-48C1-9734-BAF365AD1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6356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953D06-6F76-4F26-8056-5EC0E84994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0D2EF5-DD07-4379-B937-FD2CB9C34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219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E8AC-D648-4195-8A97-BF28075174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AAA7768-A2F0-4FF5-A9B5-D6BDECE54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25681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77B47B2-21A0-4FE2-BA6D-8AB01D66A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3CE8C4C-E1CC-4340-99D8-9191FC77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35075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1"/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0"/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D54E82-F110-4924-BC73-7FBCD10DD8B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 sz="2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7A53DA-B08B-488D-B041-001E7C100EB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44398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9F27B-9C54-463B-A092-7EE1FC2484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5E4A-2390-413F-AE95-27880B47AB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61563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7"/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8"/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19"/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D879F6C-5E0C-48F4-B4B9-AC0D8B57D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54C5A04A-A14C-4791-886C-A1F3DF815A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0205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7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8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9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C38618D-3240-4986-98A2-413E00FB8A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30C372E-A690-459B-9730-A0D5995735E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6319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/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53"/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54"/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55"/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D083B5A-EC68-4E0B-99C9-40BAEAF712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B0C91D3-F16F-4983-ACF2-FC39090BC7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8390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/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21"/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22"/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23"/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33A4-9DFE-4042-9352-D47AE18F2B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88A9-3EDF-45AB-B132-741789F87A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65012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12"/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13"/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14"/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AB24BC0-A07B-4E60-9D6E-190D0DAA9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4CD8D72-B2ED-4AB9-B772-B99A7936A8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5244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/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5"/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F272D568-6BDF-46BC-9779-F8128F52AC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45708D3-51A9-48C1-9734-BAF365AD18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17544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5"/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6"/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2953D06-6F76-4F26-8056-5EC0E84994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D0D2EF5-DD07-4379-B937-FD2CB9C34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387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E8AC-D648-4195-8A97-BF28075174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0AAA7768-A2F0-4FF5-A9B5-D6BDECE54F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22820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/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12"/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13"/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77B47B2-21A0-4FE2-BA6D-8AB01D66A4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C3CE8C4C-E1CC-4340-99D8-9191FC778C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2879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8252885-923E-4F24-82EE-03348B1B21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F89E5-1EA4-4013-8BB8-BB8B80B0D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7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8252885-923E-4F24-82EE-03348B1B21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F89E5-1EA4-4013-8BB8-BB8B80B0D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8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8252885-923E-4F24-82EE-03348B1B21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F89E5-1EA4-4013-8BB8-BB8B80B0D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/>
          <p:cNvPicPr>
            <a:picLocks noChangeAspect="1"/>
          </p:cNvPicPr>
          <p:nvPr/>
        </p:nvPicPr>
        <p:blipFill>
          <a:blip r:embed="rId13">
            <a:lum bright="-3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8252885-923E-4F24-82EE-03348B1B21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EF89E5-1EA4-4013-8BB8-BB8B80B0DC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35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деятельность:</a:t>
            </a:r>
            <a:br>
              <a:rPr lang="ru-RU" dirty="0" smtClean="0"/>
            </a:br>
            <a:r>
              <a:rPr lang="ru-RU" dirty="0" smtClean="0"/>
              <a:t>4 шага реализации ФГОС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/>
              <a:t>Муратова А. Б. старший преподаватель кафедры педагогики и </a:t>
            </a:r>
            <a:r>
              <a:rPr lang="ru-RU" dirty="0" err="1" smtClean="0"/>
              <a:t>андрогогики</a:t>
            </a:r>
            <a:endParaRPr lang="ru-RU" dirty="0"/>
          </a:p>
        </p:txBody>
      </p:sp>
      <p:pic>
        <p:nvPicPr>
          <p:cNvPr id="1026" name="Picture 2" descr="C:\Users\acerbook\Desktop\205751-cae4a4b33c7b82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72" y="1484784"/>
            <a:ext cx="4688358" cy="37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36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Воспитывающие сообщения, адресованные ребенку</a:t>
            </a:r>
          </a:p>
          <a:p>
            <a:pPr marL="109728" indent="0" algn="ctr">
              <a:buNone/>
            </a:pPr>
            <a:endParaRPr lang="ru-RU" sz="2000" b="1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      прямые                                      косвенные</a:t>
            </a:r>
          </a:p>
          <a:p>
            <a:pPr marL="109728" indent="0"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Просьба                                        Поступки                    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Требование                                   Мимика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Совет                                            Образы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Увещевание                                  Музыка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Указание                                       Текст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Запрет                                           Видео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Сомнение                                      Костюмы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Согласие                                       Интерьер       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Похвала                                        Символы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Риторический вопрос                   и т. д.</a:t>
            </a:r>
          </a:p>
          <a:p>
            <a:pPr marL="109728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              И  т. д.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элемент конструктора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471244" y="1875481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882662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283112" y="256490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24028" y="2564904"/>
            <a:ext cx="252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81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шаг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683568" y="1484784"/>
            <a:ext cx="7344816" cy="4608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на основе внеурочной деятельности детско-взрослых общностей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8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Детско-взрослые общности, создаваемые во внеурочной деятельности</a:t>
            </a:r>
          </a:p>
          <a:p>
            <a:pPr marL="109728" indent="0" algn="ctr">
              <a:buNone/>
            </a:pPr>
            <a:r>
              <a:rPr lang="ru-RU" sz="2400" b="1" dirty="0" smtClean="0"/>
              <a:t>Например:</a:t>
            </a:r>
          </a:p>
          <a:p>
            <a:pPr>
              <a:buFontTx/>
              <a:buChar char="-"/>
            </a:pPr>
            <a:r>
              <a:rPr lang="ru-RU" sz="2400" b="1" dirty="0" smtClean="0"/>
              <a:t>Общность любителей военной истории – на уроках истории</a:t>
            </a:r>
          </a:p>
          <a:p>
            <a:pPr>
              <a:buFontTx/>
              <a:buChar char="-"/>
            </a:pPr>
            <a:r>
              <a:rPr lang="ru-RU" sz="2400" b="1" dirty="0" smtClean="0"/>
              <a:t>Общность актеров школьного театра</a:t>
            </a:r>
          </a:p>
          <a:p>
            <a:pPr>
              <a:buFontTx/>
              <a:buChar char="-"/>
            </a:pPr>
            <a:r>
              <a:rPr lang="ru-RU" sz="2400" b="1" dirty="0" smtClean="0"/>
              <a:t>Общность любителей Р. Р. </a:t>
            </a:r>
            <a:r>
              <a:rPr lang="ru-RU" sz="2400" b="1" dirty="0" err="1" smtClean="0"/>
              <a:t>Толкиена</a:t>
            </a:r>
            <a:r>
              <a:rPr lang="ru-RU" sz="2400" b="1" dirty="0"/>
              <a:t> </a:t>
            </a:r>
            <a:r>
              <a:rPr lang="ru-RU" sz="2400" b="1" dirty="0" smtClean="0"/>
              <a:t>– на уроках литературы</a:t>
            </a:r>
          </a:p>
          <a:p>
            <a:pPr>
              <a:buFontTx/>
              <a:buChar char="-"/>
            </a:pPr>
            <a:r>
              <a:rPr lang="ru-RU" sz="2400" b="1" dirty="0" smtClean="0"/>
              <a:t>Общность журналистов школьной газеты</a:t>
            </a:r>
          </a:p>
          <a:p>
            <a:pPr>
              <a:buFontTx/>
              <a:buChar char="-"/>
            </a:pPr>
            <a:r>
              <a:rPr lang="ru-RU" sz="2400" b="1" dirty="0" smtClean="0"/>
              <a:t>И т.д.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элемент конструктора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9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Педагог не получит желаемого результата, если его главной целью будет проведение воспитательных мероприятий.</a:t>
            </a:r>
          </a:p>
          <a:p>
            <a:r>
              <a:rPr lang="ru-RU" dirty="0" smtClean="0"/>
              <a:t>Сами мероприятия вторичны: они оказывают воспитывающее влияние только тогда, когда ребенок ощущает свою общность с теми, кто их проводит.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Ключевая проблема внеурочной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56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book\Desktop\0005-005-Vneurochnaja-dejateln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3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book\Desktop\0002-002-Vneurochnaja-dejatelno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9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 descr="_s_i-469.2_cover_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88313"/>
            <a:ext cx="19573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3" descr="_s-657_cover_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88313"/>
            <a:ext cx="1978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88" y="285750"/>
            <a:ext cx="74215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ФГОС. ВНЕУРОЧНАЯ ДЕЯТЕЛЬНОСТЬ</a:t>
            </a:r>
          </a:p>
        </p:txBody>
      </p:sp>
      <p:pic>
        <p:nvPicPr>
          <p:cNvPr id="11" name="Рисунок 14" descr="_s-653_cover_ima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9950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5" descr="_s-654_cover_imag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575" y="893899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 descr="_s-437_cover_imag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36" y="3861048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Дмитрий-Оля\Desktop\обложки на вебинар\5409_cover_imag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1971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8" descr="5402_cover_image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190" y="3861048"/>
            <a:ext cx="197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5" descr="5408_cover_image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8857"/>
            <a:ext cx="1971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9507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6" descr="_s-422_cover_ima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4632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7" descr="5404_cover_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4632"/>
            <a:ext cx="197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57313" y="357188"/>
            <a:ext cx="74215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ФГОС. ВНЕУРОЧНАЯ ДЕЯТЕЛЬНОСТЬ</a:t>
            </a:r>
          </a:p>
        </p:txBody>
      </p:sp>
      <p:pic>
        <p:nvPicPr>
          <p:cNvPr id="10" name="Рисунок 4" descr="5020_cover_ima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4632"/>
            <a:ext cx="19716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 descr="_s_i-497_cover_imag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65582"/>
            <a:ext cx="19986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 descr="5550_cover_imag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7650"/>
            <a:ext cx="1971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 descr="_s-615_cover_imag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200" y="4095750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 descr="5405_cover_image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048125"/>
            <a:ext cx="19716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8" descr="5407_cover_image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861" y="4048125"/>
            <a:ext cx="1971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196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:\для доклада (в Питере)\обложки\ФГОС Воспитательные системы\C-456-di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494088"/>
            <a:ext cx="3276600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:\для доклада (в Питере)\обложки\ФГОС Воспитательные системы\C-445-di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25" y="117475"/>
            <a:ext cx="332581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3462338" y="6399213"/>
            <a:ext cx="85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b="1" smtClean="0">
                <a:solidFill>
                  <a:prstClr val="black"/>
                </a:solidFill>
                <a:cs typeface="Arial" charset="0"/>
              </a:rPr>
              <a:t>С-445</a:t>
            </a:r>
          </a:p>
        </p:txBody>
      </p:sp>
      <p:sp>
        <p:nvSpPr>
          <p:cNvPr id="21509" name="Прямоугольник 2"/>
          <p:cNvSpPr>
            <a:spLocks noChangeArrowheads="1"/>
          </p:cNvSpPr>
          <p:nvPr/>
        </p:nvSpPr>
        <p:spPr bwMode="auto">
          <a:xfrm>
            <a:off x="2700338" y="3082925"/>
            <a:ext cx="80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С-456</a:t>
            </a:r>
          </a:p>
        </p:txBody>
      </p:sp>
      <p:sp>
        <p:nvSpPr>
          <p:cNvPr id="21510" name="Прямоугольник 3"/>
          <p:cNvSpPr>
            <a:spLocks noChangeArrowheads="1"/>
          </p:cNvSpPr>
          <p:nvPr/>
        </p:nvSpPr>
        <p:spPr bwMode="auto">
          <a:xfrm>
            <a:off x="6948488" y="6124575"/>
            <a:ext cx="80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С-647</a:t>
            </a:r>
          </a:p>
        </p:txBody>
      </p:sp>
      <p:pic>
        <p:nvPicPr>
          <p:cNvPr id="21511" name="Picture 2" descr="R:\Обложки CD JPG 300\ФГОС Учебно-методический комплекс\C-647-di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708275"/>
            <a:ext cx="32559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Прямоугольник 4"/>
          <p:cNvSpPr>
            <a:spLocks noChangeArrowheads="1"/>
          </p:cNvSpPr>
          <p:nvPr/>
        </p:nvSpPr>
        <p:spPr bwMode="auto">
          <a:xfrm>
            <a:off x="4244975" y="37147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cs typeface="Arial" charset="0"/>
              </a:rPr>
              <a:t>Материал можно использовать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cs typeface="Arial" charset="0"/>
              </a:rPr>
              <a:t>как при проведении урочных, факультативных и кружковых занятий, так и в организации конкурсов, викторин, вечеров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cs typeface="Arial" charset="0"/>
              </a:rPr>
              <a:t>и других видов внеклассной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328857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митрий-Оля\Desktop\обложки на вебинар\5406_cover_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73175"/>
            <a:ext cx="19716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28688" y="357188"/>
            <a:ext cx="74215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ФГОС. ВНЕУРОЧНАЯ ДЕЯТЕЛЬНОСТЬ</a:t>
            </a:r>
          </a:p>
        </p:txBody>
      </p:sp>
      <p:pic>
        <p:nvPicPr>
          <p:cNvPr id="23556" name="Picture 3" descr="H:\для доклада (в Питере)\обложки\обложки для конференции\5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63913"/>
            <a:ext cx="20002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766763" y="4113213"/>
            <a:ext cx="728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5406</a:t>
            </a:r>
          </a:p>
        </p:txBody>
      </p:sp>
      <p:sp>
        <p:nvSpPr>
          <p:cNvPr id="23558" name="Прямоугольник 2"/>
          <p:cNvSpPr>
            <a:spLocks noChangeArrowheads="1"/>
          </p:cNvSpPr>
          <p:nvPr/>
        </p:nvSpPr>
        <p:spPr bwMode="auto">
          <a:xfrm>
            <a:off x="3830638" y="6307138"/>
            <a:ext cx="72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5403</a:t>
            </a:r>
          </a:p>
        </p:txBody>
      </p:sp>
      <p:sp>
        <p:nvSpPr>
          <p:cNvPr id="23559" name="Прямоугольник 3"/>
          <p:cNvSpPr>
            <a:spLocks noChangeArrowheads="1"/>
          </p:cNvSpPr>
          <p:nvPr/>
        </p:nvSpPr>
        <p:spPr bwMode="auto">
          <a:xfrm>
            <a:off x="7346950" y="4071938"/>
            <a:ext cx="80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С-610</a:t>
            </a:r>
          </a:p>
        </p:txBody>
      </p:sp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2700338" y="1352550"/>
            <a:ext cx="4064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cs typeface="Arial" charset="0"/>
              </a:rPr>
              <a:t>Материалы для организации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cs typeface="Arial" charset="0"/>
              </a:rPr>
              <a:t>и проведения курсов общеинтеллектуального,   общекультурного направления внеурочной деятельности.</a:t>
            </a:r>
          </a:p>
        </p:txBody>
      </p:sp>
      <p:pic>
        <p:nvPicPr>
          <p:cNvPr id="23561" name="Рисунок 10" descr="_s-610_cover_ima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273175"/>
            <a:ext cx="19716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Прямоугольник 5"/>
          <p:cNvSpPr>
            <a:spLocks noChangeArrowheads="1"/>
          </p:cNvSpPr>
          <p:nvPr/>
        </p:nvSpPr>
        <p:spPr bwMode="auto">
          <a:xfrm>
            <a:off x="5435600" y="4652963"/>
            <a:ext cx="33845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cs typeface="Arial" charset="0"/>
              </a:rPr>
              <a:t>Проектирование и оценка эффективности в практике  досуговых программ в системе дополнительного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57250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Внеурочная деятельность учащихся объединяет все виды деятельности школьников (кроме учебной деятельности и на уроке), в которых возможно и целесообразно решение задач их воспитания и социализации.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26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реализуется через урочную и внеурочную деятельность.</a:t>
            </a:r>
          </a:p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организуется по направлениям развития личности (спортивно-оздоровительное, духовно-нравственное, обще интеллектуальное, общекультурное, социальное)</a:t>
            </a:r>
          </a:p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организуется в таких формах как: кружки, секции, факультативы, студии, клубы, юношеские организации, конференции, научные общества, олимпиады, научно-полезные практики и т.д.</a:t>
            </a:r>
          </a:p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вводится в целях обеспечения индивидуальных потребностей обучающихся</a:t>
            </a:r>
          </a:p>
          <a:p>
            <a:pPr marL="109728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Рекомендованы 4 организационные модели внеурочной деятельности: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Модель дополнительного образования;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Модель «Школы полного дня»;</a:t>
            </a:r>
          </a:p>
          <a:p>
            <a:pPr>
              <a:buFontTx/>
              <a:buChar char="-"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Инновационно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-образовательная модель;</a:t>
            </a:r>
          </a:p>
          <a:p>
            <a:pPr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Оптимизационная модель.</a:t>
            </a:r>
            <a:endParaRPr lang="ru-RU" sz="2000" b="1" dirty="0"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25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Конструирование внеурочной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931712"/>
            <a:ext cx="7235081" cy="1454888"/>
          </a:xfrm>
        </p:spPr>
        <p:txBody>
          <a:bodyPr/>
          <a:lstStyle/>
          <a:p>
            <a:r>
              <a:rPr lang="ru-RU" dirty="0" smtClean="0"/>
              <a:t>(На основе </a:t>
            </a:r>
            <a:r>
              <a:rPr lang="ru-RU" smtClean="0"/>
              <a:t>методического конструктора)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20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шаг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1187624" y="1988840"/>
            <a:ext cx="7344816" cy="3672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charset="0"/>
              </a:rPr>
              <a:t>Планирование результатов внеурочной деятельности</a:t>
            </a:r>
            <a:endParaRPr lang="ru-RU" sz="40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0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Цели и результаты внеурочной деятельности</a:t>
            </a:r>
          </a:p>
          <a:p>
            <a:endParaRPr lang="ru-RU" sz="2400" dirty="0"/>
          </a:p>
          <a:p>
            <a:r>
              <a:rPr lang="ru-RU" sz="1800" b="1" dirty="0" smtClean="0"/>
              <a:t>1 уровень </a:t>
            </a:r>
            <a:r>
              <a:rPr lang="ru-RU" sz="1800" b="1" dirty="0">
                <a:latin typeface="Times New Roman" pitchFamily="18" charset="0"/>
              </a:rPr>
              <a:t>приобретение школьником социальных знаний, первичного понимания социальной реальности и повседневной жизни.</a:t>
            </a:r>
          </a:p>
          <a:p>
            <a:r>
              <a:rPr lang="ru-RU" sz="1800" b="1" dirty="0" smtClean="0"/>
              <a:t>2 уровень </a:t>
            </a:r>
            <a:r>
              <a:rPr lang="ru-RU" sz="1800" b="1" dirty="0">
                <a:latin typeface="Times New Roman" pitchFamily="18" charset="0"/>
              </a:rPr>
              <a:t>получение школьником опыта переживания и позитивного отношения к базовым ценностям общества, ценностного отношения к социальной реальности в целом.</a:t>
            </a:r>
          </a:p>
          <a:p>
            <a:r>
              <a:rPr lang="ru-RU" sz="1800" b="1" dirty="0" smtClean="0"/>
              <a:t>3 уровень </a:t>
            </a:r>
            <a:r>
              <a:rPr lang="ru-RU" sz="1800" b="1" dirty="0">
                <a:latin typeface="Times New Roman" pitchFamily="18" charset="0"/>
              </a:rPr>
              <a:t>получение школьником опыта самостоятельного общественного действия</a:t>
            </a:r>
            <a:r>
              <a:rPr lang="ru-RU" sz="2400" dirty="0">
                <a:latin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Возможный эффект – овладение ребенком социально значимой деятельностью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элемент конструктора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91683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568" y="4509120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02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шаг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683568" y="1556792"/>
            <a:ext cx="7632848" cy="4536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Вовлечение детей а те виды и формы внеурочной деятельности которые помогут достичь планируемых результатов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7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7132578"/>
              </p:ext>
            </p:extLst>
          </p:nvPr>
        </p:nvGraphicFramePr>
        <p:xfrm>
          <a:off x="467544" y="1268760"/>
          <a:ext cx="82296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Приобретение социально значимых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социально значимых 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Накопление опыта социально</a:t>
                      </a:r>
                      <a:r>
                        <a:rPr lang="ru-RU" baseline="0" dirty="0" smtClean="0"/>
                        <a:t> значимых действий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Лекции</a:t>
                      </a:r>
                    </a:p>
                    <a:p>
                      <a:r>
                        <a:rPr lang="ru-RU" dirty="0" smtClean="0"/>
                        <a:t>Рассказы</a:t>
                      </a:r>
                    </a:p>
                    <a:p>
                      <a:r>
                        <a:rPr lang="ru-RU" dirty="0" smtClean="0"/>
                        <a:t>Викторины</a:t>
                      </a:r>
                    </a:p>
                    <a:p>
                      <a:r>
                        <a:rPr lang="ru-RU" dirty="0" smtClean="0"/>
                        <a:t>Соревнования</a:t>
                      </a:r>
                    </a:p>
                    <a:p>
                      <a:r>
                        <a:rPr lang="ru-RU" dirty="0" smtClean="0"/>
                        <a:t>Развлекательные игры</a:t>
                      </a:r>
                    </a:p>
                    <a:p>
                      <a:r>
                        <a:rPr lang="ru-RU" dirty="0" smtClean="0"/>
                        <a:t>Праздники</a:t>
                      </a:r>
                    </a:p>
                    <a:p>
                      <a:r>
                        <a:rPr lang="ru-RU" dirty="0" smtClean="0"/>
                        <a:t>Выходы в театр, галерею, кино.</a:t>
                      </a:r>
                    </a:p>
                    <a:p>
                      <a:r>
                        <a:rPr lang="ru-RU" dirty="0" smtClean="0"/>
                        <a:t>Экскурсии</a:t>
                      </a:r>
                    </a:p>
                    <a:p>
                      <a:r>
                        <a:rPr lang="ru-RU" dirty="0" smtClean="0"/>
                        <a:t>Театрализации </a:t>
                      </a:r>
                    </a:p>
                    <a:p>
                      <a:r>
                        <a:rPr lang="ru-RU" dirty="0" smtClean="0"/>
                        <a:t>Конкурсы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Беседы</a:t>
                      </a:r>
                    </a:p>
                    <a:p>
                      <a:r>
                        <a:rPr lang="ru-RU" dirty="0" smtClean="0"/>
                        <a:t>Дискуссии</a:t>
                      </a:r>
                    </a:p>
                    <a:p>
                      <a:r>
                        <a:rPr lang="ru-RU" dirty="0" smtClean="0"/>
                        <a:t>Дебаты</a:t>
                      </a:r>
                    </a:p>
                    <a:p>
                      <a:r>
                        <a:rPr lang="ru-RU" dirty="0" smtClean="0"/>
                        <a:t>Сборы</a:t>
                      </a:r>
                    </a:p>
                    <a:p>
                      <a:r>
                        <a:rPr lang="ru-RU" dirty="0" smtClean="0"/>
                        <a:t>Слеты</a:t>
                      </a:r>
                    </a:p>
                    <a:p>
                      <a:r>
                        <a:rPr lang="ru-RU" dirty="0" smtClean="0"/>
                        <a:t>Ролевые и деловые игры</a:t>
                      </a:r>
                    </a:p>
                    <a:p>
                      <a:r>
                        <a:rPr lang="ru-RU" dirty="0" smtClean="0"/>
                        <a:t>Турпоходы</a:t>
                      </a:r>
                    </a:p>
                    <a:p>
                      <a:r>
                        <a:rPr lang="ru-RU" dirty="0" smtClean="0"/>
                        <a:t>Трудовые десанты Исследовательские проекты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КТД</a:t>
                      </a:r>
                    </a:p>
                    <a:p>
                      <a:r>
                        <a:rPr lang="ru-RU" dirty="0" smtClean="0"/>
                        <a:t>Социальные проекты</a:t>
                      </a:r>
                    </a:p>
                    <a:p>
                      <a:r>
                        <a:rPr lang="ru-RU" dirty="0" smtClean="0"/>
                        <a:t>Социально моделирующие игры</a:t>
                      </a:r>
                    </a:p>
                    <a:p>
                      <a:r>
                        <a:rPr lang="ru-RU" dirty="0" smtClean="0"/>
                        <a:t>Поисковые, фольклорные, туристско-краеведческие, природоохранные экспедиции</a:t>
                      </a:r>
                    </a:p>
                    <a:p>
                      <a:r>
                        <a:rPr lang="ru-RU" dirty="0" smtClean="0"/>
                        <a:t>Социально-ориентированные, трудовые,</a:t>
                      </a:r>
                      <a:r>
                        <a:rPr lang="ru-RU" baseline="0" dirty="0" smtClean="0"/>
                        <a:t> экологические, патриотические, волонтерские акции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элемент конструктора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29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шаг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683568" y="1484784"/>
            <a:ext cx="7488832" cy="4680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Насыщение пространства в котором протекает внеурочная деятельность, воспитывающими сообщениями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4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530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Открытая</vt:lpstr>
      <vt:lpstr>Kilter</vt:lpstr>
      <vt:lpstr>3_Kilter</vt:lpstr>
      <vt:lpstr>5_Kilter</vt:lpstr>
      <vt:lpstr>7_Kilter</vt:lpstr>
      <vt:lpstr>Внеурочная деятельность: 4 шага реализации ФГОС</vt:lpstr>
      <vt:lpstr>Слайд 2</vt:lpstr>
      <vt:lpstr>Слайд 3</vt:lpstr>
      <vt:lpstr>Конструирование внеурочной деятельности</vt:lpstr>
      <vt:lpstr>1 шаг</vt:lpstr>
      <vt:lpstr>1 элемент конструктора</vt:lpstr>
      <vt:lpstr>2 шаг</vt:lpstr>
      <vt:lpstr>2 элемент конструктора</vt:lpstr>
      <vt:lpstr>3 шаг</vt:lpstr>
      <vt:lpstr>3 элемент конструктора</vt:lpstr>
      <vt:lpstr>4 шаг</vt:lpstr>
      <vt:lpstr>4 элемент конструктора</vt:lpstr>
      <vt:lpstr>Ключевая проблема внеурочной деятельности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деятельность: 4 шага реализации ФГОС</dc:title>
  <dc:creator>acerbook</dc:creator>
  <cp:lastModifiedBy>user</cp:lastModifiedBy>
  <cp:revision>16</cp:revision>
  <dcterms:created xsi:type="dcterms:W3CDTF">2013-12-19T05:31:55Z</dcterms:created>
  <dcterms:modified xsi:type="dcterms:W3CDTF">2014-02-06T07:39:36Z</dcterms:modified>
</cp:coreProperties>
</file>