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CF46D6F-AB26-4AF0-A4B9-BBA0E2A154B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96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09F7F28-9AE6-4C04-8018-451A56B7488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6E5C38D-D6D7-4B08-ABA6-CBEC7567EFC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C8F5EE9-E258-4EAE-A088-2E64D0B21B7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12CF853-4CB8-4B4E-A174-3F840028741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AD63124-EEA7-4738-B1CA-5D96BE56C37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6DD4CF9-8D2E-4DBE-BC8B-E48D7A0A5B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ED327C4-43D4-4F84-8C44-B9BFF3FD5FD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6073A3-9DDB-4612-B66D-4F7EE44CA4E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D0E533D-41B1-46DD-8BF8-E9C7F21D0DE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219DC04-699D-4B76-A3C4-6534F4F0754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5990CB0-39C4-47FF-8EC6-E760B6F10AD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CA3AED1-A4EB-47F1-BA24-5E744D4AD7E6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F1B203-8BEF-4F4C-BA86-661C4D81178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Секта  + современные средства манипуляции</a:t>
            </a:r>
          </a:p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722054-1B9C-421B-9C40-5D4F7DFDB47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76E120E-4FF2-4EA4-A856-6238A2566D6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41E035B-B903-406B-9C6F-518C2BE4D15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A65D4A-6C7C-4C98-A01C-33DD5979BF0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BAD1504-3273-4631-82A6-8C81BB13C58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D44A94-64A6-47D9-B05C-26ABD7F7B87C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5003D2-376F-45B0-8975-0A6DB6636FF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F03CB8-2D41-487B-B69C-757533CC957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B6C6D83-E196-426B-B1A9-6593ED1A06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A88EC9C-C6FF-42FD-B466-3EF5A2FB697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20F3D30-1789-4173-85E9-DDD238366CE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C814DEB-FE11-44BB-B126-630DD64ACC6F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06.02.2017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95CF11-8720-4249-879D-D4DD7E22C871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132BD29-2112-4FBF-BB87-B6474591079F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06.02.2017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A38396-99C0-4277-8652-86D567B76AA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083139E-777E-47AD-8E37-45B9EEA3C4E9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06.02.2017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A4B019-187B-4CC2-82EC-538438D516EC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obedish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ejit.ru/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www.memoriam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ealove.ru/" TargetMode="External"/><Relationship Id="rId5" Type="http://schemas.openxmlformats.org/officeDocument/2006/relationships/hyperlink" Target="http://www.realisti.ru/" TargetMode="External"/><Relationship Id="rId4" Type="http://schemas.openxmlformats.org/officeDocument/2006/relationships/hyperlink" Target="http://www.vetkaivi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si.mchs.gov.ru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ais.rkn.gov.ru/feedback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СТРАТЕГИИ  ПСИХОЛОГИЧЕСКОЙ ПОМОЩИ СЕМЬЕ С ПРОБЛЕМОЙ СУИЦИДАЛЬНОГО ПОВЕДЕНИЯ НЕСОВЕРШЕННОЛЕТНЕГО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403640" y="450864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Раева Татьяна Викторовна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д.м.н., зав.кафедрой психиатрии и наркологии Тюменского ГМУ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Line 3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4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Line 5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Line 6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Line 7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492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4" name="Рисунок 1"/>
          <p:cNvPicPr/>
          <p:nvPr/>
        </p:nvPicPr>
        <p:blipFill>
          <a:blip r:embed="rId3"/>
          <a:srcRect l="17843" t="2748"/>
          <a:stretch/>
        </p:blipFill>
        <p:spPr>
          <a:xfrm>
            <a:off x="511920" y="3795480"/>
            <a:ext cx="3131640" cy="2855520"/>
          </a:xfrm>
          <a:prstGeom prst="rect">
            <a:avLst/>
          </a:prstGeom>
          <a:ln>
            <a:noFill/>
          </a:ln>
        </p:spPr>
      </p:pic>
      <p:sp>
        <p:nvSpPr>
          <p:cNvPr id="265" name="Line 2"/>
          <p:cNvSpPr/>
          <p:nvPr/>
        </p:nvSpPr>
        <p:spPr>
          <a:xfrm>
            <a:off x="1763640" y="6575400"/>
            <a:ext cx="1866960" cy="36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6" name="Line 3"/>
          <p:cNvSpPr/>
          <p:nvPr/>
        </p:nvSpPr>
        <p:spPr>
          <a:xfrm flipV="1">
            <a:off x="3630600" y="4849560"/>
            <a:ext cx="360" cy="172584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7" name="Line 4"/>
          <p:cNvSpPr/>
          <p:nvPr/>
        </p:nvSpPr>
        <p:spPr>
          <a:xfrm>
            <a:off x="5343480" y="3136680"/>
            <a:ext cx="360" cy="172548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8" name="Line 5"/>
          <p:cNvSpPr/>
          <p:nvPr/>
        </p:nvSpPr>
        <p:spPr>
          <a:xfrm>
            <a:off x="3617640" y="4862160"/>
            <a:ext cx="1725840" cy="36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9" name="Line 6"/>
          <p:cNvSpPr/>
          <p:nvPr/>
        </p:nvSpPr>
        <p:spPr>
          <a:xfrm>
            <a:off x="5343480" y="3136680"/>
            <a:ext cx="1725480" cy="36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0" name="CustomShape 7"/>
          <p:cNvSpPr/>
          <p:nvPr/>
        </p:nvSpPr>
        <p:spPr>
          <a:xfrm flipV="1">
            <a:off x="8750160" y="146880"/>
            <a:ext cx="360" cy="127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tx1">
                <a:lumMod val="65000"/>
                <a:lumOff val="3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Line 8"/>
          <p:cNvSpPr/>
          <p:nvPr/>
        </p:nvSpPr>
        <p:spPr>
          <a:xfrm>
            <a:off x="7051320" y="1411200"/>
            <a:ext cx="360" cy="172548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2" name="Line 9"/>
          <p:cNvSpPr/>
          <p:nvPr/>
        </p:nvSpPr>
        <p:spPr>
          <a:xfrm>
            <a:off x="7037280" y="1411200"/>
            <a:ext cx="1725480" cy="360"/>
          </a:xfrm>
          <a:prstGeom prst="line">
            <a:avLst/>
          </a:prstGeom>
          <a:ln w="22320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7074000" y="1427040"/>
            <a:ext cx="1890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Активизация ресурсов семьи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11"/>
          <p:cNvSpPr/>
          <p:nvPr/>
        </p:nvSpPr>
        <p:spPr>
          <a:xfrm>
            <a:off x="5440320" y="3213000"/>
            <a:ext cx="22276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Понимание, принятие ситуации, интеграция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12"/>
          <p:cNvSpPr/>
          <p:nvPr/>
        </p:nvSpPr>
        <p:spPr>
          <a:xfrm>
            <a:off x="3774960" y="4890960"/>
            <a:ext cx="24307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Освобождение от деструктивных эмоции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13"/>
          <p:cNvSpPr/>
          <p:nvPr/>
        </p:nvSpPr>
        <p:spPr>
          <a:xfrm>
            <a:off x="395640" y="280440"/>
            <a:ext cx="6050520" cy="11250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baseline="3000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«Мой ребенок не хочет жить…»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baseline="3000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ЭТАПЫ ПСИХОЛОГИЧЕСКОЙ ПОМОЩИ СЕМЬЕ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Line 14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Line 15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Line 16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Line 17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Line 18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2" name="Picture 2"/>
          <p:cNvPicPr/>
          <p:nvPr/>
        </p:nvPicPr>
        <p:blipFill>
          <a:blip r:embed="rId4"/>
          <a:stretch/>
        </p:blipFill>
        <p:spPr>
          <a:xfrm>
            <a:off x="2913480" y="3252600"/>
            <a:ext cx="2234520" cy="1493640"/>
          </a:xfrm>
          <a:prstGeom prst="rect">
            <a:avLst/>
          </a:prstGeom>
          <a:ln>
            <a:noFill/>
          </a:ln>
        </p:spPr>
      </p:pic>
      <p:pic>
        <p:nvPicPr>
          <p:cNvPr id="283" name="Picture 4"/>
          <p:cNvPicPr/>
          <p:nvPr/>
        </p:nvPicPr>
        <p:blipFill>
          <a:blip r:embed="rId5"/>
          <a:stretch/>
        </p:blipFill>
        <p:spPr>
          <a:xfrm>
            <a:off x="4904280" y="1750320"/>
            <a:ext cx="1971720" cy="1334160"/>
          </a:xfrm>
          <a:prstGeom prst="rect">
            <a:avLst/>
          </a:prstGeom>
          <a:ln>
            <a:noFill/>
          </a:ln>
        </p:spPr>
      </p:pic>
      <p:pic>
        <p:nvPicPr>
          <p:cNvPr id="284" name="Picture 6"/>
          <p:cNvPicPr/>
          <p:nvPr/>
        </p:nvPicPr>
        <p:blipFill>
          <a:blip r:embed="rId6"/>
          <a:stretch/>
        </p:blipFill>
        <p:spPr>
          <a:xfrm>
            <a:off x="6769080" y="61920"/>
            <a:ext cx="1798200" cy="1344600"/>
          </a:xfrm>
          <a:prstGeom prst="rect">
            <a:avLst/>
          </a:prstGeom>
          <a:ln>
            <a:noFill/>
          </a:ln>
        </p:spPr>
      </p:pic>
      <p:sp>
        <p:nvSpPr>
          <p:cNvPr id="285" name="CustomShape 19"/>
          <p:cNvSpPr/>
          <p:nvPr/>
        </p:nvSpPr>
        <p:spPr>
          <a:xfrm>
            <a:off x="395640" y="1427040"/>
            <a:ext cx="39600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Особого внимания заслуживают члены семьи </a:t>
            </a:r>
            <a:r>
              <a:rPr lang="ru-RU" sz="2000" b="1" strike="noStrike" spc="-1" dirty="0" err="1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суицидента</a:t>
            </a:r>
            <a:r>
              <a:rPr lang="ru-RU" sz="20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ru-RU" sz="2000" b="1" strike="noStrike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после </a:t>
            </a:r>
            <a:r>
              <a:rPr lang="ru-RU" sz="20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незавершенного подросткового суицида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88800" y="1306800"/>
            <a:ext cx="9230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2"/>
          <p:cNvSpPr/>
          <p:nvPr/>
        </p:nvSpPr>
        <p:spPr>
          <a:xfrm>
            <a:off x="380880" y="1295280"/>
            <a:ext cx="9230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3"/>
          <p:cNvSpPr/>
          <p:nvPr/>
        </p:nvSpPr>
        <p:spPr>
          <a:xfrm>
            <a:off x="435240" y="1335240"/>
            <a:ext cx="81216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4"/>
          <p:cNvSpPr/>
          <p:nvPr/>
        </p:nvSpPr>
        <p:spPr>
          <a:xfrm>
            <a:off x="1125720" y="1904760"/>
            <a:ext cx="61898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5"/>
          <p:cNvSpPr/>
          <p:nvPr/>
        </p:nvSpPr>
        <p:spPr>
          <a:xfrm>
            <a:off x="1447920" y="1371600"/>
            <a:ext cx="73242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6"/>
          <p:cNvSpPr/>
          <p:nvPr/>
        </p:nvSpPr>
        <p:spPr>
          <a:xfrm>
            <a:off x="631080" y="139392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389160" y="2298960"/>
            <a:ext cx="968040" cy="7488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"/>
          <p:cNvSpPr/>
          <p:nvPr/>
        </p:nvSpPr>
        <p:spPr>
          <a:xfrm>
            <a:off x="380880" y="2286000"/>
            <a:ext cx="968040" cy="7488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"/>
          <p:cNvSpPr/>
          <p:nvPr/>
        </p:nvSpPr>
        <p:spPr>
          <a:xfrm>
            <a:off x="439560" y="2331000"/>
            <a:ext cx="851400" cy="65844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10"/>
          <p:cNvSpPr/>
          <p:nvPr/>
        </p:nvSpPr>
        <p:spPr>
          <a:xfrm>
            <a:off x="1162080" y="2984040"/>
            <a:ext cx="615276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1"/>
          <p:cNvSpPr/>
          <p:nvPr/>
        </p:nvSpPr>
        <p:spPr>
          <a:xfrm>
            <a:off x="1349640" y="2116800"/>
            <a:ext cx="18468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2"/>
          <p:cNvSpPr/>
          <p:nvPr/>
        </p:nvSpPr>
        <p:spPr>
          <a:xfrm>
            <a:off x="643320" y="23986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13"/>
          <p:cNvSpPr txBox="1"/>
          <p:nvPr/>
        </p:nvSpPr>
        <p:spPr>
          <a:xfrm>
            <a:off x="0" y="304920"/>
            <a:ext cx="914364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ЭТАПЫ РАБОТЫ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9" name="Line 14"/>
          <p:cNvSpPr/>
          <p:nvPr/>
        </p:nvSpPr>
        <p:spPr>
          <a:xfrm>
            <a:off x="1170720" y="3965400"/>
            <a:ext cx="62204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5"/>
          <p:cNvSpPr/>
          <p:nvPr/>
        </p:nvSpPr>
        <p:spPr>
          <a:xfrm>
            <a:off x="1481400" y="3505320"/>
            <a:ext cx="18468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6"/>
          <p:cNvSpPr/>
          <p:nvPr/>
        </p:nvSpPr>
        <p:spPr>
          <a:xfrm>
            <a:off x="690120" y="345456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17"/>
          <p:cNvSpPr/>
          <p:nvPr/>
        </p:nvSpPr>
        <p:spPr>
          <a:xfrm>
            <a:off x="389160" y="336420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8"/>
          <p:cNvSpPr/>
          <p:nvPr/>
        </p:nvSpPr>
        <p:spPr>
          <a:xfrm>
            <a:off x="380880" y="335268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9"/>
          <p:cNvSpPr/>
          <p:nvPr/>
        </p:nvSpPr>
        <p:spPr>
          <a:xfrm>
            <a:off x="438480" y="3392640"/>
            <a:ext cx="86004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20"/>
          <p:cNvSpPr/>
          <p:nvPr/>
        </p:nvSpPr>
        <p:spPr>
          <a:xfrm>
            <a:off x="646200" y="34545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Line 21"/>
          <p:cNvSpPr/>
          <p:nvPr/>
        </p:nvSpPr>
        <p:spPr>
          <a:xfrm>
            <a:off x="1238400" y="5032080"/>
            <a:ext cx="615276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22"/>
          <p:cNvSpPr/>
          <p:nvPr/>
        </p:nvSpPr>
        <p:spPr>
          <a:xfrm>
            <a:off x="1547640" y="4572000"/>
            <a:ext cx="18468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3"/>
          <p:cNvSpPr/>
          <p:nvPr/>
        </p:nvSpPr>
        <p:spPr>
          <a:xfrm>
            <a:off x="761040" y="452124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4"/>
          <p:cNvSpPr/>
          <p:nvPr/>
        </p:nvSpPr>
        <p:spPr>
          <a:xfrm>
            <a:off x="465480" y="4430880"/>
            <a:ext cx="9680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25"/>
          <p:cNvSpPr/>
          <p:nvPr/>
        </p:nvSpPr>
        <p:spPr>
          <a:xfrm>
            <a:off x="457200" y="4419720"/>
            <a:ext cx="9680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26"/>
          <p:cNvSpPr/>
          <p:nvPr/>
        </p:nvSpPr>
        <p:spPr>
          <a:xfrm>
            <a:off x="514440" y="4459320"/>
            <a:ext cx="85068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7"/>
          <p:cNvSpPr/>
          <p:nvPr/>
        </p:nvSpPr>
        <p:spPr>
          <a:xfrm>
            <a:off x="719640" y="45212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Line 28"/>
          <p:cNvSpPr/>
          <p:nvPr/>
        </p:nvSpPr>
        <p:spPr>
          <a:xfrm>
            <a:off x="1247040" y="6022800"/>
            <a:ext cx="62204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9"/>
          <p:cNvSpPr/>
          <p:nvPr/>
        </p:nvSpPr>
        <p:spPr>
          <a:xfrm>
            <a:off x="1547280" y="5562720"/>
            <a:ext cx="18468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0"/>
          <p:cNvSpPr/>
          <p:nvPr/>
        </p:nvSpPr>
        <p:spPr>
          <a:xfrm>
            <a:off x="766440" y="551196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1"/>
          <p:cNvSpPr/>
          <p:nvPr/>
        </p:nvSpPr>
        <p:spPr>
          <a:xfrm>
            <a:off x="465480" y="542160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2"/>
          <p:cNvSpPr/>
          <p:nvPr/>
        </p:nvSpPr>
        <p:spPr>
          <a:xfrm>
            <a:off x="457200" y="541008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33"/>
          <p:cNvSpPr/>
          <p:nvPr/>
        </p:nvSpPr>
        <p:spPr>
          <a:xfrm>
            <a:off x="514440" y="5449680"/>
            <a:ext cx="860040" cy="57456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34"/>
          <p:cNvSpPr/>
          <p:nvPr/>
        </p:nvSpPr>
        <p:spPr>
          <a:xfrm>
            <a:off x="773640" y="55119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Line 35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Line 36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Line 37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Line 38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Line 39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40"/>
          <p:cNvSpPr/>
          <p:nvPr/>
        </p:nvSpPr>
        <p:spPr>
          <a:xfrm>
            <a:off x="1597680" y="1310400"/>
            <a:ext cx="6077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Раскрытие причины суицидального кризиса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1"/>
          <p:cNvSpPr/>
          <p:nvPr/>
        </p:nvSpPr>
        <p:spPr>
          <a:xfrm>
            <a:off x="1564200" y="2060280"/>
            <a:ext cx="69678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Нормализация реакций семьи на суицид подростка, снижение тревоги и напряжения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2"/>
          <p:cNvSpPr/>
          <p:nvPr/>
        </p:nvSpPr>
        <p:spPr>
          <a:xfrm>
            <a:off x="1666800" y="3105720"/>
            <a:ext cx="60012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Поощрение выражения гнева и других отрицательных эмоций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3"/>
          <p:cNvSpPr/>
          <p:nvPr/>
        </p:nvSpPr>
        <p:spPr>
          <a:xfrm>
            <a:off x="1702080" y="4147560"/>
            <a:ext cx="54255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Активация привычных стратегий преодоления трудностей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44"/>
          <p:cNvSpPr/>
          <p:nvPr/>
        </p:nvSpPr>
        <p:spPr>
          <a:xfrm>
            <a:off x="1666800" y="5121000"/>
            <a:ext cx="64213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Обучение навыкам самопомощи. Поиск ресурсов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23640" y="4005000"/>
            <a:ext cx="8820000" cy="28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Родителям необходимо осмыслить, как подросток использует предполагаемую смерть как часть своих механизмов адаптации, понять и поддержать его в разрешении этих проблем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3204000" y="716040"/>
            <a:ext cx="547236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Контроль и регулирование поведения подростка после незавершенного суицида со стороны родителей – </a:t>
            </a:r>
            <a:r>
              <a:rPr lang="ru-RU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этого достаточно?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Так можно укрепить склонность к возложению на других ответственности за свою жизнь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Line 3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Line 4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Line 5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Line 6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Line 7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7" name="Picture 2"/>
          <p:cNvPicPr/>
          <p:nvPr/>
        </p:nvPicPr>
        <p:blipFill>
          <a:blip r:embed="rId3"/>
          <a:stretch/>
        </p:blipFill>
        <p:spPr>
          <a:xfrm>
            <a:off x="480240" y="635760"/>
            <a:ext cx="2376360" cy="3368880"/>
          </a:xfrm>
          <a:prstGeom prst="rect">
            <a:avLst/>
          </a:prstGeom>
          <a:ln>
            <a:noFill/>
          </a:ln>
        </p:spPr>
      </p:pic>
      <p:sp>
        <p:nvSpPr>
          <p:cNvPr id="338" name="CustomShape 8"/>
          <p:cNvSpPr/>
          <p:nvPr/>
        </p:nvSpPr>
        <p:spPr>
          <a:xfrm>
            <a:off x="2856960" y="3790800"/>
            <a:ext cx="4392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A5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Важно!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TextShape 6"/>
          <p:cNvSpPr txBox="1"/>
          <p:nvPr/>
        </p:nvSpPr>
        <p:spPr>
          <a:xfrm>
            <a:off x="22927" y="116632"/>
            <a:ext cx="907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МЕТОДЫ ПОМОЩИ ЛЮДЯМ С СУИЦИДАЛЬНЫМ ПОВЕДЕНИЕМ И ИХ РОДНЫМ: эффективные техники когнитивной терапии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5" name="TextShape 7"/>
          <p:cNvSpPr txBox="1"/>
          <p:nvPr/>
        </p:nvSpPr>
        <p:spPr>
          <a:xfrm>
            <a:off x="211521" y="1412640"/>
            <a:ext cx="8884126" cy="42479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Разработка «плана безопасности»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Описание сигналов (триггеров), предупреждающих об опасности 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суицида.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Совладающие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приемы, которые может использовать подросток 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сам.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Список людей, с которыми он может связаться для открытого обсуждения своего 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кризиса.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Список людей, которые могут ему помочь без сообщения им деталей 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происходящего.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Информация о контактах для неотложной помощи (лечащий врач, психолог, горячая линия и т.п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.).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План переключения – отказ от установки на уход из  жизни.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Подростки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родители получают инструкцию сверяться с этим планом , как только они заметят предупреждающие сигналы, двигаться от одного пункта к другому, если выполнение предшествующего не дало результата.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TextShape 6"/>
          <p:cNvSpPr txBox="1"/>
          <p:nvPr/>
        </p:nvSpPr>
        <p:spPr>
          <a:xfrm>
            <a:off x="-180360" y="207000"/>
            <a:ext cx="907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МЕТОДЫ ПОМОЩИ ЛЮДЯМ С СУИЦИДАЛЬНЫМ ПОВЕДЕНИЕМ И ИХ РОДНЫМ: эффективные техники когнитивной терапии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2" name="TextShape 7"/>
          <p:cNvSpPr txBox="1"/>
          <p:nvPr/>
        </p:nvSpPr>
        <p:spPr>
          <a:xfrm>
            <a:off x="323528" y="1557360"/>
            <a:ext cx="8424936" cy="511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Составление «комплекта надежды» - осязаемые доказательства ценности жизни, наполняющие желанием жить, в виде тактильных и визуальных стимулов: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</a:t>
            </a: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отографии 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близких, письма, подарки друзей, стихи, музыкальные диски, листочки с молитвами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Подростки и родители указывали, что именно «комплект надежды» оказывался особенно мощным средством опоры в ситуации суицидального кризиса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TextShape 6"/>
          <p:cNvSpPr txBox="1"/>
          <p:nvPr/>
        </p:nvSpPr>
        <p:spPr>
          <a:xfrm>
            <a:off x="99000" y="207000"/>
            <a:ext cx="90727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НИЗКИЙ УРОВЕНЬ СОЦИАЛЬНОЙ ПОДДЕРЖКИ: 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важный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предиктор суицидального поведения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9" name="TextShape 7"/>
          <p:cNvSpPr txBox="1"/>
          <p:nvPr/>
        </p:nvSpPr>
        <p:spPr>
          <a:xfrm>
            <a:off x="395536" y="1557000"/>
            <a:ext cx="8229240" cy="511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Подростки, пережившие или переживающие суицидальный кризис и их родные чувствуют себя одинокими, всеми оставленными, непонятыми, поэтому важно развивать их способность поддерживать социальные связи, тренировать навыки для создания и поддержания социальной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сети.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Нормализовать ситуацию 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семье.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Мишень работы -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высокий уровень социальной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тревожности.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4358520" y="241200"/>
            <a:ext cx="47242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СОЦИАЛЬНАЯ ТРЕВОЖНОСТЬ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Line 2"/>
          <p:cNvSpPr/>
          <p:nvPr/>
        </p:nvSpPr>
        <p:spPr>
          <a:xfrm>
            <a:off x="0" y="1557000"/>
            <a:ext cx="395280" cy="360"/>
          </a:xfrm>
          <a:prstGeom prst="line">
            <a:avLst/>
          </a:prstGeom>
          <a:ln w="4428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3"/>
          <p:cNvSpPr/>
          <p:nvPr/>
        </p:nvSpPr>
        <p:spPr>
          <a:xfrm>
            <a:off x="324000" y="1125360"/>
            <a:ext cx="8483040" cy="863280"/>
          </a:xfrm>
          <a:prstGeom prst="roundRect">
            <a:avLst>
              <a:gd name="adj" fmla="val 16667"/>
            </a:avLst>
          </a:prstGeom>
          <a:solidFill>
            <a:srgbClr val="3FFFB1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интерпретируют социальные события в чрезвычайно негативной манере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Line 4"/>
          <p:cNvSpPr/>
          <p:nvPr/>
        </p:nvSpPr>
        <p:spPr>
          <a:xfrm>
            <a:off x="34920" y="3148200"/>
            <a:ext cx="582120" cy="360"/>
          </a:xfrm>
          <a:prstGeom prst="line">
            <a:avLst/>
          </a:prstGeom>
          <a:ln w="44280">
            <a:solidFill>
              <a:srgbClr val="0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5"/>
          <p:cNvSpPr/>
          <p:nvPr/>
        </p:nvSpPr>
        <p:spPr>
          <a:xfrm>
            <a:off x="527040" y="2421000"/>
            <a:ext cx="8280000" cy="1153080"/>
          </a:xfrm>
          <a:prstGeom prst="roundRect">
            <a:avLst>
              <a:gd name="adj" fmla="val 16667"/>
            </a:avLst>
          </a:prstGeom>
          <a:solidFill>
            <a:srgbClr val="00CC5C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чрезмерно фокусируются на себе; хуже воспринимают внешние сигналы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Line 6"/>
          <p:cNvSpPr/>
          <p:nvPr/>
        </p:nvSpPr>
        <p:spPr>
          <a:xfrm>
            <a:off x="0" y="4508280"/>
            <a:ext cx="395280" cy="720"/>
          </a:xfrm>
          <a:prstGeom prst="line">
            <a:avLst/>
          </a:prstGeom>
          <a:ln w="4428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7"/>
          <p:cNvSpPr/>
          <p:nvPr/>
        </p:nvSpPr>
        <p:spPr>
          <a:xfrm>
            <a:off x="395280" y="4076640"/>
            <a:ext cx="8411760" cy="864720"/>
          </a:xfrm>
          <a:prstGeom prst="roundRect">
            <a:avLst>
              <a:gd name="adj" fmla="val 16667"/>
            </a:avLst>
          </a:prstGeom>
          <a:solidFill>
            <a:srgbClr val="9CD45E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сознание наполнено искаженными образами самих себя в глазах </a:t>
            </a: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окружающих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Line 8"/>
          <p:cNvSpPr/>
          <p:nvPr/>
        </p:nvSpPr>
        <p:spPr>
          <a:xfrm>
            <a:off x="0" y="5949720"/>
            <a:ext cx="323640" cy="360"/>
          </a:xfrm>
          <a:prstGeom prst="line">
            <a:avLst/>
          </a:prstGeom>
          <a:ln w="44280">
            <a:solidFill>
              <a:srgbClr val="00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9"/>
          <p:cNvSpPr/>
          <p:nvPr/>
        </p:nvSpPr>
        <p:spPr>
          <a:xfrm>
            <a:off x="324000" y="5445000"/>
            <a:ext cx="8483040" cy="86328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используют свои внутренние ощущения для того, чтобы сделать ложные выводы о том, какими они представляются окружающим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Line 10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Line 11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33996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Line 12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rgbClr val="33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276720" y="189000"/>
            <a:ext cx="259200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Социальная тревожность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6588000" y="836640"/>
            <a:ext cx="273636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Избегание непосредственного контакта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6227640" y="2997360"/>
            <a:ext cx="302544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Предпочтение социальных сетей и других опосредованных способов 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5580000" y="5734080"/>
            <a:ext cx="280800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Отсутствие тренировки коммуникативных и социальных навыков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108000" y="5013360"/>
            <a:ext cx="3816000" cy="1736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формируется толерантность к тревоге, не происходит проверка иррациональных опасений действительностью, а также коррекция неадаптивных коммуникативных паттернов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98280" y="1103760"/>
            <a:ext cx="374472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Нарастание дискомфорта и поведенческих проявлений тревоги в ситуации вынужденного непосредственного контакта.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1692360" y="836640"/>
            <a:ext cx="5328720" cy="5328720"/>
          </a:xfrm>
          <a:prstGeom prst="flowChartConnector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Line 8"/>
          <p:cNvSpPr/>
          <p:nvPr/>
        </p:nvSpPr>
        <p:spPr>
          <a:xfrm>
            <a:off x="5508360" y="549000"/>
            <a:ext cx="792360" cy="4320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Line 9"/>
          <p:cNvSpPr/>
          <p:nvPr/>
        </p:nvSpPr>
        <p:spPr>
          <a:xfrm>
            <a:off x="7308720" y="1844640"/>
            <a:ext cx="360" cy="86328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Line 10"/>
          <p:cNvSpPr/>
          <p:nvPr/>
        </p:nvSpPr>
        <p:spPr>
          <a:xfrm flipH="1">
            <a:off x="7092720" y="4292280"/>
            <a:ext cx="432000" cy="100836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Line 11"/>
          <p:cNvSpPr/>
          <p:nvPr/>
        </p:nvSpPr>
        <p:spPr>
          <a:xfrm flipH="1">
            <a:off x="4140000" y="6381720"/>
            <a:ext cx="1079640" cy="36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12"/>
          <p:cNvSpPr/>
          <p:nvPr/>
        </p:nvSpPr>
        <p:spPr>
          <a:xfrm flipV="1">
            <a:off x="1042920" y="3357360"/>
            <a:ext cx="360" cy="12240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Line 13"/>
          <p:cNvSpPr/>
          <p:nvPr/>
        </p:nvSpPr>
        <p:spPr>
          <a:xfrm flipV="1">
            <a:off x="1834920" y="620640"/>
            <a:ext cx="1441440" cy="5760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7" name="Picture 2"/>
          <p:cNvPicPr/>
          <p:nvPr/>
        </p:nvPicPr>
        <p:blipFill>
          <a:blip r:embed="rId2"/>
          <a:stretch/>
        </p:blipFill>
        <p:spPr>
          <a:xfrm>
            <a:off x="2523960" y="2335320"/>
            <a:ext cx="3743640" cy="224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348480" y="241200"/>
            <a:ext cx="847188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АКТИВНОЕ ИСПОЛЬЗОВАНИЕ СОЦИАЛЬНЫХ СЕТЕЙ  В ИНТЕРНЕТЕ ПОДРОСТКАМИ ПРИВОДИТ К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Line 2"/>
          <p:cNvSpPr/>
          <p:nvPr/>
        </p:nvSpPr>
        <p:spPr>
          <a:xfrm>
            <a:off x="0" y="1557000"/>
            <a:ext cx="395280" cy="360"/>
          </a:xfrm>
          <a:prstGeom prst="line">
            <a:avLst/>
          </a:prstGeom>
          <a:ln w="44280">
            <a:solidFill>
              <a:srgbClr val="FF66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3"/>
          <p:cNvSpPr/>
          <p:nvPr/>
        </p:nvSpPr>
        <p:spPr>
          <a:xfrm>
            <a:off x="324000" y="1197000"/>
            <a:ext cx="8280000" cy="86328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Неизбежному уменьшению непосредственных контактов, в том числе с членами семьи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Line 4"/>
          <p:cNvSpPr/>
          <p:nvPr/>
        </p:nvSpPr>
        <p:spPr>
          <a:xfrm flipV="1">
            <a:off x="92520" y="3141720"/>
            <a:ext cx="468000" cy="720"/>
          </a:xfrm>
          <a:prstGeom prst="line">
            <a:avLst/>
          </a:prstGeom>
          <a:ln w="4428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5"/>
          <p:cNvSpPr/>
          <p:nvPr/>
        </p:nvSpPr>
        <p:spPr>
          <a:xfrm>
            <a:off x="560880" y="2709360"/>
            <a:ext cx="8114400" cy="86472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Снижению интимности и открытости в общении из-за экспозиции большому количеству людей в сети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Line 6"/>
          <p:cNvSpPr/>
          <p:nvPr/>
        </p:nvSpPr>
        <p:spPr>
          <a:xfrm>
            <a:off x="0" y="4508280"/>
            <a:ext cx="395280" cy="1800"/>
          </a:xfrm>
          <a:prstGeom prst="line">
            <a:avLst/>
          </a:prstGeom>
          <a:ln w="4428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CustomShape 7"/>
          <p:cNvSpPr/>
          <p:nvPr/>
        </p:nvSpPr>
        <p:spPr>
          <a:xfrm>
            <a:off x="395280" y="4076640"/>
            <a:ext cx="8280000" cy="86472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Стимуляции демонстрации успеха и благополучия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Line 8"/>
          <p:cNvSpPr/>
          <p:nvPr/>
        </p:nvSpPr>
        <p:spPr>
          <a:xfrm>
            <a:off x="0" y="5949720"/>
            <a:ext cx="323640" cy="360"/>
          </a:xfrm>
          <a:prstGeom prst="line">
            <a:avLst/>
          </a:prstGeom>
          <a:ln w="44280">
            <a:solidFill>
              <a:srgbClr val="00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9"/>
          <p:cNvSpPr/>
          <p:nvPr/>
        </p:nvSpPr>
        <p:spPr>
          <a:xfrm>
            <a:off x="324000" y="5445000"/>
            <a:ext cx="8351640" cy="863280"/>
          </a:xfrm>
          <a:prstGeom prst="roundRect">
            <a:avLst>
              <a:gd name="adj" fmla="val 16667"/>
            </a:avLst>
          </a:prstGeom>
          <a:solidFill>
            <a:srgbClr val="00FFFF">
              <a:alpha val="82000"/>
            </a:srgbClr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Росту числа невыгодных социальных сравнений и такой деструктивной эмоции как зависть, а в конечном счете -  эмоционального неблагополучия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Line 10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FF66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11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Line 12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00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2851920" y="241200"/>
            <a:ext cx="62298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СОЦИАЛЬНОЕ ПОЗНАНИЕ В ИНТЕРНЕТЕ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Line 2"/>
          <p:cNvSpPr/>
          <p:nvPr/>
        </p:nvSpPr>
        <p:spPr>
          <a:xfrm>
            <a:off x="0" y="1557000"/>
            <a:ext cx="395280" cy="360"/>
          </a:xfrm>
          <a:prstGeom prst="line">
            <a:avLst/>
          </a:prstGeom>
          <a:ln w="4428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3"/>
          <p:cNvSpPr/>
          <p:nvPr/>
        </p:nvSpPr>
        <p:spPr>
          <a:xfrm>
            <a:off x="324000" y="1125360"/>
            <a:ext cx="8483040" cy="863280"/>
          </a:xfrm>
          <a:prstGeom prst="roundRect">
            <a:avLst>
              <a:gd name="adj" fmla="val 16667"/>
            </a:avLst>
          </a:prstGeom>
          <a:solidFill>
            <a:srgbClr val="3FFFB1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Степень эмоциональной близости конкретных дружеских отношений пропорциональна времени, которое в них инвестируется (Dunbar, 2011).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Line 4"/>
          <p:cNvSpPr/>
          <p:nvPr/>
        </p:nvSpPr>
        <p:spPr>
          <a:xfrm>
            <a:off x="34920" y="3148200"/>
            <a:ext cx="582120" cy="360"/>
          </a:xfrm>
          <a:prstGeom prst="line">
            <a:avLst/>
          </a:prstGeom>
          <a:ln w="44280">
            <a:solidFill>
              <a:srgbClr val="0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5"/>
          <p:cNvSpPr/>
          <p:nvPr/>
        </p:nvSpPr>
        <p:spPr>
          <a:xfrm>
            <a:off x="527040" y="2421000"/>
            <a:ext cx="8280000" cy="1153080"/>
          </a:xfrm>
          <a:prstGeom prst="roundRect">
            <a:avLst>
              <a:gd name="adj" fmla="val 16667"/>
            </a:avLst>
          </a:prstGeom>
          <a:solidFill>
            <a:srgbClr val="00CC5C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Чрезмерно большие социальные сети  и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дефицит непосредственного (face to face) контакта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резко снижают качество отношений и удовлетворенность от них (Dunbar, 2012).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Line 6"/>
          <p:cNvSpPr/>
          <p:nvPr/>
        </p:nvSpPr>
        <p:spPr>
          <a:xfrm>
            <a:off x="0" y="4508280"/>
            <a:ext cx="395280" cy="720"/>
          </a:xfrm>
          <a:prstGeom prst="line">
            <a:avLst/>
          </a:prstGeom>
          <a:ln w="4428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7"/>
          <p:cNvSpPr/>
          <p:nvPr/>
        </p:nvSpPr>
        <p:spPr>
          <a:xfrm>
            <a:off x="395280" y="4076640"/>
            <a:ext cx="8411760" cy="864720"/>
          </a:xfrm>
          <a:prstGeom prst="roundRect">
            <a:avLst>
              <a:gd name="adj" fmla="val 16667"/>
            </a:avLst>
          </a:prstGeom>
          <a:solidFill>
            <a:srgbClr val="9CD45E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Важнейший буфер и протектор психического здоровья – </a:t>
            </a:r>
            <a:r>
              <a:rPr lang="ru-RU" sz="2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эмоциональная  поддержка</a:t>
            </a:r>
            <a:r>
              <a:rPr lang="ru-RU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ru-RU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оказывается под угрозой.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Line 8"/>
          <p:cNvSpPr/>
          <p:nvPr/>
        </p:nvSpPr>
        <p:spPr>
          <a:xfrm>
            <a:off x="0" y="5949720"/>
            <a:ext cx="323640" cy="360"/>
          </a:xfrm>
          <a:prstGeom prst="line">
            <a:avLst/>
          </a:prstGeom>
          <a:ln w="44280">
            <a:solidFill>
              <a:srgbClr val="00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9"/>
          <p:cNvSpPr/>
          <p:nvPr/>
        </p:nvSpPr>
        <p:spPr>
          <a:xfrm>
            <a:off x="324000" y="5445000"/>
            <a:ext cx="8483040" cy="86328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Robin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Ian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MacDonald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Dunbar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— британский антрополог и эволюционный психолог, специалист по поведению приматов, директор Института когнитивной и эволюционной антропологии Оксфордского университета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Line 10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Line 11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33996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Line 12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rgbClr val="33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4724280"/>
            <a:ext cx="5508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33CCFF"/>
            </a:solidFill>
            <a:round/>
            <a:tailEnd type="arrow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900000" y="4392720"/>
            <a:ext cx="3311280" cy="93636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Учителя, классный руководитель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0" y="2060640"/>
            <a:ext cx="5508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B050"/>
            </a:solidFill>
            <a:round/>
            <a:tailEnd type="arrow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4"/>
          <p:cNvSpPr txBox="1"/>
          <p:nvPr/>
        </p:nvSpPr>
        <p:spPr>
          <a:xfrm>
            <a:off x="4683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СУИЦИДА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5650200" y="1542600"/>
            <a:ext cx="3194640" cy="40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Поственция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— профилактика расширенного суицида (повторных случаев по подражанию) и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комплексная реабилитация ближайшего окружения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суицидента в случае завершенного суицида.</a:t>
            </a:r>
          </a:p>
        </p:txBody>
      </p:sp>
      <p:sp>
        <p:nvSpPr>
          <p:cNvPr id="134" name="CustomShape 6"/>
          <p:cNvSpPr/>
          <p:nvPr/>
        </p:nvSpPr>
        <p:spPr>
          <a:xfrm>
            <a:off x="132480" y="704520"/>
            <a:ext cx="8712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Подростковый суицид оказывает сильное влияние на большое количество людей (не менее 10):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7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8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9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10"/>
          <p:cNvSpPr/>
          <p:nvPr/>
        </p:nvSpPr>
        <p:spPr>
          <a:xfrm>
            <a:off x="900000" y="1557360"/>
            <a:ext cx="3311280" cy="934560"/>
          </a:xfrm>
          <a:prstGeom prst="roundRect">
            <a:avLst>
              <a:gd name="adj" fmla="val 16667"/>
            </a:avLst>
          </a:prstGeom>
          <a:solidFill>
            <a:srgbClr val="3FFFB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Родители, родственники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11"/>
          <p:cNvSpPr/>
          <p:nvPr/>
        </p:nvSpPr>
        <p:spPr>
          <a:xfrm>
            <a:off x="108000" y="3429000"/>
            <a:ext cx="5506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990099"/>
            </a:solidFill>
            <a:round/>
            <a:tailEnd type="arrow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12"/>
          <p:cNvSpPr/>
          <p:nvPr/>
        </p:nvSpPr>
        <p:spPr>
          <a:xfrm>
            <a:off x="900000" y="2852640"/>
            <a:ext cx="3311280" cy="93636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Друзья, одноклассники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rgbClr val="33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5"/>
          <p:cNvSpPr/>
          <p:nvPr/>
        </p:nvSpPr>
        <p:spPr>
          <a:xfrm>
            <a:off x="251280" y="5891040"/>
            <a:ext cx="52912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УЦЕЛЕВШИЕ ПОСЛЕ САМОУБИЙСТВА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(англ. Survivors)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0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TextShape 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Подражание и среда </a:t>
            </a:r>
            <a:r>
              <a:rPr lang="ru-RU" sz="4400" b="0" strike="noStrike" spc="-1">
                <a:solidFill>
                  <a:srgbClr val="2E75B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2" name="TextShape 7"/>
          <p:cNvSpPr txBox="1"/>
          <p:nvPr/>
        </p:nvSpPr>
        <p:spPr>
          <a:xfrm>
            <a:off x="457200" y="1600200"/>
            <a:ext cx="4474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Эффект Вертера </a:t>
            </a: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массовая волна подражающих самоубийств, которые совершаются после самоубийства, широко освещённого телевидением или другими СМИ, либо описанного 
в популярном произведении литературы или кинематографа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3" name="Рисунок 8"/>
          <p:cNvPicPr/>
          <p:nvPr/>
        </p:nvPicPr>
        <p:blipFill>
          <a:blip r:embed="rId3"/>
          <a:stretch/>
        </p:blipFill>
        <p:spPr>
          <a:xfrm>
            <a:off x="4686840" y="1038960"/>
            <a:ext cx="4449240" cy="3862080"/>
          </a:xfrm>
          <a:prstGeom prst="rect">
            <a:avLst/>
          </a:prstGeom>
          <a:ln>
            <a:noFill/>
          </a:ln>
        </p:spPr>
      </p:pic>
      <p:sp>
        <p:nvSpPr>
          <p:cNvPr id="424" name="CustomShape 8"/>
          <p:cNvSpPr/>
          <p:nvPr/>
        </p:nvSpPr>
        <p:spPr>
          <a:xfrm>
            <a:off x="4284000" y="587736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Иоганн Вольфганг Гете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«Страдания  юного Вертера» 1774 г.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694400" y="0"/>
            <a:ext cx="4449240" cy="685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4694400" y="0"/>
            <a:ext cx="4449240" cy="685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TextShape 3"/>
          <p:cNvSpPr txBox="1"/>
          <p:nvPr/>
        </p:nvSpPr>
        <p:spPr>
          <a:xfrm>
            <a:off x="0" y="-123840"/>
            <a:ext cx="4876560" cy="1037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помощью Сети Интернета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8" name="TextShape 4"/>
          <p:cNvSpPr txBox="1"/>
          <p:nvPr/>
        </p:nvSpPr>
        <p:spPr>
          <a:xfrm>
            <a:off x="152280" y="728640"/>
            <a:ext cx="4439880" cy="5387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Распространение деструктивных  идеологий 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Суицидогенные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эффекты электронных СМИ («феномен юного Вертера). Новое подражание «виртуальному      персонажу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Умышленная  вовлечение в суицидальное поведение   с помощью  текстовой и аудиовизуальной информации.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Наличие материалов с описанием технологий самоубийства.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Размещение объявлений о знакомстве для группового или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ассистированного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самоубийства, предложение услуг по активной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эвтаназии.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Кибермоббинг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(травля и доведение до самоубийства через Интернет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9" name="Рисунок 6"/>
          <p:cNvPicPr/>
          <p:nvPr/>
        </p:nvPicPr>
        <p:blipFill>
          <a:blip r:embed="rId3"/>
          <a:srcRect b="23253"/>
          <a:stretch/>
        </p:blipFill>
        <p:spPr>
          <a:xfrm>
            <a:off x="4676760" y="-17640"/>
            <a:ext cx="4466880" cy="6851160"/>
          </a:xfrm>
          <a:prstGeom prst="rect">
            <a:avLst/>
          </a:prstGeom>
          <a:ln>
            <a:noFill/>
          </a:ln>
        </p:spPr>
      </p:pic>
      <p:pic>
        <p:nvPicPr>
          <p:cNvPr id="430" name="Рисунок 8"/>
          <p:cNvPicPr/>
          <p:nvPr/>
        </p:nvPicPr>
        <p:blipFill>
          <a:blip r:embed="rId4"/>
          <a:srcRect l="11595" r="18968"/>
          <a:stretch/>
        </p:blipFill>
        <p:spPr>
          <a:xfrm>
            <a:off x="4670280" y="-12600"/>
            <a:ext cx="4463640" cy="687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0" y="844560"/>
            <a:ext cx="18396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4729680" y="3128040"/>
            <a:ext cx="22392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3" name="Объект 2"/>
          <p:cNvPicPr/>
          <p:nvPr/>
        </p:nvPicPr>
        <p:blipFill>
          <a:blip r:embed="rId2"/>
          <a:stretch/>
        </p:blipFill>
        <p:spPr>
          <a:xfrm>
            <a:off x="4729680" y="72540"/>
            <a:ext cx="4401000" cy="6657480"/>
          </a:xfrm>
          <a:prstGeom prst="rect">
            <a:avLst/>
          </a:prstGeom>
          <a:ln>
            <a:noFill/>
          </a:ln>
        </p:spPr>
      </p:pic>
      <p:pic>
        <p:nvPicPr>
          <p:cNvPr id="434" name="Рисунок 3"/>
          <p:cNvPicPr/>
          <p:nvPr/>
        </p:nvPicPr>
        <p:blipFill>
          <a:blip r:embed="rId3"/>
          <a:stretch/>
        </p:blipFill>
        <p:spPr>
          <a:xfrm>
            <a:off x="91980" y="-25560"/>
            <a:ext cx="3997269" cy="6857640"/>
          </a:xfrm>
          <a:prstGeom prst="rect">
            <a:avLst/>
          </a:prstGeom>
          <a:ln>
            <a:noFill/>
          </a:ln>
        </p:spPr>
      </p:pic>
      <p:sp>
        <p:nvSpPr>
          <p:cNvPr id="435" name="TextShape 3"/>
          <p:cNvSpPr txBox="1"/>
          <p:nvPr/>
        </p:nvSpPr>
        <p:spPr>
          <a:xfrm>
            <a:off x="931140" y="0"/>
            <a:ext cx="80449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Есть новые теги </a:t>
            </a:r>
            <a:r>
              <a:rPr lang="ru-RU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</a:t>
            </a:r>
            <a:r>
              <a:rPr lang="ru-RU" sz="3200" b="0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млечныйпуть</a:t>
            </a:r>
            <a:r>
              <a:rPr lang="ru-RU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#150звезд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4694400" y="0"/>
            <a:ext cx="4449240" cy="685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7" name="CustomShape 2"/>
          <p:cNvSpPr/>
          <p:nvPr/>
        </p:nvSpPr>
        <p:spPr>
          <a:xfrm>
            <a:off x="4694400" y="0"/>
            <a:ext cx="4449240" cy="685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8" name="TextShape 3"/>
          <p:cNvSpPr txBox="1"/>
          <p:nvPr/>
        </p:nvSpPr>
        <p:spPr>
          <a:xfrm>
            <a:off x="155520" y="1747800"/>
            <a:ext cx="4538160" cy="1680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Умышленная  вовлечение в суицидальное поведение   с помощью  текстовой и аудиовизуальной информации.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9" name="TextShape 4"/>
          <p:cNvSpPr txBox="1"/>
          <p:nvPr/>
        </p:nvSpPr>
        <p:spPr>
          <a:xfrm>
            <a:off x="398880" y="4221000"/>
            <a:ext cx="4065120" cy="810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Романтизация образа китов 
(дельфинов)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0" name="Рисунок 7"/>
          <p:cNvPicPr/>
          <p:nvPr/>
        </p:nvPicPr>
        <p:blipFill>
          <a:blip r:embed="rId3"/>
          <a:stretch/>
        </p:blipFill>
        <p:spPr>
          <a:xfrm>
            <a:off x="4694400" y="0"/>
            <a:ext cx="4449240" cy="4730400"/>
          </a:xfrm>
          <a:prstGeom prst="rect">
            <a:avLst/>
          </a:prstGeom>
          <a:ln>
            <a:noFill/>
          </a:ln>
        </p:spPr>
      </p:pic>
      <p:pic>
        <p:nvPicPr>
          <p:cNvPr id="441" name="Рисунок 8"/>
          <p:cNvPicPr/>
          <p:nvPr/>
        </p:nvPicPr>
        <p:blipFill>
          <a:blip r:embed="rId4"/>
          <a:stretch/>
        </p:blipFill>
        <p:spPr>
          <a:xfrm>
            <a:off x="7548480" y="4730760"/>
            <a:ext cx="1595160" cy="2126880"/>
          </a:xfrm>
          <a:prstGeom prst="rect">
            <a:avLst/>
          </a:prstGeom>
          <a:ln>
            <a:noFill/>
          </a:ln>
        </p:spPr>
      </p:pic>
      <p:pic>
        <p:nvPicPr>
          <p:cNvPr id="442" name="Рисунок 9"/>
          <p:cNvPicPr/>
          <p:nvPr/>
        </p:nvPicPr>
        <p:blipFill>
          <a:blip r:embed="rId5"/>
          <a:stretch/>
        </p:blipFill>
        <p:spPr>
          <a:xfrm>
            <a:off x="4694400" y="4730760"/>
            <a:ext cx="2903040" cy="2177640"/>
          </a:xfrm>
          <a:prstGeom prst="rect">
            <a:avLst/>
          </a:prstGeom>
          <a:ln>
            <a:noFill/>
          </a:ln>
        </p:spPr>
      </p:pic>
      <p:sp>
        <p:nvSpPr>
          <p:cNvPr id="443" name="CustomShape 5"/>
          <p:cNvSpPr/>
          <p:nvPr/>
        </p:nvSpPr>
        <p:spPr>
          <a:xfrm>
            <a:off x="62161" y="421301"/>
            <a:ext cx="3101760" cy="487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648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58435"/>
            <a:ext cx="5113259" cy="208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8"/>
              </a:lnSpc>
            </a:pPr>
            <a:r>
              <a:rPr lang="ru-RU" sz="2000" b="1" spc="-1" dirty="0">
                <a:solidFill>
                  <a:srgbClr val="4556A0"/>
                </a:solidFill>
                <a:uFill>
                  <a:solidFill>
                    <a:srgbClr val="FFFFFF"/>
                  </a:solidFill>
                </a:uFill>
              </a:rPr>
              <a:t>Суицид и влияние массовой </a:t>
            </a:r>
            <a:r>
              <a:rPr lang="ru-RU" sz="2000" b="1" spc="-1" dirty="0" smtClean="0">
                <a:solidFill>
                  <a:srgbClr val="4556A0"/>
                </a:solidFill>
                <a:uFill>
                  <a:solidFill>
                    <a:srgbClr val="FFFFFF"/>
                  </a:solidFill>
                </a:uFill>
              </a:rPr>
              <a:t>культуры</a:t>
            </a:r>
            <a:endParaRPr lang="ru-RU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228600" y="1768320"/>
            <a:ext cx="4000320" cy="48290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Деромантизация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суицида – инвалиды (широко и в СМИ)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Включение 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соцсетей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в борьбу  с   деструктивным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контентом.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Пресечение  противоправной  деятельности организаций,  осуществляющих  финансирование и деятельность деструктивных 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групп.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Законодательные 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акты.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533520" y="365040"/>
            <a:ext cx="33174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Технология противостояния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6" name="Рисунок 7"/>
          <p:cNvPicPr/>
          <p:nvPr/>
        </p:nvPicPr>
        <p:blipFill>
          <a:blip r:embed="rId2"/>
          <a:srcRect l="25914" r="7916"/>
          <a:stretch/>
        </p:blipFill>
        <p:spPr>
          <a:xfrm>
            <a:off x="4605480" y="0"/>
            <a:ext cx="4538160" cy="6857640"/>
          </a:xfrm>
          <a:prstGeom prst="rect">
            <a:avLst/>
          </a:prstGeom>
          <a:ln>
            <a:noFill/>
          </a:ln>
        </p:spPr>
      </p:pic>
      <p:pic>
        <p:nvPicPr>
          <p:cNvPr id="447" name="Рисунок 1"/>
          <p:cNvPicPr/>
          <p:nvPr/>
        </p:nvPicPr>
        <p:blipFill>
          <a:blip r:embed="rId3"/>
          <a:srcRect l="15735" t="69" r="17802" b="192"/>
          <a:stretch/>
        </p:blipFill>
        <p:spPr>
          <a:xfrm>
            <a:off x="4605480" y="0"/>
            <a:ext cx="455904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492120" y="2152800"/>
            <a:ext cx="3595320" cy="314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Общая база служб и ресурсов оказывающих помощь </a:t>
            </a:r>
            <a:r>
              <a:rPr lang="ru-RU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суицидентам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Книги и буклеты для профилактики суицидального  поведения (библиотеки,  учебные заведения,  организации, храмы и др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.).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596880" y="322200"/>
            <a:ext cx="283860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ts val="648"/>
              </a:lnSpc>
            </a:pPr>
            <a:r>
              <a:rPr lang="ru-RU" sz="24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Технологии помощи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0" name="Рисунок 7"/>
          <p:cNvPicPr/>
          <p:nvPr/>
        </p:nvPicPr>
        <p:blipFill>
          <a:blip r:embed="rId2"/>
          <a:srcRect r="34429"/>
          <a:stretch/>
        </p:blipFill>
        <p:spPr>
          <a:xfrm>
            <a:off x="4605480" y="0"/>
            <a:ext cx="4538160" cy="69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694400" y="0"/>
            <a:ext cx="4449240" cy="6857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2" name="TextShape 2"/>
          <p:cNvSpPr txBox="1"/>
          <p:nvPr/>
        </p:nvSpPr>
        <p:spPr>
          <a:xfrm>
            <a:off x="152280" y="1319040"/>
            <a:ext cx="4541400" cy="535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www.pobedish.ru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крупнейший в СНГ интернет-проект по содействию в предотвращении самоубийств.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 в интернете с подробной информацией о подразделениях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суицидолигической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службы Российской Федерации по регионам с указанием телефонов доверия, адресов кабинетов социально-психологической помощи и кризисных стационаров, а также с ссылкой на интернет-службу экстренной психологической помощи МЧС.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и практичные материалы, написанные  врачами, психологами, священниками и другими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авторами.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3" name="Рисунок 3"/>
          <p:cNvPicPr/>
          <p:nvPr/>
        </p:nvPicPr>
        <p:blipFill>
          <a:blip r:embed="rId3"/>
          <a:srcRect l="14128" t="9283" r="15887"/>
          <a:stretch/>
        </p:blipFill>
        <p:spPr>
          <a:xfrm>
            <a:off x="4694400" y="-68400"/>
            <a:ext cx="4476240" cy="4123800"/>
          </a:xfrm>
          <a:prstGeom prst="rect">
            <a:avLst/>
          </a:prstGeom>
          <a:ln>
            <a:noFill/>
          </a:ln>
        </p:spPr>
      </p:pic>
      <p:pic>
        <p:nvPicPr>
          <p:cNvPr id="454" name="Рисунок 5"/>
          <p:cNvPicPr/>
          <p:nvPr/>
        </p:nvPicPr>
        <p:blipFill>
          <a:blip r:embed="rId4"/>
          <a:stretch/>
        </p:blipFill>
        <p:spPr>
          <a:xfrm>
            <a:off x="4686480" y="3676680"/>
            <a:ext cx="4476240" cy="3180960"/>
          </a:xfrm>
          <a:prstGeom prst="rect">
            <a:avLst/>
          </a:prstGeom>
          <a:ln>
            <a:noFill/>
          </a:ln>
        </p:spPr>
      </p:pic>
      <p:sp>
        <p:nvSpPr>
          <p:cNvPr id="455" name="TextShape 3"/>
          <p:cNvSpPr txBox="1"/>
          <p:nvPr/>
        </p:nvSpPr>
        <p:spPr>
          <a:xfrm>
            <a:off x="380880" y="152280"/>
            <a:ext cx="34700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 и форум www.pobedish.ru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189001" y="2996952"/>
            <a:ext cx="8735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Разделы просьб о помощи на сайте и форуме на  котором  помогают  специалисты  и подготовленные  волонтеры (врачи, психологи, священники, волонтеры, часть из которых преодолела душевные кризисы).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Имеется разделы консультаций психиатра (первичная оценка, в большинстве случаев с последующими рекомендациями очных консультаций)и  психолога.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Жесткая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модерация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Взаимодействует с Центром кризисной психологии при храме Воскресения Христова,  созданным по благословению Святейшего патриарха Алексия II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Взаимодействует с дружественными проектами: </a:t>
            </a:r>
            <a:r>
              <a:rPr lang="ru-RU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www.memoriam.ru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, </a:t>
            </a:r>
            <a:r>
              <a:rPr lang="ru-RU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www.perejit.ru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www.vetkaivi.ru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www.realisti.ru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ru-RU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www.realove.ru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Высокая посещаемость (около 13000 человек в сутки).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7" name="Рисунок 3"/>
          <p:cNvPicPr/>
          <p:nvPr/>
        </p:nvPicPr>
        <p:blipFill>
          <a:blip r:embed="rId7"/>
          <a:stretch/>
        </p:blipFill>
        <p:spPr>
          <a:xfrm>
            <a:off x="479520" y="84240"/>
            <a:ext cx="8187840" cy="262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Shape 1"/>
          <p:cNvSpPr txBox="1"/>
          <p:nvPr/>
        </p:nvSpPr>
        <p:spPr>
          <a:xfrm>
            <a:off x="831960" y="189396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9" name="TextShape 2"/>
          <p:cNvSpPr txBox="1"/>
          <p:nvPr/>
        </p:nvSpPr>
        <p:spPr>
          <a:xfrm>
            <a:off x="154080" y="1971720"/>
            <a:ext cx="8989560" cy="46256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 sz="3000" b="0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</a:t>
            </a:r>
            <a:r>
              <a:rPr lang="ru-RU" sz="3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://www.psi.mchs.gov.ru/</a:t>
            </a:r>
            <a:r>
              <a:rPr lang="ru-RU" sz="3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ru-RU" sz="2000" b="0" u="sng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0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Плюсы</a:t>
            </a:r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Простота получения первичных консультаций.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Возможность перевода сложных случаев на телефонное консультирование. Рекомендации очных консультаций.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Качественные информационные материалы, но в малом количестве.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ru-RU" sz="20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Сложности 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Слабая индексация в поисковиках.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Непрофильность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Сложность оценки суицидального риска при удаленном консультировании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Слабое взаимодействие с медицинскими учреждениями.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Отсутствие информации о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суицидологических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службах на сайте.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0" name="Рисунок 1"/>
          <p:cNvPicPr/>
          <p:nvPr/>
        </p:nvPicPr>
        <p:blipFill>
          <a:blip r:embed="rId3"/>
          <a:srcRect l="10424" t="3424" r="11870"/>
          <a:stretch/>
        </p:blipFill>
        <p:spPr>
          <a:xfrm>
            <a:off x="-6480" y="0"/>
            <a:ext cx="9140400" cy="186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971640" y="385920"/>
            <a:ext cx="8557920" cy="518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удаления 
суицидогенного контента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2" name="Объект 8"/>
          <p:cNvPicPr/>
          <p:nvPr/>
        </p:nvPicPr>
        <p:blipFill>
          <a:blip r:embed="rId2"/>
          <a:stretch/>
        </p:blipFill>
        <p:spPr>
          <a:xfrm>
            <a:off x="1008000" y="1244520"/>
            <a:ext cx="7438680" cy="1679040"/>
          </a:xfrm>
          <a:prstGeom prst="rect">
            <a:avLst/>
          </a:prstGeom>
          <a:ln>
            <a:noFill/>
          </a:ln>
        </p:spPr>
      </p:pic>
      <p:sp>
        <p:nvSpPr>
          <p:cNvPr id="463" name="CustomShape 2"/>
          <p:cNvSpPr/>
          <p:nvPr/>
        </p:nvSpPr>
        <p:spPr>
          <a:xfrm>
            <a:off x="0" y="844560"/>
            <a:ext cx="18396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3"/>
          <p:cNvSpPr/>
          <p:nvPr/>
        </p:nvSpPr>
        <p:spPr>
          <a:xfrm>
            <a:off x="4729680" y="3128040"/>
            <a:ext cx="22392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395280" y="2604960"/>
            <a:ext cx="8208720" cy="13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Предлагаем использовать </a:t>
            </a:r>
            <a:r>
              <a:rPr lang="ru-RU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hlinkClick r:id="rId3"/>
              </a:rPr>
              <a:t>https://eais.rkn.gov.ru/feedback/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Удаление вредной для детей информации, после рассмотрения материалов экспертами Роспотребнадзора осуществляется в течение 3 суток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Рисунок 9"/>
          <p:cNvPicPr/>
          <p:nvPr/>
        </p:nvPicPr>
        <p:blipFill>
          <a:blip r:embed="rId4"/>
          <a:stretch/>
        </p:blipFill>
        <p:spPr>
          <a:xfrm>
            <a:off x="1378080" y="3743280"/>
            <a:ext cx="6927480" cy="309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Рисунок 41"/>
          <p:cNvPicPr/>
          <p:nvPr/>
        </p:nvPicPr>
        <p:blipFill>
          <a:blip r:embed="rId3"/>
          <a:srcRect t="195"/>
          <a:stretch/>
        </p:blipFill>
        <p:spPr>
          <a:xfrm>
            <a:off x="1143000" y="14400"/>
            <a:ext cx="7341840" cy="687024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1476360" y="5087880"/>
            <a:ext cx="2734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584280" y="0"/>
            <a:ext cx="8459280" cy="5490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ПОСТВЕНЦИЯ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Line 4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5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Line 6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Line 7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8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9"/>
          <p:cNvSpPr/>
          <p:nvPr/>
        </p:nvSpPr>
        <p:spPr>
          <a:xfrm>
            <a:off x="127800" y="6149520"/>
            <a:ext cx="4562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Осуществляет междисциплинарная группа психолого-педагогического сопровождения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1701000" y="1116720"/>
            <a:ext cx="22856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психологический дебрифинг для одноклассников, педагогов</a:t>
            </a:r>
            <a:r>
              <a:rPr lang="ru-RU" sz="18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1701000" y="3105720"/>
            <a:ext cx="2439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индивидуальное психологическое консультирование</a:t>
            </a:r>
            <a:r>
              <a:rPr lang="ru-RU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12"/>
          <p:cNvSpPr/>
          <p:nvPr/>
        </p:nvSpPr>
        <p:spPr>
          <a:xfrm>
            <a:off x="1690200" y="4946040"/>
            <a:ext cx="25210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содействие в организации медико-социальной реабилитации де­тей</a:t>
            </a:r>
            <a:r>
              <a:rPr lang="ru-RU" sz="18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13"/>
          <p:cNvSpPr/>
          <p:nvPr/>
        </p:nvSpPr>
        <p:spPr>
          <a:xfrm>
            <a:off x="5508720" y="684720"/>
            <a:ext cx="24793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классные часы на формирование позитивного мышления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4"/>
          <p:cNvSpPr/>
          <p:nvPr/>
        </p:nvSpPr>
        <p:spPr>
          <a:xfrm>
            <a:off x="5443920" y="2846880"/>
            <a:ext cx="2564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родительские собрания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5"/>
          <p:cNvSpPr/>
          <p:nvPr/>
        </p:nvSpPr>
        <p:spPr>
          <a:xfrm>
            <a:off x="5412240" y="4622760"/>
            <a:ext cx="2575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школьные ак­ции «Я выбираю жизнь» и др.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6106680" y="4319640"/>
            <a:ext cx="335520" cy="1030320"/>
          </a:xfrm>
          <a:custGeom>
            <a:avLst/>
            <a:gdLst/>
            <a:ahLst/>
            <a:cxnLst/>
            <a:rect l="l" t="t" r="r" b="b"/>
            <a:pathLst>
              <a:path w="336035" h="1030508">
                <a:moveTo>
                  <a:pt x="0" y="0"/>
                </a:moveTo>
                <a:lnTo>
                  <a:pt x="0" y="1030508"/>
                </a:lnTo>
                <a:lnTo>
                  <a:pt x="336035" y="1030508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"/>
          <p:cNvSpPr/>
          <p:nvPr/>
        </p:nvSpPr>
        <p:spPr>
          <a:xfrm>
            <a:off x="4291920" y="2729160"/>
            <a:ext cx="2710440" cy="470160"/>
          </a:xfrm>
          <a:custGeom>
            <a:avLst/>
            <a:gdLst/>
            <a:ahLst/>
            <a:cxnLst/>
            <a:rect l="l" t="t" r="r" b="b"/>
            <a:pathLst>
              <a:path w="2710684" h="470449">
                <a:moveTo>
                  <a:pt x="0" y="0"/>
                </a:moveTo>
                <a:lnTo>
                  <a:pt x="0" y="235224"/>
                </a:lnTo>
                <a:lnTo>
                  <a:pt x="2710684" y="235224"/>
                </a:lnTo>
                <a:lnTo>
                  <a:pt x="2710684" y="470449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3"/>
          <p:cNvSpPr/>
          <p:nvPr/>
        </p:nvSpPr>
        <p:spPr>
          <a:xfrm>
            <a:off x="3395880" y="4319640"/>
            <a:ext cx="335520" cy="992160"/>
          </a:xfrm>
          <a:custGeom>
            <a:avLst/>
            <a:gdLst/>
            <a:ahLst/>
            <a:cxnLst/>
            <a:rect l="l" t="t" r="r" b="b"/>
            <a:pathLst>
              <a:path w="336035" h="992502">
                <a:moveTo>
                  <a:pt x="0" y="0"/>
                </a:moveTo>
                <a:lnTo>
                  <a:pt x="0" y="992502"/>
                </a:lnTo>
                <a:lnTo>
                  <a:pt x="336035" y="992502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4"/>
          <p:cNvSpPr/>
          <p:nvPr/>
        </p:nvSpPr>
        <p:spPr>
          <a:xfrm>
            <a:off x="4246200" y="2729160"/>
            <a:ext cx="91080" cy="470160"/>
          </a:xfrm>
          <a:custGeom>
            <a:avLst/>
            <a:gdLst/>
            <a:ahLst/>
            <a:cxnLst/>
            <a:rect l="l" t="t" r="r" b="b"/>
            <a:pathLst>
              <a:path h="470449">
                <a:moveTo>
                  <a:pt x="45720" y="0"/>
                </a:moveTo>
                <a:lnTo>
                  <a:pt x="45720" y="470449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5"/>
          <p:cNvSpPr/>
          <p:nvPr/>
        </p:nvSpPr>
        <p:spPr>
          <a:xfrm>
            <a:off x="685080" y="4319640"/>
            <a:ext cx="335520" cy="1030320"/>
          </a:xfrm>
          <a:custGeom>
            <a:avLst/>
            <a:gdLst/>
            <a:ahLst/>
            <a:cxnLst/>
            <a:rect l="l" t="t" r="r" b="b"/>
            <a:pathLst>
              <a:path w="336035" h="1030508">
                <a:moveTo>
                  <a:pt x="0" y="0"/>
                </a:moveTo>
                <a:lnTo>
                  <a:pt x="0" y="1030508"/>
                </a:lnTo>
                <a:lnTo>
                  <a:pt x="336035" y="1030508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6"/>
          <p:cNvSpPr/>
          <p:nvPr/>
        </p:nvSpPr>
        <p:spPr>
          <a:xfrm>
            <a:off x="1581120" y="2729160"/>
            <a:ext cx="2710440" cy="470160"/>
          </a:xfrm>
          <a:custGeom>
            <a:avLst/>
            <a:gdLst/>
            <a:ahLst/>
            <a:cxnLst/>
            <a:rect l="l" t="t" r="r" b="b"/>
            <a:pathLst>
              <a:path w="2710684" h="470449">
                <a:moveTo>
                  <a:pt x="2710684" y="0"/>
                </a:moveTo>
                <a:lnTo>
                  <a:pt x="2710684" y="235224"/>
                </a:lnTo>
                <a:lnTo>
                  <a:pt x="0" y="235224"/>
                </a:lnTo>
                <a:lnTo>
                  <a:pt x="0" y="470449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7"/>
          <p:cNvSpPr/>
          <p:nvPr/>
        </p:nvSpPr>
        <p:spPr>
          <a:xfrm>
            <a:off x="1341720" y="1196640"/>
            <a:ext cx="5899680" cy="15318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120" tIns="15120" rIns="15120" bIns="15120" anchor="ctr"/>
          <a:lstStyle/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Компьютеризированные программы тренингов социальных и когнитивных навыков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8"/>
          <p:cNvSpPr/>
          <p:nvPr/>
        </p:nvSpPr>
        <p:spPr>
          <a:xfrm>
            <a:off x="461160" y="3199320"/>
            <a:ext cx="2239920" cy="1119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520" tIns="11520" rIns="11520" bIns="11520" anchor="ctr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Тренинги когнитивных навыков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9"/>
          <p:cNvSpPr/>
          <p:nvPr/>
        </p:nvSpPr>
        <p:spPr>
          <a:xfrm>
            <a:off x="1021320" y="4790160"/>
            <a:ext cx="1132560" cy="1119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10"/>
          <p:cNvSpPr/>
          <p:nvPr/>
        </p:nvSpPr>
        <p:spPr>
          <a:xfrm>
            <a:off x="3171960" y="3199320"/>
            <a:ext cx="2239920" cy="1119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520" tIns="11520" rIns="11520" bIns="11520" anchor="ctr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Тренинги социальных навыков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11"/>
          <p:cNvSpPr/>
          <p:nvPr/>
        </p:nvSpPr>
        <p:spPr>
          <a:xfrm>
            <a:off x="3731760" y="4790160"/>
            <a:ext cx="1887840" cy="1043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2"/>
          <p:cNvSpPr/>
          <p:nvPr/>
        </p:nvSpPr>
        <p:spPr>
          <a:xfrm>
            <a:off x="5882400" y="3199320"/>
            <a:ext cx="2239920" cy="1119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520" tIns="11520" rIns="11520" bIns="11520" anchor="ctr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Тренинги, направленные на развитие социального познания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13"/>
          <p:cNvSpPr/>
          <p:nvPr/>
        </p:nvSpPr>
        <p:spPr>
          <a:xfrm>
            <a:off x="6442560" y="4790160"/>
            <a:ext cx="2239920" cy="11196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0" name="Содержимое 3"/>
          <p:cNvPicPr/>
          <p:nvPr/>
        </p:nvPicPr>
        <p:blipFill>
          <a:blip r:embed="rId2"/>
          <a:stretch/>
        </p:blipFill>
        <p:spPr>
          <a:xfrm>
            <a:off x="971640" y="4437000"/>
            <a:ext cx="1800000" cy="1800000"/>
          </a:xfrm>
          <a:prstGeom prst="rect">
            <a:avLst/>
          </a:prstGeom>
          <a:ln w="9360">
            <a:noFill/>
          </a:ln>
        </p:spPr>
      </p:pic>
      <p:pic>
        <p:nvPicPr>
          <p:cNvPr id="481" name="Рисунок 5"/>
          <p:cNvPicPr/>
          <p:nvPr/>
        </p:nvPicPr>
        <p:blipFill>
          <a:blip r:embed="rId3"/>
          <a:stretch/>
        </p:blipFill>
        <p:spPr>
          <a:xfrm>
            <a:off x="3492360" y="4365720"/>
            <a:ext cx="2374560" cy="1871280"/>
          </a:xfrm>
          <a:prstGeom prst="rect">
            <a:avLst/>
          </a:prstGeom>
          <a:ln w="9360">
            <a:noFill/>
          </a:ln>
        </p:spPr>
      </p:pic>
      <p:pic>
        <p:nvPicPr>
          <p:cNvPr id="482" name="Рисунок 7"/>
          <p:cNvPicPr/>
          <p:nvPr/>
        </p:nvPicPr>
        <p:blipFill>
          <a:blip r:embed="rId4"/>
          <a:stretch/>
        </p:blipFill>
        <p:spPr>
          <a:xfrm>
            <a:off x="6372360" y="4365720"/>
            <a:ext cx="2447640" cy="187128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14"/>
          <p:cNvSpPr/>
          <p:nvPr/>
        </p:nvSpPr>
        <p:spPr>
          <a:xfrm>
            <a:off x="395640" y="64440"/>
            <a:ext cx="813672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ЗАПРЕЩАТЬ ИНТЕРНЕТ ПОДРОСТКУ?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То, что нам мешает, нам поможет:</a:t>
            </a:r>
            <a:r>
              <a:rPr lang="ru-RU" sz="1800" b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1800" b="1" i="1" strike="noStrike" spc="-1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использование компьютерных технологий в психопрофилактике суицидов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 упражнений на развитие социального познания (распознавание эмоций)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85" name="Содержимое 3"/>
          <p:cNvPicPr/>
          <p:nvPr/>
        </p:nvPicPr>
        <p:blipFill>
          <a:blip r:embed="rId2"/>
          <a:stretch/>
        </p:blipFill>
        <p:spPr>
          <a:xfrm>
            <a:off x="960480" y="1600200"/>
            <a:ext cx="722268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7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8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0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TextShape 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РОЛЬ СЕМЬИ В ПРОФИЛАКТИКЕ СУИЦИДАЛЬНОГО ПОВЕДЕНИЯ ПОДРОСТКОВ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2" name="TextShape 7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Создание комфортных условий жизни подростка являются обязанностью родителей, которые обеспечат хороший «климат» в семье?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93" name="Picture 2"/>
          <p:cNvPicPr/>
          <p:nvPr/>
        </p:nvPicPr>
        <p:blipFill>
          <a:blip r:embed="rId3"/>
          <a:stretch/>
        </p:blipFill>
        <p:spPr>
          <a:xfrm>
            <a:off x="4493880" y="3285000"/>
            <a:ext cx="3657240" cy="32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0" y="0"/>
            <a:ext cx="9143640" cy="9997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ДИСФУНКЦИОНАЛЬНЫЙ ХАРАКТЕР ОТНОШЕНИЙ В СЕМЬЕ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2254320" y="1443600"/>
            <a:ext cx="4549680" cy="1579680"/>
          </a:xfrm>
          <a:prstGeom prst="ellipse">
            <a:avLst/>
          </a:prstGeom>
          <a:solidFill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3"/>
          <p:cNvSpPr/>
          <p:nvPr/>
        </p:nvSpPr>
        <p:spPr>
          <a:xfrm>
            <a:off x="3857760" y="5429160"/>
            <a:ext cx="881280" cy="564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4"/>
          <p:cNvSpPr/>
          <p:nvPr/>
        </p:nvSpPr>
        <p:spPr>
          <a:xfrm>
            <a:off x="2071800" y="5799960"/>
            <a:ext cx="4232160" cy="10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7840" tIns="177840" rIns="177840" bIns="177840" anchor="ctr"/>
          <a:lstStyle/>
          <a:p>
            <a:pPr algn="ctr">
              <a:lnSpc>
                <a:spcPct val="90000"/>
              </a:lnSpc>
            </a:pPr>
            <a:r>
              <a:rPr lang="ru-RU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СУИЦИДАЛЬНОЕ ПОВЕДЕНИЕ ПОДРОСТКА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5"/>
          <p:cNvSpPr/>
          <p:nvPr/>
        </p:nvSpPr>
        <p:spPr>
          <a:xfrm>
            <a:off x="2643120" y="2786040"/>
            <a:ext cx="2974320" cy="2163600"/>
          </a:xfrm>
          <a:prstGeom prst="ellipse">
            <a:avLst/>
          </a:prstGeom>
          <a:solidFill>
            <a:srgbClr val="00206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ФОРМАЛЬНОСТЬ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ОТНОШЕНИЙ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6"/>
          <p:cNvSpPr/>
          <p:nvPr/>
        </p:nvSpPr>
        <p:spPr>
          <a:xfrm>
            <a:off x="2000160" y="1428840"/>
            <a:ext cx="2417400" cy="1586880"/>
          </a:xfrm>
          <a:prstGeom prst="ellipse">
            <a:avLst/>
          </a:prstGeom>
          <a:solidFill>
            <a:srgbClr val="7030A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НЕУЧАСТИЕ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ЖИЗНИ РЕБЕНКА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7"/>
          <p:cNvSpPr/>
          <p:nvPr/>
        </p:nvSpPr>
        <p:spPr>
          <a:xfrm>
            <a:off x="3857760" y="1285920"/>
            <a:ext cx="2872800" cy="21585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ОТСТРАНЕННОСТЬ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РОДИТЕЛЕЙ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8"/>
          <p:cNvSpPr/>
          <p:nvPr/>
        </p:nvSpPr>
        <p:spPr>
          <a:xfrm>
            <a:off x="1785960" y="1500120"/>
            <a:ext cx="4937760" cy="3950280"/>
          </a:xfrm>
          <a:prstGeom prst="funnel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5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7" name="TextShape 6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9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РОЛЬ СЕМЬИ В ПРОФИЛАКТИКЕ СУИЦИДАЛЬНОГО ПОВЕДЕНИЯ ПОДРОСТКОВ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8" name="TextShape 7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Спокойная, доброжелательная обстановка 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семье.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Необходимо постоянно разговаривать с ребенком, знать его проблемы, строить планы на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будущее.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Внушать ребенку оптимистический настрой, вселять уверенность, показывать, что он способен добиваться поставленных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целей.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Предъявлять требования по возможностям ребенка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Получать положительные эмоции от совместного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отдыха.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3640" y="148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Джон Донн, эпиграф к роману "По ком звонит колокол" Эрнеста Хэмингуэя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0" name="TextShape 2"/>
          <p:cNvSpPr txBox="1"/>
          <p:nvPr/>
        </p:nvSpPr>
        <p:spPr>
          <a:xfrm>
            <a:off x="251520" y="2709000"/>
            <a:ext cx="8784120" cy="3888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Нет человека, который был бы как Остров, сам по себе, каждый человек есть часть Материка, часть Суши; и если Волной снесет в море береговой Утес, меньше станет Европа, и также если смоет край Мыса и разрушит Замок твой и Друга твоего;
смерть каждого  Человека умаляет и меня, ибо я един со всем Человечеством, 
а потому не спрашивай никогда, по ком звонит Колокол; он звонит и по Тебе.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ПРОФИЛАКТИКА СУИЦИДАЛЬНОГО ПОВЕДЕНИЯ НЕСОВЕРШЕННОЛЕТНИХ: общественные образовательные программы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0" y="0"/>
            <a:ext cx="9142200" cy="55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0" y="907920"/>
            <a:ext cx="8819640" cy="5028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r">
              <a:lnSpc>
                <a:spcPct val="100000"/>
              </a:lnSpc>
            </a:pPr>
            <a:endParaRPr lang="ru-RU" sz="4000" b="1" i="1" strike="noStrike" spc="-1" dirty="0" smtClean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r">
              <a:lnSpc>
                <a:spcPct val="100000"/>
              </a:lnSpc>
            </a:pPr>
            <a:r>
              <a:rPr lang="ru-RU" sz="4000" b="1" i="1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</a:t>
            </a:r>
            <a:r>
              <a:rPr lang="ru-RU" sz="4000" b="1" i="1" strike="noStrike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падай духом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r">
              <a:lnSpc>
                <a:spcPct val="100000"/>
              </a:lnSpc>
            </a:pPr>
            <a:r>
              <a:rPr lang="ru-RU" sz="4000" b="1" i="1" strike="noStrike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где попало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ВНИМАНИЕ!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Берегите себя и своих близких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4" name="Picture 5"/>
          <p:cNvPicPr/>
          <p:nvPr/>
        </p:nvPicPr>
        <p:blipFill>
          <a:blip r:embed="rId2"/>
          <a:stretch/>
        </p:blipFill>
        <p:spPr>
          <a:xfrm>
            <a:off x="0" y="-387360"/>
            <a:ext cx="5543280" cy="369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88800" y="1306800"/>
            <a:ext cx="9230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380880" y="1295280"/>
            <a:ext cx="9230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435240" y="1335240"/>
            <a:ext cx="81216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4"/>
          <p:cNvSpPr/>
          <p:nvPr/>
        </p:nvSpPr>
        <p:spPr>
          <a:xfrm>
            <a:off x="1125720" y="1904760"/>
            <a:ext cx="61898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1447920" y="1371600"/>
            <a:ext cx="7324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Завершенный суицид - Острая реакция горя.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>
            <a:off x="631080" y="139392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389160" y="2298960"/>
            <a:ext cx="968040" cy="7488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8"/>
          <p:cNvSpPr/>
          <p:nvPr/>
        </p:nvSpPr>
        <p:spPr>
          <a:xfrm>
            <a:off x="380880" y="2286000"/>
            <a:ext cx="968040" cy="7488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9"/>
          <p:cNvSpPr/>
          <p:nvPr/>
        </p:nvSpPr>
        <p:spPr>
          <a:xfrm>
            <a:off x="439560" y="2331000"/>
            <a:ext cx="851400" cy="65844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10"/>
          <p:cNvSpPr/>
          <p:nvPr/>
        </p:nvSpPr>
        <p:spPr>
          <a:xfrm>
            <a:off x="1162080" y="2984040"/>
            <a:ext cx="615276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1"/>
          <p:cNvSpPr/>
          <p:nvPr/>
        </p:nvSpPr>
        <p:spPr>
          <a:xfrm>
            <a:off x="1333080" y="2116800"/>
            <a:ext cx="69811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Психические расстройства (расстройства адаптации,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тревожные и депрессивные и др. нарушения).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2"/>
          <p:cNvSpPr/>
          <p:nvPr/>
        </p:nvSpPr>
        <p:spPr>
          <a:xfrm>
            <a:off x="643320" y="239868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TextShape 13"/>
          <p:cNvSpPr txBox="1"/>
          <p:nvPr/>
        </p:nvSpPr>
        <p:spPr>
          <a:xfrm>
            <a:off x="0" y="304920"/>
            <a:ext cx="914364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baseline="300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БРЕМЯ СЕМЬИ СУИЦИДЕНТА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Line 14"/>
          <p:cNvSpPr/>
          <p:nvPr/>
        </p:nvSpPr>
        <p:spPr>
          <a:xfrm>
            <a:off x="1170720" y="3965400"/>
            <a:ext cx="62204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5"/>
          <p:cNvSpPr/>
          <p:nvPr/>
        </p:nvSpPr>
        <p:spPr>
          <a:xfrm>
            <a:off x="1511640" y="3505320"/>
            <a:ext cx="4548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Психосоматические расстройства.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16"/>
          <p:cNvSpPr/>
          <p:nvPr/>
        </p:nvSpPr>
        <p:spPr>
          <a:xfrm>
            <a:off x="690120" y="345456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17"/>
          <p:cNvSpPr/>
          <p:nvPr/>
        </p:nvSpPr>
        <p:spPr>
          <a:xfrm>
            <a:off x="389160" y="336420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8"/>
          <p:cNvSpPr/>
          <p:nvPr/>
        </p:nvSpPr>
        <p:spPr>
          <a:xfrm>
            <a:off x="380880" y="335268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9"/>
          <p:cNvSpPr/>
          <p:nvPr/>
        </p:nvSpPr>
        <p:spPr>
          <a:xfrm>
            <a:off x="438480" y="3392640"/>
            <a:ext cx="86004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0"/>
          <p:cNvSpPr/>
          <p:nvPr/>
        </p:nvSpPr>
        <p:spPr>
          <a:xfrm>
            <a:off x="646200" y="34545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Line 21"/>
          <p:cNvSpPr/>
          <p:nvPr/>
        </p:nvSpPr>
        <p:spPr>
          <a:xfrm>
            <a:off x="1238400" y="5032080"/>
            <a:ext cx="615276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2"/>
          <p:cNvSpPr/>
          <p:nvPr/>
        </p:nvSpPr>
        <p:spPr>
          <a:xfrm>
            <a:off x="1561680" y="4572000"/>
            <a:ext cx="1961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Риск суицида.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3"/>
          <p:cNvSpPr/>
          <p:nvPr/>
        </p:nvSpPr>
        <p:spPr>
          <a:xfrm>
            <a:off x="761040" y="452124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4"/>
          <p:cNvSpPr/>
          <p:nvPr/>
        </p:nvSpPr>
        <p:spPr>
          <a:xfrm>
            <a:off x="465480" y="4430880"/>
            <a:ext cx="9680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5"/>
          <p:cNvSpPr/>
          <p:nvPr/>
        </p:nvSpPr>
        <p:spPr>
          <a:xfrm>
            <a:off x="457200" y="4419720"/>
            <a:ext cx="9680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26"/>
          <p:cNvSpPr/>
          <p:nvPr/>
        </p:nvSpPr>
        <p:spPr>
          <a:xfrm>
            <a:off x="514440" y="4459320"/>
            <a:ext cx="850680" cy="574200"/>
          </a:xfrm>
          <a:prstGeom prst="hexagon">
            <a:avLst>
              <a:gd name="adj" fmla="val 28896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7"/>
          <p:cNvSpPr/>
          <p:nvPr/>
        </p:nvSpPr>
        <p:spPr>
          <a:xfrm>
            <a:off x="719640" y="452124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Line 28"/>
          <p:cNvSpPr/>
          <p:nvPr/>
        </p:nvSpPr>
        <p:spPr>
          <a:xfrm>
            <a:off x="1247040" y="6022800"/>
            <a:ext cx="6220440" cy="360"/>
          </a:xfrm>
          <a:prstGeom prst="line">
            <a:avLst/>
          </a:prstGeom>
          <a:ln w="25560" cap="rnd">
            <a:solidFill>
              <a:srgbClr val="C0C0C0"/>
            </a:solidFill>
            <a:custDash>
              <a:ds d="100000" sp="100000"/>
            </a:custDash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9"/>
          <p:cNvSpPr/>
          <p:nvPr/>
        </p:nvSpPr>
        <p:spPr>
          <a:xfrm>
            <a:off x="1590840" y="5562720"/>
            <a:ext cx="65894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Неадаптивные стратегии совладания с ситуацией.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0"/>
          <p:cNvSpPr/>
          <p:nvPr/>
        </p:nvSpPr>
        <p:spPr>
          <a:xfrm>
            <a:off x="766440" y="5511960"/>
            <a:ext cx="350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1"/>
          <p:cNvSpPr/>
          <p:nvPr/>
        </p:nvSpPr>
        <p:spPr>
          <a:xfrm>
            <a:off x="465480" y="542160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2"/>
          <p:cNvSpPr/>
          <p:nvPr/>
        </p:nvSpPr>
        <p:spPr>
          <a:xfrm>
            <a:off x="457200" y="5410080"/>
            <a:ext cx="978840" cy="653400"/>
          </a:xfrm>
          <a:prstGeom prst="hexagon">
            <a:avLst>
              <a:gd name="adj" fmla="val 28916"/>
              <a:gd name="vf" fmla="val 115470"/>
            </a:avLst>
          </a:prstGeom>
          <a:gradFill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/>
          </a:grad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33"/>
          <p:cNvSpPr/>
          <p:nvPr/>
        </p:nvSpPr>
        <p:spPr>
          <a:xfrm>
            <a:off x="514440" y="5449680"/>
            <a:ext cx="860040" cy="57456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34"/>
          <p:cNvSpPr/>
          <p:nvPr/>
        </p:nvSpPr>
        <p:spPr>
          <a:xfrm>
            <a:off x="773640" y="5511960"/>
            <a:ext cx="335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2019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Line 35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Line 36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Line 37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38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39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40"/>
          <p:cNvSpPr/>
          <p:nvPr/>
        </p:nvSpPr>
        <p:spPr>
          <a:xfrm>
            <a:off x="365760" y="6176880"/>
            <a:ext cx="86148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Члены семьи суицидента, как правило, не получают психологической помощи</a:t>
            </a:r>
            <a:r>
              <a:rPr lang="ru-RU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4632513" y="5953917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Единственный способ избавиться от боли – это не убить ее, а пережить. 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5"/>
          <p:cNvPicPr/>
          <p:nvPr/>
        </p:nvPicPr>
        <p:blipFill>
          <a:blip r:embed="rId3"/>
          <a:stretch/>
        </p:blipFill>
        <p:spPr>
          <a:xfrm>
            <a:off x="254553" y="3680280"/>
            <a:ext cx="4377960" cy="3038040"/>
          </a:xfrm>
          <a:prstGeom prst="rect">
            <a:avLst/>
          </a:prstGeom>
          <a:ln>
            <a:noFill/>
          </a:ln>
        </p:spPr>
      </p:pic>
      <p:sp>
        <p:nvSpPr>
          <p:cNvPr id="207" name="TextShape 7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СУИЦИДАЛЬНЫЙ КРИЗИС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TextShape 8"/>
          <p:cNvSpPr txBox="1"/>
          <p:nvPr/>
        </p:nvSpPr>
        <p:spPr>
          <a:xfrm>
            <a:off x="179512" y="962335"/>
            <a:ext cx="4038120" cy="25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родителей – суицид ребенка является травматическим 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событием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CustomShape 9"/>
          <p:cNvSpPr/>
          <p:nvPr/>
        </p:nvSpPr>
        <p:spPr>
          <a:xfrm>
            <a:off x="4682417" y="3328782"/>
            <a:ext cx="4038120" cy="2332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Последствия травмы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Крушение стратегий преодоления и понимания себя и окружающего мира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8410" y="10820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Чрезвычайно опасное внешнее событие, для проработки которого не существует внутренних моделей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685800" y="4572000"/>
            <a:ext cx="6460920" cy="106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Рисунок 13"/>
          <p:cNvPicPr/>
          <p:nvPr/>
        </p:nvPicPr>
        <p:blipFill>
          <a:blip r:embed="rId3"/>
          <a:srcRect t="29134" b="6127"/>
          <a:stretch/>
        </p:blipFill>
        <p:spPr>
          <a:xfrm>
            <a:off x="201060" y="958860"/>
            <a:ext cx="8861040" cy="573696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1547640" y="3716280"/>
            <a:ext cx="1904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Что могло его остановить?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6907320" y="5445000"/>
            <a:ext cx="1696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Как дальше с этим жить?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3780000" y="2451240"/>
            <a:ext cx="1703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Почему он это сделал?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6022800" y="3645000"/>
            <a:ext cx="1572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Кто виноват?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814320" y="5472000"/>
            <a:ext cx="1426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E1C1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Вдруг это повториться?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405720" y="116632"/>
            <a:ext cx="8373600" cy="805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32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МУЧИТЕЛЬНЫЕ ВОПРОСЫ РОДИТЕЛЕЙ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Line 10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11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12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187640" y="241200"/>
            <a:ext cx="7271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ЭМОЦИИ ЧЛЕНОВ СЕМЬИ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Line 2"/>
          <p:cNvSpPr/>
          <p:nvPr/>
        </p:nvSpPr>
        <p:spPr>
          <a:xfrm>
            <a:off x="0" y="1557000"/>
            <a:ext cx="395280" cy="360"/>
          </a:xfrm>
          <a:prstGeom prst="line">
            <a:avLst/>
          </a:prstGeom>
          <a:ln w="4428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24000" y="1125360"/>
            <a:ext cx="8448840" cy="863280"/>
          </a:xfrm>
          <a:prstGeom prst="roundRect">
            <a:avLst>
              <a:gd name="adj" fmla="val 16667"/>
            </a:avLst>
          </a:prstGeom>
          <a:solidFill>
            <a:srgbClr val="3FFFB1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Чувство растерянности, вины, стыда, гнева.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Line 4"/>
          <p:cNvSpPr/>
          <p:nvPr/>
        </p:nvSpPr>
        <p:spPr>
          <a:xfrm flipV="1">
            <a:off x="-82440" y="2952720"/>
            <a:ext cx="468000" cy="720"/>
          </a:xfrm>
          <a:prstGeom prst="line">
            <a:avLst/>
          </a:prstGeom>
          <a:ln w="44280">
            <a:solidFill>
              <a:srgbClr val="0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5"/>
          <p:cNvSpPr/>
          <p:nvPr/>
        </p:nvSpPr>
        <p:spPr>
          <a:xfrm>
            <a:off x="385920" y="2520000"/>
            <a:ext cx="8386920" cy="864720"/>
          </a:xfrm>
          <a:prstGeom prst="roundRect">
            <a:avLst>
              <a:gd name="adj" fmla="val 16667"/>
            </a:avLst>
          </a:prstGeom>
          <a:solidFill>
            <a:srgbClr val="00CC5C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Тревожность, иррациональный страх, паника.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Line 6"/>
          <p:cNvSpPr/>
          <p:nvPr/>
        </p:nvSpPr>
        <p:spPr>
          <a:xfrm>
            <a:off x="97200" y="3958920"/>
            <a:ext cx="395280" cy="1800"/>
          </a:xfrm>
          <a:prstGeom prst="line">
            <a:avLst/>
          </a:prstGeom>
          <a:ln w="4428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7"/>
          <p:cNvSpPr/>
          <p:nvPr/>
        </p:nvSpPr>
        <p:spPr>
          <a:xfrm>
            <a:off x="492480" y="3527280"/>
            <a:ext cx="8280000" cy="864720"/>
          </a:xfrm>
          <a:prstGeom prst="roundRect">
            <a:avLst>
              <a:gd name="adj" fmla="val 16667"/>
            </a:avLst>
          </a:prstGeom>
          <a:solidFill>
            <a:srgbClr val="9CD45E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Ощущение отвержения.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Line 8"/>
          <p:cNvSpPr/>
          <p:nvPr/>
        </p:nvSpPr>
        <p:spPr>
          <a:xfrm>
            <a:off x="0" y="5949720"/>
            <a:ext cx="323640" cy="360"/>
          </a:xfrm>
          <a:prstGeom prst="line">
            <a:avLst/>
          </a:prstGeom>
          <a:ln w="44280">
            <a:solidFill>
              <a:srgbClr val="00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9"/>
          <p:cNvSpPr/>
          <p:nvPr/>
        </p:nvSpPr>
        <p:spPr>
          <a:xfrm>
            <a:off x="324000" y="4869000"/>
            <a:ext cx="8448840" cy="86328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39680"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Чувство изолированности.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Line 10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Line 11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33996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Line 12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CCFF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13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rgbClr val="33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14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Picture 2"/>
          <p:cNvPicPr/>
          <p:nvPr/>
        </p:nvPicPr>
        <p:blipFill>
          <a:blip r:embed="rId3"/>
          <a:stretch/>
        </p:blipFill>
        <p:spPr>
          <a:xfrm>
            <a:off x="129960" y="4995360"/>
            <a:ext cx="1944000" cy="1807200"/>
          </a:xfrm>
          <a:prstGeom prst="rect">
            <a:avLst/>
          </a:prstGeom>
          <a:ln>
            <a:noFill/>
          </a:ln>
        </p:spPr>
      </p:pic>
      <p:sp>
        <p:nvSpPr>
          <p:cNvPr id="240" name="CustomShape 15"/>
          <p:cNvSpPr/>
          <p:nvPr/>
        </p:nvSpPr>
        <p:spPr>
          <a:xfrm>
            <a:off x="2123640" y="6079320"/>
            <a:ext cx="7093080" cy="7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Тревожные мысли создают маленьким вещам большие тени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(Шведская пословица)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ОКАЗАНИЕ ПСИХОЛОГИЧЕСКОЙ ПОМОЩИ СЕМЬЕ С ПРОБЛЕМОЙ СУИЦИДА ПОДРОСТКА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251520" y="1584542"/>
            <a:ext cx="7930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серьезное испытание для самого специалиста (психолога, психотерапевта) и проверка его профессиональной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компетенции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имеет значение отношение специалиста к вопросам смерти, умирания и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самоубийства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лучшую помощь оказывают не те специалисты, которые пережили депрессию и суицидальные тенденции, а те, кто в настоящее время в большей степени удовлетворены жизнью и </a:t>
            </a:r>
            <a:r>
              <a:rPr lang="ru-RU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счастливы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Line 3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Line 4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Line 5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Line 6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Line 7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8" name="Picture 2"/>
          <p:cNvPicPr/>
          <p:nvPr/>
        </p:nvPicPr>
        <p:blipFill>
          <a:blip r:embed="rId3"/>
          <a:stretch/>
        </p:blipFill>
        <p:spPr>
          <a:xfrm>
            <a:off x="6907320" y="5405940"/>
            <a:ext cx="223668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7960" y="4549680"/>
            <a:ext cx="82274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CCC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Специалист попадает 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CCC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«рабство» к суициденту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CCC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его семье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Line 2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Line 3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Line 4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Line 5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Line 6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7"/>
          <p:cNvSpPr/>
          <p:nvPr/>
        </p:nvSpPr>
        <p:spPr>
          <a:xfrm>
            <a:off x="625680" y="201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ЛОВУШКИ КОНТРПЕРЕНОСА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553320" y="848880"/>
            <a:ext cx="8050320" cy="8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Контрперенос - бессознательная часть отношений специалиста, психолога/психотерапевта, невербальная коммуникация и его специфическая внутренняя реакция на определенный перенос пациента/клиента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9"/>
          <p:cNvSpPr/>
          <p:nvPr/>
        </p:nvSpPr>
        <p:spPr>
          <a:xfrm>
            <a:off x="301680" y="1557360"/>
            <a:ext cx="855324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Многие суициденты умеют пробуждать у других тревогу и использовать ее по поводу своей смерти с целью манипуляции, контроля или принуждения. Если эти установки и желания осознанно не исследовать, то…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0"/>
          <p:cNvSpPr/>
          <p:nvPr/>
        </p:nvSpPr>
        <p:spPr>
          <a:xfrm>
            <a:off x="3492000" y="4235400"/>
            <a:ext cx="395640" cy="313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1"/>
          <p:cNvSpPr/>
          <p:nvPr/>
        </p:nvSpPr>
        <p:spPr>
          <a:xfrm>
            <a:off x="-22320" y="4473360"/>
            <a:ext cx="647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00CCC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2"/>
          <p:cNvSpPr/>
          <p:nvPr/>
        </p:nvSpPr>
        <p:spPr>
          <a:xfrm>
            <a:off x="143640" y="5865120"/>
            <a:ext cx="495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A5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3"/>
          <p:cNvSpPr/>
          <p:nvPr/>
        </p:nvSpPr>
        <p:spPr>
          <a:xfrm>
            <a:off x="651960" y="6078600"/>
            <a:ext cx="7960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A52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Роль спасателя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2" name="Picture 2"/>
          <p:cNvPicPr/>
          <p:nvPr/>
        </p:nvPicPr>
        <p:blipFill>
          <a:blip r:embed="rId3"/>
          <a:stretch/>
        </p:blipFill>
        <p:spPr>
          <a:xfrm>
            <a:off x="5339520" y="4023720"/>
            <a:ext cx="3536280" cy="274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1720</Words>
  <Application>Microsoft Office PowerPoint</Application>
  <PresentationFormat>Экран (4:3)</PresentationFormat>
  <Paragraphs>247</Paragraphs>
  <Slides>36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 ТЕРАПИИ  ТРЕВОЖНОГО  РАССТРОЙСТВА1</dc:title>
  <dc:subject/>
  <dc:creator>admin</dc:creator>
  <dc:description/>
  <cp:lastModifiedBy>дл</cp:lastModifiedBy>
  <cp:revision>145</cp:revision>
  <dcterms:created xsi:type="dcterms:W3CDTF">2016-11-13T05:49:47Z</dcterms:created>
  <dcterms:modified xsi:type="dcterms:W3CDTF">2017-02-06T17:22:09Z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