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wrkimtlmmk.jpg"/>
          <p:cNvPicPr>
            <a:picLocks noChangeAspect="1"/>
          </p:cNvPicPr>
          <p:nvPr/>
        </p:nvPicPr>
        <p:blipFill>
          <a:blip r:embed="rId2" cstate="print"/>
          <a:srcRect l="20880"/>
          <a:stretch>
            <a:fillRect/>
          </a:stretch>
        </p:blipFill>
        <p:spPr>
          <a:xfrm>
            <a:off x="0" y="836712"/>
            <a:ext cx="3139841" cy="2232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717032"/>
            <a:ext cx="6858000" cy="11597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ПРОГУЛКИ ПО ЛИТЕРАТУРНОЙ ТЮМЕНИ: АРТ-ОБЪЕКТЫ КАК СРЕДСТВО ВОСПИТАНИЯ ЛЮБВИ К ЛИТЕРАТУРЕ И </a:t>
            </a:r>
            <a:r>
              <a:rPr lang="ru-RU" sz="2000" dirty="0" smtClean="0"/>
              <a:t>ГОРОДУ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872808" cy="64807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err="1" smtClean="0"/>
              <a:t>Калабина</a:t>
            </a:r>
            <a:r>
              <a:rPr lang="ru-RU" dirty="0" smtClean="0"/>
              <a:t> Анна</a:t>
            </a:r>
          </a:p>
          <a:p>
            <a:pPr algn="r"/>
            <a:r>
              <a:rPr lang="ru-RU" dirty="0" smtClean="0"/>
              <a:t>Студентка </a:t>
            </a:r>
            <a:r>
              <a:rPr lang="ru-RU" dirty="0" err="1" smtClean="0"/>
              <a:t>ИФиЖ</a:t>
            </a:r>
            <a:r>
              <a:rPr lang="ru-RU" dirty="0" smtClean="0"/>
              <a:t>, </a:t>
            </a:r>
            <a:r>
              <a:rPr lang="ru-RU" dirty="0" err="1" smtClean="0"/>
              <a:t>ТюмГУ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Спасская-церковь.jpg"/>
          <p:cNvPicPr>
            <a:picLocks noChangeAspect="1"/>
          </p:cNvPicPr>
          <p:nvPr/>
        </p:nvPicPr>
        <p:blipFill>
          <a:blip r:embed="rId3" cstate="print"/>
          <a:srcRect r="8048"/>
          <a:stretch>
            <a:fillRect/>
          </a:stretch>
        </p:blipFill>
        <p:spPr>
          <a:xfrm>
            <a:off x="5436096" y="836712"/>
            <a:ext cx="3707904" cy="2232248"/>
          </a:xfrm>
          <a:prstGeom prst="rect">
            <a:avLst/>
          </a:prstGeom>
        </p:spPr>
      </p:pic>
      <p:pic>
        <p:nvPicPr>
          <p:cNvPr id="5" name="Рисунок 4" descr="44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836712"/>
            <a:ext cx="2976331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публичного искусства: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«</a:t>
            </a:r>
            <a:r>
              <a:rPr lang="ru-RU" dirty="0" err="1" smtClean="0"/>
              <a:t>П</a:t>
            </a:r>
            <a:r>
              <a:rPr lang="ru-RU" dirty="0" err="1" smtClean="0"/>
              <a:t>аблик-арт</a:t>
            </a:r>
            <a:r>
              <a:rPr lang="ru-RU" dirty="0" smtClean="0"/>
              <a:t>» должен </a:t>
            </a:r>
            <a:r>
              <a:rPr lang="ru-RU" dirty="0" smtClean="0"/>
              <a:t>нести позитивный </a:t>
            </a:r>
            <a:r>
              <a:rPr lang="ru-RU" dirty="0" smtClean="0"/>
              <a:t>смысл;</a:t>
            </a:r>
            <a:endParaRPr lang="ru-RU" dirty="0" smtClean="0"/>
          </a:p>
          <a:p>
            <a:pPr lvl="0" algn="just"/>
            <a:r>
              <a:rPr lang="ru-RU" dirty="0" smtClean="0"/>
              <a:t>«</a:t>
            </a:r>
            <a:r>
              <a:rPr lang="ru-RU" dirty="0" err="1" smtClean="0"/>
              <a:t>П</a:t>
            </a:r>
            <a:r>
              <a:rPr lang="ru-RU" dirty="0" err="1" smtClean="0"/>
              <a:t>аблик-арт</a:t>
            </a:r>
            <a:r>
              <a:rPr lang="ru-RU" dirty="0" smtClean="0"/>
              <a:t>» должен </a:t>
            </a:r>
            <a:r>
              <a:rPr lang="ru-RU" dirty="0" smtClean="0"/>
              <a:t>дешифроваться человеком без </a:t>
            </a:r>
            <a:r>
              <a:rPr lang="ru-RU" dirty="0" smtClean="0"/>
              <a:t>затруднений, а значит, быть символичным;</a:t>
            </a:r>
            <a:endParaRPr lang="ru-RU" dirty="0" smtClean="0"/>
          </a:p>
          <a:p>
            <a:pPr lvl="0" algn="just"/>
            <a:r>
              <a:rPr lang="ru-RU" dirty="0" smtClean="0"/>
              <a:t>Формирование нового коммуникативного поля (в </a:t>
            </a:r>
            <a:r>
              <a:rPr lang="ru-RU" dirty="0" smtClean="0"/>
              <a:t>связи с этим «</a:t>
            </a:r>
            <a:r>
              <a:rPr lang="ru-RU" dirty="0" err="1" smtClean="0"/>
              <a:t>паблик-арт</a:t>
            </a:r>
            <a:r>
              <a:rPr lang="ru-RU" dirty="0" smtClean="0"/>
              <a:t>» обычно располагается «на видном месте</a:t>
            </a:r>
            <a:r>
              <a:rPr lang="ru-RU" dirty="0" smtClean="0"/>
              <a:t>»).</a:t>
            </a:r>
          </a:p>
          <a:p>
            <a:pPr algn="just">
              <a:buNone/>
            </a:pPr>
            <a:r>
              <a:rPr lang="ru-RU" dirty="0" smtClean="0"/>
              <a:t>		В совокупности данные задачи формируют еще одну - «</a:t>
            </a:r>
            <a:r>
              <a:rPr lang="ru-RU" dirty="0" err="1" smtClean="0"/>
              <a:t>паблик-арт</a:t>
            </a:r>
            <a:r>
              <a:rPr lang="ru-RU" dirty="0" smtClean="0"/>
              <a:t>» должен быть направлен на «</a:t>
            </a:r>
            <a:r>
              <a:rPr lang="ru-RU" dirty="0" err="1" smtClean="0"/>
              <a:t>обживание</a:t>
            </a:r>
            <a:r>
              <a:rPr lang="ru-RU" dirty="0" smtClean="0"/>
              <a:t>» городского пространства, </a:t>
            </a:r>
            <a:r>
              <a:rPr lang="ru-RU" dirty="0" smtClean="0"/>
              <a:t>создание </a:t>
            </a:r>
            <a:r>
              <a:rPr lang="ru-RU" dirty="0" smtClean="0"/>
              <a:t>эмоционального отношения к месту, заведомо лишенному личного переживания.</a:t>
            </a:r>
          </a:p>
          <a:p>
            <a:pPr lvl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</a:t>
            </a:r>
            <a:r>
              <a:rPr lang="ru-RU" dirty="0" err="1" smtClean="0"/>
              <a:t>арт-объекты</a:t>
            </a:r>
            <a:r>
              <a:rPr lang="ru-RU" dirty="0" smtClean="0"/>
              <a:t> Тюмени:</a:t>
            </a:r>
            <a:endParaRPr lang="ru-RU" dirty="0"/>
          </a:p>
        </p:txBody>
      </p:sp>
      <p:pic>
        <p:nvPicPr>
          <p:cNvPr id="4" name="Содержимое 3" descr="image523068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816424" cy="2859718"/>
          </a:xfrm>
        </p:spPr>
      </p:pic>
      <p:pic>
        <p:nvPicPr>
          <p:cNvPr id="5" name="Рисунок 4" descr="5408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44824"/>
            <a:ext cx="4320482" cy="28803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4869160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Литературный бульвар и «</a:t>
            </a:r>
            <a:r>
              <a:rPr lang="ru-RU" sz="2800" dirty="0" err="1" smtClean="0"/>
              <a:t>Дом-книжная</a:t>
            </a:r>
            <a:r>
              <a:rPr lang="ru-RU" sz="2800" dirty="0" smtClean="0"/>
              <a:t> полка» авторства </a:t>
            </a:r>
            <a:r>
              <a:rPr lang="ru-RU" sz="2800" dirty="0" err="1" smtClean="0"/>
              <a:t>арт-группы</a:t>
            </a:r>
            <a:r>
              <a:rPr lang="ru-RU" sz="2800" dirty="0" smtClean="0"/>
              <a:t> Дмитрия Зеленина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</a:t>
            </a:r>
            <a:r>
              <a:rPr lang="ru-RU" dirty="0" err="1" smtClean="0"/>
              <a:t>арт-объекты</a:t>
            </a:r>
            <a:r>
              <a:rPr lang="ru-RU" dirty="0" smtClean="0"/>
              <a:t> Тюмени:</a:t>
            </a:r>
            <a:endParaRPr lang="ru-RU" dirty="0"/>
          </a:p>
        </p:txBody>
      </p:sp>
      <p:pic>
        <p:nvPicPr>
          <p:cNvPr id="4" name="Содержимое 3" descr="16f6fb14e07cc7e9e0be87ace98325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610"/>
          <a:stretch>
            <a:fillRect/>
          </a:stretch>
        </p:blipFill>
        <p:spPr>
          <a:xfrm>
            <a:off x="251520" y="2060848"/>
            <a:ext cx="4231522" cy="2748459"/>
          </a:xfrm>
        </p:spPr>
      </p:pic>
      <p:pic>
        <p:nvPicPr>
          <p:cNvPr id="5" name="Рисунок 4" descr="wr-720.sh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4139952" cy="27599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508518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Граффити</a:t>
            </a:r>
            <a:r>
              <a:rPr lang="ru-RU" sz="2800" dirty="0" smtClean="0"/>
              <a:t>, </a:t>
            </a:r>
            <a:r>
              <a:rPr lang="ru-RU" sz="2800" dirty="0" smtClean="0"/>
              <a:t>посвященные выдающимся писателям; «</a:t>
            </a:r>
            <a:r>
              <a:rPr lang="ru-RU" sz="2800" dirty="0" smtClean="0"/>
              <a:t>Молодежная атмосфера»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вне школы «Прогулка по литературной Европе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700808"/>
            <a:ext cx="4104456" cy="4024104"/>
          </a:xfrm>
        </p:spPr>
        <p:txBody>
          <a:bodyPr/>
          <a:lstStyle/>
          <a:p>
            <a:r>
              <a:rPr lang="ru-RU" dirty="0" smtClean="0"/>
              <a:t>Проводится </a:t>
            </a:r>
            <a:r>
              <a:rPr lang="ru-RU" dirty="0" smtClean="0"/>
              <a:t>на Литературном </a:t>
            </a:r>
            <a:r>
              <a:rPr lang="ru-RU" dirty="0" smtClean="0"/>
              <a:t>бульваре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ассчитан </a:t>
            </a:r>
            <a:r>
              <a:rPr lang="ru-RU" dirty="0" smtClean="0"/>
              <a:t>на 7-9 </a:t>
            </a:r>
            <a:r>
              <a:rPr lang="ru-RU" dirty="0" smtClean="0"/>
              <a:t>классы </a:t>
            </a:r>
          </a:p>
          <a:p>
            <a:pPr algn="just"/>
            <a:r>
              <a:rPr lang="ru-RU" dirty="0" smtClean="0"/>
              <a:t>Время </a:t>
            </a:r>
            <a:r>
              <a:rPr lang="ru-RU" dirty="0" smtClean="0"/>
              <a:t>проведения урока – один астрономический час (60 мин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Работа </a:t>
            </a:r>
            <a:r>
              <a:rPr lang="ru-RU" dirty="0" smtClean="0"/>
              <a:t>ведется по </a:t>
            </a:r>
            <a:r>
              <a:rPr lang="ru-RU" dirty="0" smtClean="0"/>
              <a:t>станциям</a:t>
            </a:r>
            <a:endParaRPr lang="ru-RU" dirty="0"/>
          </a:p>
        </p:txBody>
      </p:sp>
      <p:pic>
        <p:nvPicPr>
          <p:cNvPr id="4" name="Рисунок 3" descr="9e245c-680x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005" y="1556792"/>
            <a:ext cx="3845453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вне школы «Прогулка по литературной Европе»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	Цель</a:t>
            </a:r>
            <a:r>
              <a:rPr lang="ru-RU" b="1" dirty="0" smtClean="0"/>
              <a:t>:</a:t>
            </a:r>
            <a:r>
              <a:rPr lang="ru-RU" dirty="0" smtClean="0"/>
              <a:t> Познакомить учеников с популярным в Тюмени </a:t>
            </a:r>
            <a:r>
              <a:rPr lang="ru-RU" dirty="0" err="1" smtClean="0"/>
              <a:t>арт-объектом</a:t>
            </a:r>
            <a:r>
              <a:rPr lang="ru-RU" dirty="0" smtClean="0"/>
              <a:t>, показать хороший пример благоустройства города, обратить внимание учеников на классическую литературу.</a:t>
            </a:r>
          </a:p>
          <a:p>
            <a:pPr algn="just">
              <a:buNone/>
            </a:pPr>
            <a:r>
              <a:rPr lang="ru-RU" b="1" dirty="0" smtClean="0"/>
              <a:t>	Задачи</a:t>
            </a:r>
            <a:r>
              <a:rPr lang="ru-RU" b="1" dirty="0" smtClean="0"/>
              <a:t>: </a:t>
            </a:r>
            <a:endParaRPr lang="ru-RU" dirty="0" smtClean="0"/>
          </a:p>
          <a:p>
            <a:pPr lvl="0" algn="just"/>
            <a:r>
              <a:rPr lang="ru-RU" dirty="0" smtClean="0"/>
              <a:t>Узнать историю создания Литературного бульвара;</a:t>
            </a:r>
          </a:p>
          <a:p>
            <a:pPr lvl="0" algn="just"/>
            <a:r>
              <a:rPr lang="ru-RU" dirty="0" smtClean="0"/>
              <a:t>Изучить иллюстрации, посвященные произведениям В. Крапивина, М. Булгакова, А. Дюма, А. </a:t>
            </a:r>
            <a:r>
              <a:rPr lang="ru-RU" dirty="0" err="1" smtClean="0"/>
              <a:t>Конан</a:t>
            </a:r>
            <a:r>
              <a:rPr lang="ru-RU" dirty="0" smtClean="0"/>
              <a:t> Дойла, У. Шекспира, А. Линдгрен;</a:t>
            </a:r>
          </a:p>
          <a:p>
            <a:pPr lvl="0" algn="just"/>
            <a:r>
              <a:rPr lang="ru-RU" dirty="0" smtClean="0"/>
              <a:t>Произвести сопоставительный анализ всех иллюстраций, предположить, по какому принципу были выбраны произведения;</a:t>
            </a:r>
          </a:p>
          <a:p>
            <a:pPr lvl="0" algn="just"/>
            <a:r>
              <a:rPr lang="ru-RU" dirty="0" smtClean="0"/>
              <a:t>Определить культурное значение </a:t>
            </a:r>
            <a:r>
              <a:rPr lang="ru-RU" dirty="0" err="1" smtClean="0"/>
              <a:t>арт-объекта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№1. В.П.Крапивин «Дети синего фламинго»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1219200"/>
            <a:ext cx="4546848" cy="51621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Посетители </a:t>
            </a:r>
            <a:r>
              <a:rPr lang="ru-RU" dirty="0" smtClean="0"/>
              <a:t>Литературного бульвара легко узнают произведения, по мотивам которых созданы иллюстрации. Однако напротив этой шахты многие останавливаются надолго.</a:t>
            </a:r>
          </a:p>
          <a:p>
            <a:r>
              <a:rPr lang="ru-RU" dirty="0" smtClean="0"/>
              <a:t>Узнаете ли вы город, изображенный на иллюстрации? (Обратите внимание на здания). Знакомы ли вам здания? Назовите их.</a:t>
            </a:r>
          </a:p>
          <a:p>
            <a:r>
              <a:rPr lang="ru-RU" dirty="0" smtClean="0"/>
              <a:t>Знаете ли вы каких-либо региональных писателей? </a:t>
            </a:r>
          </a:p>
          <a:p>
            <a:r>
              <a:rPr lang="ru-RU" dirty="0" smtClean="0"/>
              <a:t>Читали ли вы произведения Владислава Петровича Крапивина?</a:t>
            </a:r>
          </a:p>
          <a:p>
            <a:endParaRPr lang="ru-RU" dirty="0"/>
          </a:p>
        </p:txBody>
      </p:sp>
      <p:pic>
        <p:nvPicPr>
          <p:cNvPr id="4" name="Рисунок 3" descr="600_549be40e1af7b402f422c7da87887d7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31236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№1. В.П.Крапивин </a:t>
            </a:r>
            <a:r>
              <a:rPr lang="ru-RU" dirty="0" smtClean="0"/>
              <a:t>«Дети синего фламинго»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4680520" cy="504056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Владислав </a:t>
            </a:r>
            <a:r>
              <a:rPr lang="ru-RU" dirty="0" smtClean="0"/>
              <a:t>Петрович Крапивин (1938) – известный тюменский писатель. Практически в каждом его произведении главные герои – дети и подростки, глазами которых мы видим всю Тюмень с ее тенистыми дворами, небольшими улочками, удивительной архитектурой. Владислав Петрович писал о знакомых улицах, домах, парках, поэтому его произведения очень любимы </a:t>
            </a:r>
            <a:r>
              <a:rPr lang="ru-RU" dirty="0" err="1" smtClean="0"/>
              <a:t>тюменцами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	Для </a:t>
            </a:r>
            <a:r>
              <a:rPr lang="ru-RU" dirty="0" smtClean="0"/>
              <a:t>иллюстрации был выбран роман «Дети синего фламинго». Не удивительно, что наше путешествие начинается именно с Тюмени, ведь Тюмень – лучший город Земли, наша родина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 descr="00156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268760"/>
            <a:ext cx="3579133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№2. М.А.Булгаков «Мастер и Маргарита»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686800" cy="151216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Огромный </a:t>
            </a:r>
            <a:r>
              <a:rPr lang="ru-RU" dirty="0" smtClean="0"/>
              <a:t>черный кот, изображенный на шахте, пожалуй, самый узнаваемый персонаж романа М. Булгакова «Мастер и Маргарита». Теперь мы попробуем вспомнить и других ярких персонажей </a:t>
            </a:r>
            <a:r>
              <a:rPr lang="ru-RU" dirty="0" smtClean="0"/>
              <a:t>романа (</a:t>
            </a:r>
            <a:r>
              <a:rPr lang="ru-RU" dirty="0" smtClean="0"/>
              <a:t>н</a:t>
            </a:r>
            <a:r>
              <a:rPr lang="ru-RU" dirty="0" smtClean="0"/>
              <a:t>а </a:t>
            </a:r>
            <a:r>
              <a:rPr lang="ru-RU" dirty="0" smtClean="0"/>
              <a:t>демонстративном материале приведены кадры из фильма «Мастер и </a:t>
            </a:r>
            <a:r>
              <a:rPr lang="ru-RU" dirty="0" smtClean="0"/>
              <a:t>Маргарита», </a:t>
            </a:r>
            <a:r>
              <a:rPr lang="ru-RU" dirty="0" err="1" smtClean="0"/>
              <a:t>реж</a:t>
            </a:r>
            <a:r>
              <a:rPr lang="ru-RU" dirty="0" smtClean="0"/>
              <a:t>. Владимир </a:t>
            </a:r>
            <a:r>
              <a:rPr lang="ru-RU" dirty="0" err="1" smtClean="0"/>
              <a:t>Бортко</a:t>
            </a:r>
            <a:r>
              <a:rPr lang="ru-RU" dirty="0" smtClean="0"/>
              <a:t>, 2005г</a:t>
            </a:r>
            <a:r>
              <a:rPr lang="ru-RU" dirty="0" smtClean="0"/>
              <a:t>.)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 descr="428979.jpg"/>
          <p:cNvPicPr/>
          <p:nvPr/>
        </p:nvPicPr>
        <p:blipFill>
          <a:blip r:embed="rId2" cstate="print"/>
          <a:srcRect l="7001" r="-346"/>
          <a:stretch>
            <a:fillRect/>
          </a:stretch>
        </p:blipFill>
        <p:spPr>
          <a:xfrm>
            <a:off x="1619672" y="2780928"/>
            <a:ext cx="2880320" cy="1743739"/>
          </a:xfrm>
          <a:prstGeom prst="rect">
            <a:avLst/>
          </a:prstGeom>
        </p:spPr>
      </p:pic>
      <p:pic>
        <p:nvPicPr>
          <p:cNvPr id="5" name="Рисунок 4" descr="429478.jpg"/>
          <p:cNvPicPr/>
          <p:nvPr/>
        </p:nvPicPr>
        <p:blipFill>
          <a:blip r:embed="rId3" cstate="print"/>
          <a:srcRect l="4635" r="2658"/>
          <a:stretch>
            <a:fillRect/>
          </a:stretch>
        </p:blipFill>
        <p:spPr>
          <a:xfrm>
            <a:off x="4644008" y="2780928"/>
            <a:ext cx="2880320" cy="1743739"/>
          </a:xfrm>
          <a:prstGeom prst="rect">
            <a:avLst/>
          </a:prstGeom>
        </p:spPr>
      </p:pic>
      <p:pic>
        <p:nvPicPr>
          <p:cNvPr id="6" name="Рисунок 5" descr="414591_master_and_margorit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9672" y="4653136"/>
            <a:ext cx="2862373" cy="1903228"/>
          </a:xfrm>
          <a:prstGeom prst="rect">
            <a:avLst/>
          </a:prstGeom>
        </p:spPr>
      </p:pic>
      <p:pic>
        <p:nvPicPr>
          <p:cNvPr id="7" name="Рисунок 6" descr="131.jpg"/>
          <p:cNvPicPr/>
          <p:nvPr/>
        </p:nvPicPr>
        <p:blipFill>
          <a:blip r:embed="rId5" cstate="print"/>
          <a:srcRect b="-1586"/>
          <a:stretch>
            <a:fillRect/>
          </a:stretch>
        </p:blipFill>
        <p:spPr>
          <a:xfrm>
            <a:off x="4644008" y="4653136"/>
            <a:ext cx="2880320" cy="19442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</TotalTime>
  <Words>166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ПРОГУЛКИ ПО ЛИТЕРАТУРНОЙ ТЮМЕНИ: АРТ-ОБЪЕКТЫ КАК СРЕДСТВО ВОСПИТАНИЯ ЛЮБВИ К ЛИТЕРАТУРЕ И ГОРОДУ </vt:lpstr>
      <vt:lpstr>Задачи публичного искусства:</vt:lpstr>
      <vt:lpstr>Известные арт-объекты Тюмени:</vt:lpstr>
      <vt:lpstr>Известные арт-объекты Тюмени:</vt:lpstr>
      <vt:lpstr>Урок вне школы «Прогулка по литературной Европе»</vt:lpstr>
      <vt:lpstr>Урок вне школы «Прогулка по литературной Европе»</vt:lpstr>
      <vt:lpstr>Станция №1. В.П.Крапивин «Дети синего фламинго»</vt:lpstr>
      <vt:lpstr>Станция №1. В.П.Крапивин «Дети синего фламинго»</vt:lpstr>
      <vt:lpstr>Станция №2. М.А.Булгаков «Мастер и Маргарита»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ПРОГУЛКИ ПО ЛИТЕРАТУРНОЙ ТЮМЕНИ: АРТ-ОБЪЕКТЫ КАК СРЕДСТВО ВОСПИТАНИЯ ЛЮБВИ К ЛИТЕРАТУРЕ И ГОРОДУ </dc:title>
  <dc:creator>Анька</dc:creator>
  <cp:lastModifiedBy>Samsung</cp:lastModifiedBy>
  <cp:revision>5</cp:revision>
  <dcterms:created xsi:type="dcterms:W3CDTF">2016-12-15T12:51:47Z</dcterms:created>
  <dcterms:modified xsi:type="dcterms:W3CDTF">2016-12-15T13:54:31Z</dcterms:modified>
</cp:coreProperties>
</file>