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6"/>
  </p:notesMasterIdLst>
  <p:handoutMasterIdLst>
    <p:handoutMasterId r:id="rId217"/>
  </p:handoutMasterIdLst>
  <p:sldIdLst>
    <p:sldId id="720" r:id="rId2"/>
    <p:sldId id="1377" r:id="rId3"/>
    <p:sldId id="1378" r:id="rId4"/>
    <p:sldId id="1375" r:id="rId5"/>
    <p:sldId id="1376" r:id="rId6"/>
    <p:sldId id="1379" r:id="rId7"/>
    <p:sldId id="1381" r:id="rId8"/>
    <p:sldId id="1382" r:id="rId9"/>
    <p:sldId id="1383" r:id="rId10"/>
    <p:sldId id="1384" r:id="rId11"/>
    <p:sldId id="1385" r:id="rId12"/>
    <p:sldId id="1386" r:id="rId13"/>
    <p:sldId id="1387" r:id="rId14"/>
    <p:sldId id="1389" r:id="rId15"/>
    <p:sldId id="1388" r:id="rId16"/>
    <p:sldId id="1466" r:id="rId17"/>
    <p:sldId id="1390" r:id="rId18"/>
    <p:sldId id="1391" r:id="rId19"/>
    <p:sldId id="1392" r:id="rId20"/>
    <p:sldId id="1393" r:id="rId21"/>
    <p:sldId id="1394" r:id="rId22"/>
    <p:sldId id="1419" r:id="rId23"/>
    <p:sldId id="1465" r:id="rId24"/>
    <p:sldId id="1464" r:id="rId25"/>
    <p:sldId id="1405" r:id="rId26"/>
    <p:sldId id="1396" r:id="rId27"/>
    <p:sldId id="1397" r:id="rId28"/>
    <p:sldId id="1398" r:id="rId29"/>
    <p:sldId id="1399" r:id="rId30"/>
    <p:sldId id="1400" r:id="rId31"/>
    <p:sldId id="1402" r:id="rId32"/>
    <p:sldId id="1424" r:id="rId33"/>
    <p:sldId id="1432" r:id="rId34"/>
    <p:sldId id="1425" r:id="rId35"/>
    <p:sldId id="1428" r:id="rId36"/>
    <p:sldId id="1429" r:id="rId37"/>
    <p:sldId id="1430" r:id="rId38"/>
    <p:sldId id="1431" r:id="rId39"/>
    <p:sldId id="1433" r:id="rId40"/>
    <p:sldId id="1036" r:id="rId41"/>
    <p:sldId id="1019" r:id="rId42"/>
    <p:sldId id="728" r:id="rId43"/>
    <p:sldId id="1018" r:id="rId44"/>
    <p:sldId id="884" r:id="rId45"/>
    <p:sldId id="883" r:id="rId46"/>
    <p:sldId id="818" r:id="rId47"/>
    <p:sldId id="850" r:id="rId48"/>
    <p:sldId id="852" r:id="rId49"/>
    <p:sldId id="1342" r:id="rId50"/>
    <p:sldId id="1343" r:id="rId51"/>
    <p:sldId id="1344" r:id="rId52"/>
    <p:sldId id="921" r:id="rId53"/>
    <p:sldId id="922" r:id="rId54"/>
    <p:sldId id="923" r:id="rId55"/>
    <p:sldId id="926" r:id="rId56"/>
    <p:sldId id="927" r:id="rId57"/>
    <p:sldId id="1346" r:id="rId58"/>
    <p:sldId id="1347" r:id="rId59"/>
    <p:sldId id="1348" r:id="rId60"/>
    <p:sldId id="1349" r:id="rId61"/>
    <p:sldId id="1410" r:id="rId62"/>
    <p:sldId id="1406" r:id="rId63"/>
    <p:sldId id="1407" r:id="rId64"/>
    <p:sldId id="1411" r:id="rId65"/>
    <p:sldId id="1412" r:id="rId66"/>
    <p:sldId id="1414" r:id="rId67"/>
    <p:sldId id="1415" r:id="rId68"/>
    <p:sldId id="1417" r:id="rId69"/>
    <p:sldId id="1418" r:id="rId70"/>
    <p:sldId id="1408" r:id="rId71"/>
    <p:sldId id="928" r:id="rId72"/>
    <p:sldId id="930" r:id="rId73"/>
    <p:sldId id="931" r:id="rId74"/>
    <p:sldId id="1102" r:id="rId75"/>
    <p:sldId id="1103" r:id="rId76"/>
    <p:sldId id="1104" r:id="rId77"/>
    <p:sldId id="1105" r:id="rId78"/>
    <p:sldId id="1106" r:id="rId79"/>
    <p:sldId id="1107" r:id="rId80"/>
    <p:sldId id="1108" r:id="rId81"/>
    <p:sldId id="1109" r:id="rId82"/>
    <p:sldId id="1110" r:id="rId83"/>
    <p:sldId id="1111" r:id="rId84"/>
    <p:sldId id="1112" r:id="rId85"/>
    <p:sldId id="1113" r:id="rId86"/>
    <p:sldId id="1114" r:id="rId87"/>
    <p:sldId id="1115" r:id="rId88"/>
    <p:sldId id="1116" r:id="rId89"/>
    <p:sldId id="1117" r:id="rId90"/>
    <p:sldId id="1118" r:id="rId91"/>
    <p:sldId id="1119" r:id="rId92"/>
    <p:sldId id="1120" r:id="rId93"/>
    <p:sldId id="1121" r:id="rId94"/>
    <p:sldId id="1122" r:id="rId95"/>
    <p:sldId id="1123" r:id="rId96"/>
    <p:sldId id="1124" r:id="rId97"/>
    <p:sldId id="1125" r:id="rId98"/>
    <p:sldId id="1126" r:id="rId99"/>
    <p:sldId id="1127" r:id="rId100"/>
    <p:sldId id="1128" r:id="rId101"/>
    <p:sldId id="1129" r:id="rId102"/>
    <p:sldId id="1130" r:id="rId103"/>
    <p:sldId id="1131" r:id="rId104"/>
    <p:sldId id="1132" r:id="rId105"/>
    <p:sldId id="1133" r:id="rId106"/>
    <p:sldId id="1134" r:id="rId107"/>
    <p:sldId id="1135" r:id="rId108"/>
    <p:sldId id="1136" r:id="rId109"/>
    <p:sldId id="1137" r:id="rId110"/>
    <p:sldId id="1138" r:id="rId111"/>
    <p:sldId id="1139" r:id="rId112"/>
    <p:sldId id="1140" r:id="rId113"/>
    <p:sldId id="1141" r:id="rId114"/>
    <p:sldId id="1142" r:id="rId115"/>
    <p:sldId id="1143" r:id="rId116"/>
    <p:sldId id="1144" r:id="rId117"/>
    <p:sldId id="1145" r:id="rId118"/>
    <p:sldId id="1146" r:id="rId119"/>
    <p:sldId id="1147" r:id="rId120"/>
    <p:sldId id="1148" r:id="rId121"/>
    <p:sldId id="1149" r:id="rId122"/>
    <p:sldId id="1150" r:id="rId123"/>
    <p:sldId id="1151" r:id="rId124"/>
    <p:sldId id="1152" r:id="rId125"/>
    <p:sldId id="1153" r:id="rId126"/>
    <p:sldId id="1154" r:id="rId127"/>
    <p:sldId id="1155" r:id="rId128"/>
    <p:sldId id="1156" r:id="rId129"/>
    <p:sldId id="1157" r:id="rId130"/>
    <p:sldId id="1158" r:id="rId131"/>
    <p:sldId id="989" r:id="rId132"/>
    <p:sldId id="990" r:id="rId133"/>
    <p:sldId id="991" r:id="rId134"/>
    <p:sldId id="992" r:id="rId135"/>
    <p:sldId id="993" r:id="rId136"/>
    <p:sldId id="994" r:id="rId137"/>
    <p:sldId id="1159" r:id="rId138"/>
    <p:sldId id="1160" r:id="rId139"/>
    <p:sldId id="1161" r:id="rId140"/>
    <p:sldId id="1162" r:id="rId141"/>
    <p:sldId id="1163" r:id="rId142"/>
    <p:sldId id="1164" r:id="rId143"/>
    <p:sldId id="1165" r:id="rId144"/>
    <p:sldId id="1166" r:id="rId145"/>
    <p:sldId id="1167" r:id="rId146"/>
    <p:sldId id="1168" r:id="rId147"/>
    <p:sldId id="1169" r:id="rId148"/>
    <p:sldId id="1170" r:id="rId149"/>
    <p:sldId id="1171" r:id="rId150"/>
    <p:sldId id="1009" r:id="rId151"/>
    <p:sldId id="1010" r:id="rId152"/>
    <p:sldId id="1011" r:id="rId153"/>
    <p:sldId id="1246" r:id="rId154"/>
    <p:sldId id="1247" r:id="rId155"/>
    <p:sldId id="1248" r:id="rId156"/>
    <p:sldId id="1249" r:id="rId157"/>
    <p:sldId id="1250" r:id="rId158"/>
    <p:sldId id="1251" r:id="rId159"/>
    <p:sldId id="1462" r:id="rId160"/>
    <p:sldId id="1467" r:id="rId161"/>
    <p:sldId id="1468" r:id="rId162"/>
    <p:sldId id="1469" r:id="rId163"/>
    <p:sldId id="1352" r:id="rId164"/>
    <p:sldId id="1473" r:id="rId165"/>
    <p:sldId id="1474" r:id="rId166"/>
    <p:sldId id="1475" r:id="rId167"/>
    <p:sldId id="1476" r:id="rId168"/>
    <p:sldId id="1477" r:id="rId169"/>
    <p:sldId id="1478" r:id="rId170"/>
    <p:sldId id="1479" r:id="rId171"/>
    <p:sldId id="1480" r:id="rId172"/>
    <p:sldId id="1481" r:id="rId173"/>
    <p:sldId id="1482" r:id="rId174"/>
    <p:sldId id="1502" r:id="rId175"/>
    <p:sldId id="1503" r:id="rId176"/>
    <p:sldId id="1485" r:id="rId177"/>
    <p:sldId id="1486" r:id="rId178"/>
    <p:sldId id="1487" r:id="rId179"/>
    <p:sldId id="1488" r:id="rId180"/>
    <p:sldId id="1489" r:id="rId181"/>
    <p:sldId id="1490" r:id="rId182"/>
    <p:sldId id="1491" r:id="rId183"/>
    <p:sldId id="1492" r:id="rId184"/>
    <p:sldId id="1493" r:id="rId185"/>
    <p:sldId id="1501" r:id="rId186"/>
    <p:sldId id="1495" r:id="rId187"/>
    <p:sldId id="1496" r:id="rId188"/>
    <p:sldId id="1497" r:id="rId189"/>
    <p:sldId id="1499" r:id="rId190"/>
    <p:sldId id="1498" r:id="rId191"/>
    <p:sldId id="1360" r:id="rId192"/>
    <p:sldId id="1284" r:id="rId193"/>
    <p:sldId id="1421" r:id="rId194"/>
    <p:sldId id="1285" r:id="rId195"/>
    <p:sldId id="1286" r:id="rId196"/>
    <p:sldId id="1245" r:id="rId197"/>
    <p:sldId id="1500" r:id="rId198"/>
    <p:sldId id="839" r:id="rId199"/>
    <p:sldId id="840" r:id="rId200"/>
    <p:sldId id="841" r:id="rId201"/>
    <p:sldId id="842" r:id="rId202"/>
    <p:sldId id="843" r:id="rId203"/>
    <p:sldId id="844" r:id="rId204"/>
    <p:sldId id="845" r:id="rId205"/>
    <p:sldId id="846" r:id="rId206"/>
    <p:sldId id="1330" r:id="rId207"/>
    <p:sldId id="1331" r:id="rId208"/>
    <p:sldId id="847" r:id="rId209"/>
    <p:sldId id="1058" r:id="rId210"/>
    <p:sldId id="1059" r:id="rId211"/>
    <p:sldId id="1060" r:id="rId212"/>
    <p:sldId id="836" r:id="rId213"/>
    <p:sldId id="1423" r:id="rId214"/>
    <p:sldId id="1062" r:id="rId2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60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notesMaster" Target="notesMasters/notesMaster1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viewProps" Target="view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оплаты</c:v>
                </c:pt>
              </c:strCache>
            </c:strRef>
          </c:tx>
          <c:explosion val="25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30%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60%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10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Проживающие</c:v>
                </c:pt>
                <c:pt idx="1">
                  <c:v>Государство</c:v>
                </c:pt>
                <c:pt idx="2">
                  <c:v>НКО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63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image" Target="../media/image6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2E2E7D-B353-F444-BBD0-D18089A94CC6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CD561497-F730-2048-A3E8-80626E9419E5}">
      <dgm:prSet phldrT="[Текст]"/>
      <dgm:spPr/>
      <dgm:t>
        <a:bodyPr/>
        <a:lstStyle/>
        <a:p>
          <a:r>
            <a:rPr lang="ru-RU" dirty="0" smtClean="0">
              <a:solidFill>
                <a:srgbClr val="800000"/>
              </a:solidFill>
            </a:rPr>
            <a:t>умеренная</a:t>
          </a:r>
          <a:endParaRPr lang="ru-RU" dirty="0">
            <a:solidFill>
              <a:srgbClr val="800000"/>
            </a:solidFill>
          </a:endParaRPr>
        </a:p>
      </dgm:t>
    </dgm:pt>
    <dgm:pt modelId="{DE0D5B97-7350-8645-AC4F-C82E89411563}" type="parTrans" cxnId="{8DAB1DE0-62E4-894B-90E2-619C2A5A344B}">
      <dgm:prSet/>
      <dgm:spPr/>
      <dgm:t>
        <a:bodyPr/>
        <a:lstStyle/>
        <a:p>
          <a:endParaRPr lang="ru-RU"/>
        </a:p>
      </dgm:t>
    </dgm:pt>
    <dgm:pt modelId="{55CE3A0D-52C3-7C40-A742-C5262D3F67CB}" type="sibTrans" cxnId="{8DAB1DE0-62E4-894B-90E2-619C2A5A344B}">
      <dgm:prSet/>
      <dgm:spPr/>
      <dgm:t>
        <a:bodyPr/>
        <a:lstStyle/>
        <a:p>
          <a:endParaRPr lang="ru-RU"/>
        </a:p>
      </dgm:t>
    </dgm:pt>
    <dgm:pt modelId="{84DE572E-F4F8-2944-A30D-78FD74CE2644}">
      <dgm:prSet phldrT="[Текст]"/>
      <dgm:spPr/>
      <dgm:t>
        <a:bodyPr/>
        <a:lstStyle/>
        <a:p>
          <a:r>
            <a:rPr lang="ru-RU" dirty="0" smtClean="0">
              <a:solidFill>
                <a:srgbClr val="800000"/>
              </a:solidFill>
            </a:rPr>
            <a:t>тяжелая</a:t>
          </a:r>
          <a:endParaRPr lang="ru-RU" dirty="0">
            <a:solidFill>
              <a:srgbClr val="800000"/>
            </a:solidFill>
          </a:endParaRPr>
        </a:p>
      </dgm:t>
    </dgm:pt>
    <dgm:pt modelId="{2A9A6E6E-2123-0541-9B9E-A5FBE2D61D32}" type="parTrans" cxnId="{29297011-6ED6-A14B-B0D2-CD4A7316C401}">
      <dgm:prSet/>
      <dgm:spPr/>
      <dgm:t>
        <a:bodyPr/>
        <a:lstStyle/>
        <a:p>
          <a:endParaRPr lang="ru-RU"/>
        </a:p>
      </dgm:t>
    </dgm:pt>
    <dgm:pt modelId="{1C80A038-13F4-BF4B-AF24-11792D70A6FA}" type="sibTrans" cxnId="{29297011-6ED6-A14B-B0D2-CD4A7316C401}">
      <dgm:prSet/>
      <dgm:spPr/>
      <dgm:t>
        <a:bodyPr/>
        <a:lstStyle/>
        <a:p>
          <a:endParaRPr lang="ru-RU"/>
        </a:p>
      </dgm:t>
    </dgm:pt>
    <dgm:pt modelId="{90E42A23-831B-7244-86D8-2AE6F345F05A}">
      <dgm:prSet phldrT="[Текст]"/>
      <dgm:spPr/>
      <dgm:t>
        <a:bodyPr/>
        <a:lstStyle/>
        <a:p>
          <a:r>
            <a:rPr lang="ru-RU" dirty="0" smtClean="0">
              <a:solidFill>
                <a:srgbClr val="800000"/>
              </a:solidFill>
            </a:rPr>
            <a:t>глубокая</a:t>
          </a:r>
          <a:endParaRPr lang="ru-RU" dirty="0">
            <a:solidFill>
              <a:srgbClr val="800000"/>
            </a:solidFill>
          </a:endParaRPr>
        </a:p>
      </dgm:t>
    </dgm:pt>
    <dgm:pt modelId="{33B62929-2F2C-BB4C-8008-D515AA2D519B}" type="parTrans" cxnId="{AF5BBE1E-DA3C-5147-9D5C-476D1B3BDDC7}">
      <dgm:prSet/>
      <dgm:spPr/>
      <dgm:t>
        <a:bodyPr/>
        <a:lstStyle/>
        <a:p>
          <a:endParaRPr lang="ru-RU"/>
        </a:p>
      </dgm:t>
    </dgm:pt>
    <dgm:pt modelId="{466F2FC7-1D41-4D4C-AAEB-1CB2F7560DA1}" type="sibTrans" cxnId="{AF5BBE1E-DA3C-5147-9D5C-476D1B3BDDC7}">
      <dgm:prSet/>
      <dgm:spPr/>
      <dgm:t>
        <a:bodyPr/>
        <a:lstStyle/>
        <a:p>
          <a:endParaRPr lang="ru-RU"/>
        </a:p>
      </dgm:t>
    </dgm:pt>
    <dgm:pt modelId="{997676CC-9EF8-8749-ACA3-1CF2A88F77D3}" type="pres">
      <dgm:prSet presAssocID="{F22E2E7D-B353-F444-BBD0-D18089A94CC6}" presName="Name0" presStyleCnt="0">
        <dgm:presLayoutVars>
          <dgm:dir/>
          <dgm:animLvl val="lvl"/>
          <dgm:resizeHandles val="exact"/>
        </dgm:presLayoutVars>
      </dgm:prSet>
      <dgm:spPr/>
    </dgm:pt>
    <dgm:pt modelId="{DB6F3EF9-2B4E-D548-BF4A-4E17D7AC254D}" type="pres">
      <dgm:prSet presAssocID="{CD561497-F730-2048-A3E8-80626E9419E5}" presName="parTxOnly" presStyleLbl="node1" presStyleIdx="0" presStyleCnt="3" custScaleY="4902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02296546-52EC-7341-92E9-19DECCE9DF12}" type="pres">
      <dgm:prSet presAssocID="{55CE3A0D-52C3-7C40-A742-C5262D3F67CB}" presName="parTxOnlySpace" presStyleCnt="0"/>
      <dgm:spPr/>
    </dgm:pt>
    <dgm:pt modelId="{F7790336-3F8A-5F48-A1D7-A26DECD1B8FB}" type="pres">
      <dgm:prSet presAssocID="{84DE572E-F4F8-2944-A30D-78FD74CE2644}" presName="parTxOnly" presStyleLbl="node1" presStyleIdx="1" presStyleCnt="3" custScaleY="490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A480F2-46B8-A042-A7C7-82F06E1BF2F3}" type="pres">
      <dgm:prSet presAssocID="{1C80A038-13F4-BF4B-AF24-11792D70A6FA}" presName="parTxOnlySpace" presStyleCnt="0"/>
      <dgm:spPr/>
    </dgm:pt>
    <dgm:pt modelId="{132153A6-FDA3-5641-803B-741171729601}" type="pres">
      <dgm:prSet presAssocID="{90E42A23-831B-7244-86D8-2AE6F345F05A}" presName="parTxOnly" presStyleLbl="node1" presStyleIdx="2" presStyleCnt="3" custScaleY="490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297011-6ED6-A14B-B0D2-CD4A7316C401}" srcId="{F22E2E7D-B353-F444-BBD0-D18089A94CC6}" destId="{84DE572E-F4F8-2944-A30D-78FD74CE2644}" srcOrd="1" destOrd="0" parTransId="{2A9A6E6E-2123-0541-9B9E-A5FBE2D61D32}" sibTransId="{1C80A038-13F4-BF4B-AF24-11792D70A6FA}"/>
    <dgm:cxn modelId="{CBFD0D87-4082-2747-A25A-7287A50C2673}" type="presOf" srcId="{84DE572E-F4F8-2944-A30D-78FD74CE2644}" destId="{F7790336-3F8A-5F48-A1D7-A26DECD1B8FB}" srcOrd="0" destOrd="0" presId="urn:microsoft.com/office/officeart/2005/8/layout/chevron1"/>
    <dgm:cxn modelId="{78407633-ADD1-AA4A-A928-F960B2F75943}" type="presOf" srcId="{F22E2E7D-B353-F444-BBD0-D18089A94CC6}" destId="{997676CC-9EF8-8749-ACA3-1CF2A88F77D3}" srcOrd="0" destOrd="0" presId="urn:microsoft.com/office/officeart/2005/8/layout/chevron1"/>
    <dgm:cxn modelId="{0B243EA2-2EF3-0E4F-AC4A-33A8C8898B8F}" type="presOf" srcId="{90E42A23-831B-7244-86D8-2AE6F345F05A}" destId="{132153A6-FDA3-5641-803B-741171729601}" srcOrd="0" destOrd="0" presId="urn:microsoft.com/office/officeart/2005/8/layout/chevron1"/>
    <dgm:cxn modelId="{8DAB1DE0-62E4-894B-90E2-619C2A5A344B}" srcId="{F22E2E7D-B353-F444-BBD0-D18089A94CC6}" destId="{CD561497-F730-2048-A3E8-80626E9419E5}" srcOrd="0" destOrd="0" parTransId="{DE0D5B97-7350-8645-AC4F-C82E89411563}" sibTransId="{55CE3A0D-52C3-7C40-A742-C5262D3F67CB}"/>
    <dgm:cxn modelId="{4823D9CD-953C-FF4B-A1CA-B5B52878FD76}" type="presOf" srcId="{CD561497-F730-2048-A3E8-80626E9419E5}" destId="{DB6F3EF9-2B4E-D548-BF4A-4E17D7AC254D}" srcOrd="0" destOrd="0" presId="urn:microsoft.com/office/officeart/2005/8/layout/chevron1"/>
    <dgm:cxn modelId="{AF5BBE1E-DA3C-5147-9D5C-476D1B3BDDC7}" srcId="{F22E2E7D-B353-F444-BBD0-D18089A94CC6}" destId="{90E42A23-831B-7244-86D8-2AE6F345F05A}" srcOrd="2" destOrd="0" parTransId="{33B62929-2F2C-BB4C-8008-D515AA2D519B}" sibTransId="{466F2FC7-1D41-4D4C-AAEB-1CB2F7560DA1}"/>
    <dgm:cxn modelId="{E28FC8C1-7B73-8442-88A7-0F9D5D22B774}" type="presParOf" srcId="{997676CC-9EF8-8749-ACA3-1CF2A88F77D3}" destId="{DB6F3EF9-2B4E-D548-BF4A-4E17D7AC254D}" srcOrd="0" destOrd="0" presId="urn:microsoft.com/office/officeart/2005/8/layout/chevron1"/>
    <dgm:cxn modelId="{33E8C13E-B86F-314D-9A3D-C9625297093D}" type="presParOf" srcId="{997676CC-9EF8-8749-ACA3-1CF2A88F77D3}" destId="{02296546-52EC-7341-92E9-19DECCE9DF12}" srcOrd="1" destOrd="0" presId="urn:microsoft.com/office/officeart/2005/8/layout/chevron1"/>
    <dgm:cxn modelId="{E1929CE3-3563-B044-9E44-5EDDA09AF2AD}" type="presParOf" srcId="{997676CC-9EF8-8749-ACA3-1CF2A88F77D3}" destId="{F7790336-3F8A-5F48-A1D7-A26DECD1B8FB}" srcOrd="2" destOrd="0" presId="urn:microsoft.com/office/officeart/2005/8/layout/chevron1"/>
    <dgm:cxn modelId="{B08DFFF2-FB6A-CE49-8179-2BC58792CFD1}" type="presParOf" srcId="{997676CC-9EF8-8749-ACA3-1CF2A88F77D3}" destId="{7AA480F2-46B8-A042-A7C7-82F06E1BF2F3}" srcOrd="3" destOrd="0" presId="urn:microsoft.com/office/officeart/2005/8/layout/chevron1"/>
    <dgm:cxn modelId="{0353FCF6-8369-3E4D-AEBB-921FB3D7EBF5}" type="presParOf" srcId="{997676CC-9EF8-8749-ACA3-1CF2A88F77D3}" destId="{132153A6-FDA3-5641-803B-74117172960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767EB3-7749-B44B-9A7C-EA84A3A9C16C}" type="doc">
      <dgm:prSet loTypeId="urn:microsoft.com/office/officeart/2009/3/layout/StepUpProcess" loCatId="" qsTypeId="urn:microsoft.com/office/officeart/2005/8/quickstyle/simple4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4327FEDD-9D9A-8D4A-9DD4-B4CB6C201B4E}">
      <dgm:prSet phldrT="[Текст]"/>
      <dgm:spPr/>
      <dgm:t>
        <a:bodyPr/>
        <a:lstStyle/>
        <a:p>
          <a:r>
            <a:rPr lang="ru-RU" dirty="0" smtClean="0"/>
            <a:t>Ранняя помощь</a:t>
          </a:r>
        </a:p>
        <a:p>
          <a:r>
            <a:rPr lang="ru-RU" dirty="0" smtClean="0"/>
            <a:t>0 – 4 лет </a:t>
          </a:r>
          <a:endParaRPr lang="ru-RU" dirty="0"/>
        </a:p>
      </dgm:t>
    </dgm:pt>
    <dgm:pt modelId="{E0DCEEA8-0F23-6C45-A515-F9A67E731D31}" type="parTrans" cxnId="{59736796-9A98-E042-A502-E4A61D75D230}">
      <dgm:prSet/>
      <dgm:spPr/>
      <dgm:t>
        <a:bodyPr/>
        <a:lstStyle/>
        <a:p>
          <a:endParaRPr lang="ru-RU"/>
        </a:p>
      </dgm:t>
    </dgm:pt>
    <dgm:pt modelId="{72F193D1-6197-7945-A266-21A7357ECAC9}" type="sibTrans" cxnId="{59736796-9A98-E042-A502-E4A61D75D230}">
      <dgm:prSet/>
      <dgm:spPr/>
      <dgm:t>
        <a:bodyPr/>
        <a:lstStyle/>
        <a:p>
          <a:endParaRPr lang="ru-RU"/>
        </a:p>
      </dgm:t>
    </dgm:pt>
    <dgm:pt modelId="{C40A8C82-819B-2644-AA63-4A4373A39D0A}">
      <dgm:prSet phldrT="[Текст]"/>
      <dgm:spPr/>
      <dgm:t>
        <a:bodyPr/>
        <a:lstStyle/>
        <a:p>
          <a:r>
            <a:rPr lang="ru-RU" dirty="0" smtClean="0"/>
            <a:t>Дошкольное образование</a:t>
          </a:r>
        </a:p>
        <a:p>
          <a:r>
            <a:rPr lang="ru-RU" dirty="0" smtClean="0"/>
            <a:t>4 – 7 лет </a:t>
          </a:r>
          <a:endParaRPr lang="ru-RU" dirty="0"/>
        </a:p>
      </dgm:t>
    </dgm:pt>
    <dgm:pt modelId="{2848C0B0-76AD-BD4B-9A3C-FDAC327F467C}" type="parTrans" cxnId="{C7383ADE-CC86-8D4B-9C89-324EDCEBD8C8}">
      <dgm:prSet/>
      <dgm:spPr/>
      <dgm:t>
        <a:bodyPr/>
        <a:lstStyle/>
        <a:p>
          <a:endParaRPr lang="ru-RU"/>
        </a:p>
      </dgm:t>
    </dgm:pt>
    <dgm:pt modelId="{0889FA0F-1E03-EF4B-86B7-8314427613D5}" type="sibTrans" cxnId="{C7383ADE-CC86-8D4B-9C89-324EDCEBD8C8}">
      <dgm:prSet/>
      <dgm:spPr/>
      <dgm:t>
        <a:bodyPr/>
        <a:lstStyle/>
        <a:p>
          <a:endParaRPr lang="ru-RU"/>
        </a:p>
      </dgm:t>
    </dgm:pt>
    <dgm:pt modelId="{DADCD3BE-9A26-D84A-8EC4-CBF2153722A1}">
      <dgm:prSet phldrT="[Текст]"/>
      <dgm:spPr/>
      <dgm:t>
        <a:bodyPr/>
        <a:lstStyle/>
        <a:p>
          <a:r>
            <a:rPr lang="ru-RU" dirty="0" smtClean="0"/>
            <a:t>Общее образование</a:t>
          </a:r>
        </a:p>
        <a:p>
          <a:r>
            <a:rPr lang="ru-RU" dirty="0" smtClean="0"/>
            <a:t>7 – 18 лет </a:t>
          </a:r>
          <a:endParaRPr lang="ru-RU" dirty="0"/>
        </a:p>
      </dgm:t>
    </dgm:pt>
    <dgm:pt modelId="{1697DF9A-137D-8242-BA91-1BF11B76305B}" type="parTrans" cxnId="{18CC2CCC-5566-A641-9873-D7CE36200142}">
      <dgm:prSet/>
      <dgm:spPr/>
      <dgm:t>
        <a:bodyPr/>
        <a:lstStyle/>
        <a:p>
          <a:endParaRPr lang="ru-RU"/>
        </a:p>
      </dgm:t>
    </dgm:pt>
    <dgm:pt modelId="{648BC8B6-641D-3446-BD96-5D0FBE0D5532}" type="sibTrans" cxnId="{18CC2CCC-5566-A641-9873-D7CE36200142}">
      <dgm:prSet/>
      <dgm:spPr/>
      <dgm:t>
        <a:bodyPr/>
        <a:lstStyle/>
        <a:p>
          <a:endParaRPr lang="ru-RU"/>
        </a:p>
      </dgm:t>
    </dgm:pt>
    <dgm:pt modelId="{F5D5C08B-1011-3A4F-AF0B-6951366962FD}">
      <dgm:prSet/>
      <dgm:spPr/>
      <dgm:t>
        <a:bodyPr/>
        <a:lstStyle/>
        <a:p>
          <a:r>
            <a:rPr lang="ru-RU" dirty="0" err="1" smtClean="0"/>
            <a:t>Сопрово-ждаемое</a:t>
          </a:r>
          <a:r>
            <a:rPr lang="ru-RU" dirty="0" smtClean="0"/>
            <a:t> проживание</a:t>
          </a:r>
        </a:p>
        <a:p>
          <a:r>
            <a:rPr lang="ru-RU" dirty="0" smtClean="0"/>
            <a:t>18 +</a:t>
          </a:r>
          <a:endParaRPr lang="ru-RU" dirty="0"/>
        </a:p>
      </dgm:t>
    </dgm:pt>
    <dgm:pt modelId="{74C56565-282A-DD49-9961-A5F14C15DDF8}" type="parTrans" cxnId="{3C40DC73-7514-D141-B1D5-6A849991CF4E}">
      <dgm:prSet/>
      <dgm:spPr/>
      <dgm:t>
        <a:bodyPr/>
        <a:lstStyle/>
        <a:p>
          <a:endParaRPr lang="ru-RU"/>
        </a:p>
      </dgm:t>
    </dgm:pt>
    <dgm:pt modelId="{B2E8FBA2-02C5-A745-B92D-07F7941E27BA}" type="sibTrans" cxnId="{3C40DC73-7514-D141-B1D5-6A849991CF4E}">
      <dgm:prSet/>
      <dgm:spPr/>
      <dgm:t>
        <a:bodyPr/>
        <a:lstStyle/>
        <a:p>
          <a:endParaRPr lang="ru-RU"/>
        </a:p>
      </dgm:t>
    </dgm:pt>
    <dgm:pt modelId="{488544DC-4BC9-A54D-B516-934CD0714F7E}">
      <dgm:prSet custT="1"/>
      <dgm:spPr/>
      <dgm:t>
        <a:bodyPr/>
        <a:lstStyle/>
        <a:p>
          <a:r>
            <a:rPr lang="ru-RU" sz="1800" dirty="0" err="1" smtClean="0"/>
            <a:t>Профес-сиональное</a:t>
          </a:r>
          <a:r>
            <a:rPr lang="ru-RU" sz="1800" dirty="0" smtClean="0"/>
            <a:t> обучение и занятость </a:t>
          </a:r>
        </a:p>
        <a:p>
          <a:r>
            <a:rPr lang="ru-RU" sz="1800" dirty="0" smtClean="0"/>
            <a:t>18 +</a:t>
          </a:r>
          <a:endParaRPr lang="ru-RU" sz="1800" dirty="0"/>
        </a:p>
      </dgm:t>
    </dgm:pt>
    <dgm:pt modelId="{CDA79400-DB3A-D74C-B3CE-059F45A519C7}" type="parTrans" cxnId="{1A460A0C-9408-0B4D-9561-F837FED3CA93}">
      <dgm:prSet/>
      <dgm:spPr/>
      <dgm:t>
        <a:bodyPr/>
        <a:lstStyle/>
        <a:p>
          <a:endParaRPr lang="ru-RU"/>
        </a:p>
      </dgm:t>
    </dgm:pt>
    <dgm:pt modelId="{3F97BA06-742A-364F-8F4C-6683C19484ED}" type="sibTrans" cxnId="{1A460A0C-9408-0B4D-9561-F837FED3CA93}">
      <dgm:prSet/>
      <dgm:spPr/>
      <dgm:t>
        <a:bodyPr/>
        <a:lstStyle/>
        <a:p>
          <a:endParaRPr lang="ru-RU"/>
        </a:p>
      </dgm:t>
    </dgm:pt>
    <dgm:pt modelId="{26336431-C072-FE4B-9A2C-99B303E8A7A0}" type="pres">
      <dgm:prSet presAssocID="{19767EB3-7749-B44B-9A7C-EA84A3A9C16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55927A7-AB42-1D4B-9B68-48CAB0A87999}" type="pres">
      <dgm:prSet presAssocID="{4327FEDD-9D9A-8D4A-9DD4-B4CB6C201B4E}" presName="composite" presStyleCnt="0"/>
      <dgm:spPr/>
    </dgm:pt>
    <dgm:pt modelId="{74583A90-90AD-AE44-91CF-454E25A4FFEB}" type="pres">
      <dgm:prSet presAssocID="{4327FEDD-9D9A-8D4A-9DD4-B4CB6C201B4E}" presName="LShape" presStyleLbl="alignNode1" presStyleIdx="0" presStyleCnt="9"/>
      <dgm:spPr/>
    </dgm:pt>
    <dgm:pt modelId="{2AB70121-89D1-3346-9A77-F36B3D0E61A6}" type="pres">
      <dgm:prSet presAssocID="{4327FEDD-9D9A-8D4A-9DD4-B4CB6C201B4E}" presName="ParentText" presStyleLbl="revTx" presStyleIdx="0" presStyleCnt="5" custLinFactNeighborX="4811" custLinFactNeighborY="-61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9C1B8-5B51-6F42-9123-CF6DCE84BC33}" type="pres">
      <dgm:prSet presAssocID="{4327FEDD-9D9A-8D4A-9DD4-B4CB6C201B4E}" presName="Triangle" presStyleLbl="alignNode1" presStyleIdx="1" presStyleCnt="9"/>
      <dgm:spPr/>
    </dgm:pt>
    <dgm:pt modelId="{795FB817-47AF-D54B-A23E-40023E7A339A}" type="pres">
      <dgm:prSet presAssocID="{72F193D1-6197-7945-A266-21A7357ECAC9}" presName="sibTrans" presStyleCnt="0"/>
      <dgm:spPr/>
    </dgm:pt>
    <dgm:pt modelId="{DF9A1A37-DBE3-7C4C-AC3D-0D0F92346469}" type="pres">
      <dgm:prSet presAssocID="{72F193D1-6197-7945-A266-21A7357ECAC9}" presName="space" presStyleCnt="0"/>
      <dgm:spPr/>
    </dgm:pt>
    <dgm:pt modelId="{824FFF9C-3B1F-A84C-BD8F-CFD9E6D986B5}" type="pres">
      <dgm:prSet presAssocID="{C40A8C82-819B-2644-AA63-4A4373A39D0A}" presName="composite" presStyleCnt="0"/>
      <dgm:spPr/>
    </dgm:pt>
    <dgm:pt modelId="{A8CBDE48-A991-3449-AB45-1067AAB49D59}" type="pres">
      <dgm:prSet presAssocID="{C40A8C82-819B-2644-AA63-4A4373A39D0A}" presName="LShape" presStyleLbl="alignNode1" presStyleIdx="2" presStyleCnt="9"/>
      <dgm:spPr/>
    </dgm:pt>
    <dgm:pt modelId="{038FC3A4-43A8-2348-9B83-927DCB6E2ABB}" type="pres">
      <dgm:prSet presAssocID="{C40A8C82-819B-2644-AA63-4A4373A39D0A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AB070-953D-AC4F-B401-F398CE5908D5}" type="pres">
      <dgm:prSet presAssocID="{C40A8C82-819B-2644-AA63-4A4373A39D0A}" presName="Triangle" presStyleLbl="alignNode1" presStyleIdx="3" presStyleCnt="9"/>
      <dgm:spPr/>
    </dgm:pt>
    <dgm:pt modelId="{DF62297B-46BD-8A43-86AA-2671DC212892}" type="pres">
      <dgm:prSet presAssocID="{0889FA0F-1E03-EF4B-86B7-8314427613D5}" presName="sibTrans" presStyleCnt="0"/>
      <dgm:spPr/>
    </dgm:pt>
    <dgm:pt modelId="{D95B0057-B35A-B949-8DB2-72B85E214932}" type="pres">
      <dgm:prSet presAssocID="{0889FA0F-1E03-EF4B-86B7-8314427613D5}" presName="space" presStyleCnt="0"/>
      <dgm:spPr/>
    </dgm:pt>
    <dgm:pt modelId="{0F2410A6-59C9-7543-B6C9-1C7A6373FF45}" type="pres">
      <dgm:prSet presAssocID="{DADCD3BE-9A26-D84A-8EC4-CBF2153722A1}" presName="composite" presStyleCnt="0"/>
      <dgm:spPr/>
    </dgm:pt>
    <dgm:pt modelId="{61E9941D-BBEF-4D4C-A076-2EE17D55EEF0}" type="pres">
      <dgm:prSet presAssocID="{DADCD3BE-9A26-D84A-8EC4-CBF2153722A1}" presName="LShape" presStyleLbl="alignNode1" presStyleIdx="4" presStyleCnt="9"/>
      <dgm:spPr/>
    </dgm:pt>
    <dgm:pt modelId="{A5763E34-9355-7449-AD09-97868E90A41C}" type="pres">
      <dgm:prSet presAssocID="{DADCD3BE-9A26-D84A-8EC4-CBF2153722A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D7B2B-EC8F-9941-BFAF-9CC429E12066}" type="pres">
      <dgm:prSet presAssocID="{DADCD3BE-9A26-D84A-8EC4-CBF2153722A1}" presName="Triangle" presStyleLbl="alignNode1" presStyleIdx="5" presStyleCnt="9"/>
      <dgm:spPr/>
    </dgm:pt>
    <dgm:pt modelId="{3D477479-5B87-7B44-BF35-9505ACB4F584}" type="pres">
      <dgm:prSet presAssocID="{648BC8B6-641D-3446-BD96-5D0FBE0D5532}" presName="sibTrans" presStyleCnt="0"/>
      <dgm:spPr/>
    </dgm:pt>
    <dgm:pt modelId="{5840E51F-6BF6-6E4F-9733-8ABECD96AFDA}" type="pres">
      <dgm:prSet presAssocID="{648BC8B6-641D-3446-BD96-5D0FBE0D5532}" presName="space" presStyleCnt="0"/>
      <dgm:spPr/>
    </dgm:pt>
    <dgm:pt modelId="{3289821F-8730-7340-A4C7-0B66A63CE557}" type="pres">
      <dgm:prSet presAssocID="{488544DC-4BC9-A54D-B516-934CD0714F7E}" presName="composite" presStyleCnt="0"/>
      <dgm:spPr/>
    </dgm:pt>
    <dgm:pt modelId="{CF88701D-5A16-DA49-B46F-42A4C7014601}" type="pres">
      <dgm:prSet presAssocID="{488544DC-4BC9-A54D-B516-934CD0714F7E}" presName="LShape" presStyleLbl="alignNode1" presStyleIdx="6" presStyleCnt="9"/>
      <dgm:spPr/>
    </dgm:pt>
    <dgm:pt modelId="{F25EFBA2-E5AA-F545-85C7-FE90943B7DFD}" type="pres">
      <dgm:prSet presAssocID="{488544DC-4BC9-A54D-B516-934CD0714F7E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378E2-C1C1-E345-A532-B817459D9F00}" type="pres">
      <dgm:prSet presAssocID="{488544DC-4BC9-A54D-B516-934CD0714F7E}" presName="Triangle" presStyleLbl="alignNode1" presStyleIdx="7" presStyleCnt="9"/>
      <dgm:spPr/>
    </dgm:pt>
    <dgm:pt modelId="{5B50BD0B-138F-3B44-BAB1-E3F921289C14}" type="pres">
      <dgm:prSet presAssocID="{3F97BA06-742A-364F-8F4C-6683C19484ED}" presName="sibTrans" presStyleCnt="0"/>
      <dgm:spPr/>
    </dgm:pt>
    <dgm:pt modelId="{715B689B-9EFB-484B-B7FE-85990BC733B8}" type="pres">
      <dgm:prSet presAssocID="{3F97BA06-742A-364F-8F4C-6683C19484ED}" presName="space" presStyleCnt="0"/>
      <dgm:spPr/>
    </dgm:pt>
    <dgm:pt modelId="{7AD20D46-340A-B34A-990B-380AE0A29C5E}" type="pres">
      <dgm:prSet presAssocID="{F5D5C08B-1011-3A4F-AF0B-6951366962FD}" presName="composite" presStyleCnt="0"/>
      <dgm:spPr/>
    </dgm:pt>
    <dgm:pt modelId="{32E67E7F-3FFA-1344-951C-292C6AD387A5}" type="pres">
      <dgm:prSet presAssocID="{F5D5C08B-1011-3A4F-AF0B-6951366962FD}" presName="LShape" presStyleLbl="alignNode1" presStyleIdx="8" presStyleCnt="9"/>
      <dgm:spPr/>
    </dgm:pt>
    <dgm:pt modelId="{091F246C-AFCE-0842-AACF-AC50909F6176}" type="pres">
      <dgm:prSet presAssocID="{F5D5C08B-1011-3A4F-AF0B-6951366962FD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CC2CCC-5566-A641-9873-D7CE36200142}" srcId="{19767EB3-7749-B44B-9A7C-EA84A3A9C16C}" destId="{DADCD3BE-9A26-D84A-8EC4-CBF2153722A1}" srcOrd="2" destOrd="0" parTransId="{1697DF9A-137D-8242-BA91-1BF11B76305B}" sibTransId="{648BC8B6-641D-3446-BD96-5D0FBE0D5532}"/>
    <dgm:cxn modelId="{3C40DC73-7514-D141-B1D5-6A849991CF4E}" srcId="{19767EB3-7749-B44B-9A7C-EA84A3A9C16C}" destId="{F5D5C08B-1011-3A4F-AF0B-6951366962FD}" srcOrd="4" destOrd="0" parTransId="{74C56565-282A-DD49-9961-A5F14C15DDF8}" sibTransId="{B2E8FBA2-02C5-A745-B92D-07F7941E27BA}"/>
    <dgm:cxn modelId="{0452D9ED-586B-1A4F-97C0-7C9FC0F1A56F}" type="presOf" srcId="{4327FEDD-9D9A-8D4A-9DD4-B4CB6C201B4E}" destId="{2AB70121-89D1-3346-9A77-F36B3D0E61A6}" srcOrd="0" destOrd="0" presId="urn:microsoft.com/office/officeart/2009/3/layout/StepUpProcess"/>
    <dgm:cxn modelId="{0664FA7D-DA31-104E-AF97-783F2938ECF7}" type="presOf" srcId="{DADCD3BE-9A26-D84A-8EC4-CBF2153722A1}" destId="{A5763E34-9355-7449-AD09-97868E90A41C}" srcOrd="0" destOrd="0" presId="urn:microsoft.com/office/officeart/2009/3/layout/StepUpProcess"/>
    <dgm:cxn modelId="{1A460A0C-9408-0B4D-9561-F837FED3CA93}" srcId="{19767EB3-7749-B44B-9A7C-EA84A3A9C16C}" destId="{488544DC-4BC9-A54D-B516-934CD0714F7E}" srcOrd="3" destOrd="0" parTransId="{CDA79400-DB3A-D74C-B3CE-059F45A519C7}" sibTransId="{3F97BA06-742A-364F-8F4C-6683C19484ED}"/>
    <dgm:cxn modelId="{0BF54400-14C5-2D4A-9A75-6D87E0F3E035}" type="presOf" srcId="{488544DC-4BC9-A54D-B516-934CD0714F7E}" destId="{F25EFBA2-E5AA-F545-85C7-FE90943B7DFD}" srcOrd="0" destOrd="0" presId="urn:microsoft.com/office/officeart/2009/3/layout/StepUpProcess"/>
    <dgm:cxn modelId="{C7383ADE-CC86-8D4B-9C89-324EDCEBD8C8}" srcId="{19767EB3-7749-B44B-9A7C-EA84A3A9C16C}" destId="{C40A8C82-819B-2644-AA63-4A4373A39D0A}" srcOrd="1" destOrd="0" parTransId="{2848C0B0-76AD-BD4B-9A3C-FDAC327F467C}" sibTransId="{0889FA0F-1E03-EF4B-86B7-8314427613D5}"/>
    <dgm:cxn modelId="{6F82461B-56B0-6B41-AEF6-E3E74B012D23}" type="presOf" srcId="{F5D5C08B-1011-3A4F-AF0B-6951366962FD}" destId="{091F246C-AFCE-0842-AACF-AC50909F6176}" srcOrd="0" destOrd="0" presId="urn:microsoft.com/office/officeart/2009/3/layout/StepUpProcess"/>
    <dgm:cxn modelId="{59736796-9A98-E042-A502-E4A61D75D230}" srcId="{19767EB3-7749-B44B-9A7C-EA84A3A9C16C}" destId="{4327FEDD-9D9A-8D4A-9DD4-B4CB6C201B4E}" srcOrd="0" destOrd="0" parTransId="{E0DCEEA8-0F23-6C45-A515-F9A67E731D31}" sibTransId="{72F193D1-6197-7945-A266-21A7357ECAC9}"/>
    <dgm:cxn modelId="{4CAE67F2-D435-F04B-B575-2C089841DD30}" type="presOf" srcId="{C40A8C82-819B-2644-AA63-4A4373A39D0A}" destId="{038FC3A4-43A8-2348-9B83-927DCB6E2ABB}" srcOrd="0" destOrd="0" presId="urn:microsoft.com/office/officeart/2009/3/layout/StepUpProcess"/>
    <dgm:cxn modelId="{FFFECE0D-3F19-BF4D-ADBF-DF6D91140A2F}" type="presOf" srcId="{19767EB3-7749-B44B-9A7C-EA84A3A9C16C}" destId="{26336431-C072-FE4B-9A2C-99B303E8A7A0}" srcOrd="0" destOrd="0" presId="urn:microsoft.com/office/officeart/2009/3/layout/StepUpProcess"/>
    <dgm:cxn modelId="{5EF2B99B-299F-3D4C-B721-BD50FD0501C6}" type="presParOf" srcId="{26336431-C072-FE4B-9A2C-99B303E8A7A0}" destId="{F55927A7-AB42-1D4B-9B68-48CAB0A87999}" srcOrd="0" destOrd="0" presId="urn:microsoft.com/office/officeart/2009/3/layout/StepUpProcess"/>
    <dgm:cxn modelId="{7D924837-7F09-3A46-803B-FC8BB5044145}" type="presParOf" srcId="{F55927A7-AB42-1D4B-9B68-48CAB0A87999}" destId="{74583A90-90AD-AE44-91CF-454E25A4FFEB}" srcOrd="0" destOrd="0" presId="urn:microsoft.com/office/officeart/2009/3/layout/StepUpProcess"/>
    <dgm:cxn modelId="{B354FF6E-C927-0B40-B44D-618B27F8A5FC}" type="presParOf" srcId="{F55927A7-AB42-1D4B-9B68-48CAB0A87999}" destId="{2AB70121-89D1-3346-9A77-F36B3D0E61A6}" srcOrd="1" destOrd="0" presId="urn:microsoft.com/office/officeart/2009/3/layout/StepUpProcess"/>
    <dgm:cxn modelId="{43ABF81A-B51B-9145-8562-44D344D92735}" type="presParOf" srcId="{F55927A7-AB42-1D4B-9B68-48CAB0A87999}" destId="{D629C1B8-5B51-6F42-9123-CF6DCE84BC33}" srcOrd="2" destOrd="0" presId="urn:microsoft.com/office/officeart/2009/3/layout/StepUpProcess"/>
    <dgm:cxn modelId="{3207D831-67DC-4247-83F9-DECAC401F866}" type="presParOf" srcId="{26336431-C072-FE4B-9A2C-99B303E8A7A0}" destId="{795FB817-47AF-D54B-A23E-40023E7A339A}" srcOrd="1" destOrd="0" presId="urn:microsoft.com/office/officeart/2009/3/layout/StepUpProcess"/>
    <dgm:cxn modelId="{7A9FE144-A863-334A-ABB3-B9744D789CB3}" type="presParOf" srcId="{795FB817-47AF-D54B-A23E-40023E7A339A}" destId="{DF9A1A37-DBE3-7C4C-AC3D-0D0F92346469}" srcOrd="0" destOrd="0" presId="urn:microsoft.com/office/officeart/2009/3/layout/StepUpProcess"/>
    <dgm:cxn modelId="{817ECA26-B8DE-C14B-975F-22F0205A9D5A}" type="presParOf" srcId="{26336431-C072-FE4B-9A2C-99B303E8A7A0}" destId="{824FFF9C-3B1F-A84C-BD8F-CFD9E6D986B5}" srcOrd="2" destOrd="0" presId="urn:microsoft.com/office/officeart/2009/3/layout/StepUpProcess"/>
    <dgm:cxn modelId="{C5B4EAD1-2E8E-8049-8092-80E661BD0A31}" type="presParOf" srcId="{824FFF9C-3B1F-A84C-BD8F-CFD9E6D986B5}" destId="{A8CBDE48-A991-3449-AB45-1067AAB49D59}" srcOrd="0" destOrd="0" presId="urn:microsoft.com/office/officeart/2009/3/layout/StepUpProcess"/>
    <dgm:cxn modelId="{0BE2961D-DA09-BD48-869C-0195CA1B90A4}" type="presParOf" srcId="{824FFF9C-3B1F-A84C-BD8F-CFD9E6D986B5}" destId="{038FC3A4-43A8-2348-9B83-927DCB6E2ABB}" srcOrd="1" destOrd="0" presId="urn:microsoft.com/office/officeart/2009/3/layout/StepUpProcess"/>
    <dgm:cxn modelId="{49A3A7A7-AEBC-F642-8592-A8350E0CE6CD}" type="presParOf" srcId="{824FFF9C-3B1F-A84C-BD8F-CFD9E6D986B5}" destId="{756AB070-953D-AC4F-B401-F398CE5908D5}" srcOrd="2" destOrd="0" presId="urn:microsoft.com/office/officeart/2009/3/layout/StepUpProcess"/>
    <dgm:cxn modelId="{CFC28E04-04E9-2248-90DE-2FFDC1680ACC}" type="presParOf" srcId="{26336431-C072-FE4B-9A2C-99B303E8A7A0}" destId="{DF62297B-46BD-8A43-86AA-2671DC212892}" srcOrd="3" destOrd="0" presId="urn:microsoft.com/office/officeart/2009/3/layout/StepUpProcess"/>
    <dgm:cxn modelId="{703D2D30-5B37-A042-AEEA-C9BE213666C9}" type="presParOf" srcId="{DF62297B-46BD-8A43-86AA-2671DC212892}" destId="{D95B0057-B35A-B949-8DB2-72B85E214932}" srcOrd="0" destOrd="0" presId="urn:microsoft.com/office/officeart/2009/3/layout/StepUpProcess"/>
    <dgm:cxn modelId="{3F066386-C036-694D-80AF-BC11F05AB260}" type="presParOf" srcId="{26336431-C072-FE4B-9A2C-99B303E8A7A0}" destId="{0F2410A6-59C9-7543-B6C9-1C7A6373FF45}" srcOrd="4" destOrd="0" presId="urn:microsoft.com/office/officeart/2009/3/layout/StepUpProcess"/>
    <dgm:cxn modelId="{D9A32CB4-B5A6-734A-A39D-B960385D22C0}" type="presParOf" srcId="{0F2410A6-59C9-7543-B6C9-1C7A6373FF45}" destId="{61E9941D-BBEF-4D4C-A076-2EE17D55EEF0}" srcOrd="0" destOrd="0" presId="urn:microsoft.com/office/officeart/2009/3/layout/StepUpProcess"/>
    <dgm:cxn modelId="{E6ED17B7-16C3-9048-A666-ADA3F8744361}" type="presParOf" srcId="{0F2410A6-59C9-7543-B6C9-1C7A6373FF45}" destId="{A5763E34-9355-7449-AD09-97868E90A41C}" srcOrd="1" destOrd="0" presId="urn:microsoft.com/office/officeart/2009/3/layout/StepUpProcess"/>
    <dgm:cxn modelId="{AA489823-4298-9A49-9470-37659D0D6FE2}" type="presParOf" srcId="{0F2410A6-59C9-7543-B6C9-1C7A6373FF45}" destId="{39ED7B2B-EC8F-9941-BFAF-9CC429E12066}" srcOrd="2" destOrd="0" presId="urn:microsoft.com/office/officeart/2009/3/layout/StepUpProcess"/>
    <dgm:cxn modelId="{090C140A-2837-6940-8330-5508EB5DA9B8}" type="presParOf" srcId="{26336431-C072-FE4B-9A2C-99B303E8A7A0}" destId="{3D477479-5B87-7B44-BF35-9505ACB4F584}" srcOrd="5" destOrd="0" presId="urn:microsoft.com/office/officeart/2009/3/layout/StepUpProcess"/>
    <dgm:cxn modelId="{4EC4BA2F-A299-7141-879D-C3A6D01B9A87}" type="presParOf" srcId="{3D477479-5B87-7B44-BF35-9505ACB4F584}" destId="{5840E51F-6BF6-6E4F-9733-8ABECD96AFDA}" srcOrd="0" destOrd="0" presId="urn:microsoft.com/office/officeart/2009/3/layout/StepUpProcess"/>
    <dgm:cxn modelId="{2FEB286B-4277-0746-8660-B7C9AD9E44A8}" type="presParOf" srcId="{26336431-C072-FE4B-9A2C-99B303E8A7A0}" destId="{3289821F-8730-7340-A4C7-0B66A63CE557}" srcOrd="6" destOrd="0" presId="urn:microsoft.com/office/officeart/2009/3/layout/StepUpProcess"/>
    <dgm:cxn modelId="{D5C1E559-C5C6-B844-89F2-CC6BEED61640}" type="presParOf" srcId="{3289821F-8730-7340-A4C7-0B66A63CE557}" destId="{CF88701D-5A16-DA49-B46F-42A4C7014601}" srcOrd="0" destOrd="0" presId="urn:microsoft.com/office/officeart/2009/3/layout/StepUpProcess"/>
    <dgm:cxn modelId="{9AED0B07-4B5C-D145-B76A-A2296543377F}" type="presParOf" srcId="{3289821F-8730-7340-A4C7-0B66A63CE557}" destId="{F25EFBA2-E5AA-F545-85C7-FE90943B7DFD}" srcOrd="1" destOrd="0" presId="urn:microsoft.com/office/officeart/2009/3/layout/StepUpProcess"/>
    <dgm:cxn modelId="{8240CCE8-718A-9249-9848-57B5EE33E9A1}" type="presParOf" srcId="{3289821F-8730-7340-A4C7-0B66A63CE557}" destId="{DF2378E2-C1C1-E345-A532-B817459D9F00}" srcOrd="2" destOrd="0" presId="urn:microsoft.com/office/officeart/2009/3/layout/StepUpProcess"/>
    <dgm:cxn modelId="{1B792D79-316E-CA4E-BCF5-37980D7EAE6E}" type="presParOf" srcId="{26336431-C072-FE4B-9A2C-99B303E8A7A0}" destId="{5B50BD0B-138F-3B44-BAB1-E3F921289C14}" srcOrd="7" destOrd="0" presId="urn:microsoft.com/office/officeart/2009/3/layout/StepUpProcess"/>
    <dgm:cxn modelId="{7A8DC332-6DFF-044A-AF9D-20A21B1D5D8B}" type="presParOf" srcId="{5B50BD0B-138F-3B44-BAB1-E3F921289C14}" destId="{715B689B-9EFB-484B-B7FE-85990BC733B8}" srcOrd="0" destOrd="0" presId="urn:microsoft.com/office/officeart/2009/3/layout/StepUpProcess"/>
    <dgm:cxn modelId="{9F6029CF-7FE3-304D-92BC-5C2AFCBDFDA6}" type="presParOf" srcId="{26336431-C072-FE4B-9A2C-99B303E8A7A0}" destId="{7AD20D46-340A-B34A-990B-380AE0A29C5E}" srcOrd="8" destOrd="0" presId="urn:microsoft.com/office/officeart/2009/3/layout/StepUpProcess"/>
    <dgm:cxn modelId="{712B80D5-43E5-F84F-8800-0B239383D1AF}" type="presParOf" srcId="{7AD20D46-340A-B34A-990B-380AE0A29C5E}" destId="{32E67E7F-3FFA-1344-951C-292C6AD387A5}" srcOrd="0" destOrd="0" presId="urn:microsoft.com/office/officeart/2009/3/layout/StepUpProcess"/>
    <dgm:cxn modelId="{3048752D-62F8-C14E-8A74-D007FDE632F7}" type="presParOf" srcId="{7AD20D46-340A-B34A-990B-380AE0A29C5E}" destId="{091F246C-AFCE-0842-AACF-AC50909F617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E828BE-799B-1C49-BC8B-BB215ED48B64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0A0CF0-CBDD-EE40-8C45-2E60B7268264}">
      <dgm:prSet phldrT="[Текст]"/>
      <dgm:spPr/>
      <dgm:t>
        <a:bodyPr/>
        <a:lstStyle/>
        <a:p>
          <a:r>
            <a:rPr lang="ru-RU" dirty="0" smtClean="0">
              <a:solidFill>
                <a:srgbClr val="800000"/>
              </a:solidFill>
            </a:rPr>
            <a:t>ОРП ЦЛП</a:t>
          </a:r>
          <a:endParaRPr lang="ru-RU" dirty="0">
            <a:solidFill>
              <a:srgbClr val="800000"/>
            </a:solidFill>
          </a:endParaRPr>
        </a:p>
      </dgm:t>
    </dgm:pt>
    <dgm:pt modelId="{6B47E014-09F5-2247-90FA-6E0777514F5B}" type="parTrans" cxnId="{73780E6F-57FA-0C47-BE79-DD0EF8259998}">
      <dgm:prSet/>
      <dgm:spPr/>
      <dgm:t>
        <a:bodyPr/>
        <a:lstStyle/>
        <a:p>
          <a:endParaRPr lang="ru-RU"/>
        </a:p>
      </dgm:t>
    </dgm:pt>
    <dgm:pt modelId="{FFCBFDA5-ADDE-2745-9F8B-B700E45F08B1}" type="sibTrans" cxnId="{73780E6F-57FA-0C47-BE79-DD0EF8259998}">
      <dgm:prSet/>
      <dgm:spPr/>
      <dgm:t>
        <a:bodyPr/>
        <a:lstStyle/>
        <a:p>
          <a:endParaRPr lang="ru-RU"/>
        </a:p>
      </dgm:t>
    </dgm:pt>
    <dgm:pt modelId="{943BFB30-5A69-CE4A-A3D0-3BD5F6B6ADC7}">
      <dgm:prSet phldrT="[Текст]"/>
      <dgm:spPr/>
      <dgm:t>
        <a:bodyPr/>
        <a:lstStyle/>
        <a:p>
          <a:r>
            <a:rPr lang="ru-RU" dirty="0" smtClean="0">
              <a:solidFill>
                <a:srgbClr val="800000"/>
              </a:solidFill>
            </a:rPr>
            <a:t>ДОУ</a:t>
          </a:r>
          <a:endParaRPr lang="ru-RU" dirty="0">
            <a:solidFill>
              <a:srgbClr val="800000"/>
            </a:solidFill>
          </a:endParaRPr>
        </a:p>
      </dgm:t>
    </dgm:pt>
    <dgm:pt modelId="{87946E16-52D9-D74C-A177-2852E3762A75}" type="parTrans" cxnId="{236EE871-90EB-FE45-A0E3-B802ED9267BB}">
      <dgm:prSet/>
      <dgm:spPr/>
      <dgm:t>
        <a:bodyPr/>
        <a:lstStyle/>
        <a:p>
          <a:endParaRPr lang="ru-RU"/>
        </a:p>
      </dgm:t>
    </dgm:pt>
    <dgm:pt modelId="{9D8F872C-9327-C84A-A481-E40280EC5154}" type="sibTrans" cxnId="{236EE871-90EB-FE45-A0E3-B802ED9267BB}">
      <dgm:prSet/>
      <dgm:spPr/>
      <dgm:t>
        <a:bodyPr/>
        <a:lstStyle/>
        <a:p>
          <a:endParaRPr lang="ru-RU"/>
        </a:p>
      </dgm:t>
    </dgm:pt>
    <dgm:pt modelId="{4883D5BB-FA42-1843-9397-5D5A28519379}">
      <dgm:prSet phldrT="[Текст]"/>
      <dgm:spPr/>
      <dgm:t>
        <a:bodyPr/>
        <a:lstStyle/>
        <a:p>
          <a:r>
            <a:rPr lang="ru-RU" dirty="0" smtClean="0">
              <a:solidFill>
                <a:srgbClr val="800000"/>
              </a:solidFill>
            </a:rPr>
            <a:t>ДО ЦЛП</a:t>
          </a:r>
          <a:endParaRPr lang="ru-RU" dirty="0">
            <a:solidFill>
              <a:srgbClr val="800000"/>
            </a:solidFill>
          </a:endParaRPr>
        </a:p>
      </dgm:t>
    </dgm:pt>
    <dgm:pt modelId="{6F0D5F42-C91D-0845-97D6-EC2F2667AA4B}" type="parTrans" cxnId="{FF1759C6-8785-1340-8C2F-DB73960FB868}">
      <dgm:prSet/>
      <dgm:spPr/>
      <dgm:t>
        <a:bodyPr/>
        <a:lstStyle/>
        <a:p>
          <a:endParaRPr lang="ru-RU"/>
        </a:p>
      </dgm:t>
    </dgm:pt>
    <dgm:pt modelId="{07428498-A314-D944-A512-3AA18BBA1DCE}" type="sibTrans" cxnId="{FF1759C6-8785-1340-8C2F-DB73960FB868}">
      <dgm:prSet/>
      <dgm:spPr/>
      <dgm:t>
        <a:bodyPr/>
        <a:lstStyle/>
        <a:p>
          <a:endParaRPr lang="ru-RU"/>
        </a:p>
      </dgm:t>
    </dgm:pt>
    <dgm:pt modelId="{B3DB8DAE-6A20-9A44-8D76-350244B4D996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800000"/>
              </a:solidFill>
            </a:rPr>
            <a:t>Компенсирующие</a:t>
          </a:r>
          <a:r>
            <a:rPr lang="ru-RU" sz="2800" dirty="0" smtClean="0"/>
            <a:t> </a:t>
          </a:r>
          <a:r>
            <a:rPr lang="ru-RU" sz="2800" dirty="0" smtClean="0">
              <a:solidFill>
                <a:srgbClr val="800000"/>
              </a:solidFill>
            </a:rPr>
            <a:t>группы ДОУ</a:t>
          </a:r>
          <a:endParaRPr lang="ru-RU" sz="2800" dirty="0">
            <a:solidFill>
              <a:srgbClr val="800000"/>
            </a:solidFill>
          </a:endParaRPr>
        </a:p>
      </dgm:t>
    </dgm:pt>
    <dgm:pt modelId="{CD747DDC-1DED-2246-820F-5D4117BA8448}" type="parTrans" cxnId="{96331123-ADF2-AA44-9624-7AADD7387B87}">
      <dgm:prSet/>
      <dgm:spPr/>
      <dgm:t>
        <a:bodyPr/>
        <a:lstStyle/>
        <a:p>
          <a:endParaRPr lang="ru-RU"/>
        </a:p>
      </dgm:t>
    </dgm:pt>
    <dgm:pt modelId="{84BE15EC-05E7-5548-A822-27D3163B58A6}" type="sibTrans" cxnId="{96331123-ADF2-AA44-9624-7AADD7387B87}">
      <dgm:prSet/>
      <dgm:spPr/>
      <dgm:t>
        <a:bodyPr/>
        <a:lstStyle/>
        <a:p>
          <a:endParaRPr lang="ru-RU"/>
        </a:p>
      </dgm:t>
    </dgm:pt>
    <dgm:pt modelId="{DEE4E5B3-82E3-5445-8CA1-A92ACBA019F1}" type="pres">
      <dgm:prSet presAssocID="{8DE828BE-799B-1C49-BC8B-BB215ED48B6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DC75258-750D-6646-9CD6-46AA76B843E4}" type="pres">
      <dgm:prSet presAssocID="{490A0CF0-CBDD-EE40-8C45-2E60B7268264}" presName="singleCycle" presStyleCnt="0"/>
      <dgm:spPr/>
    </dgm:pt>
    <dgm:pt modelId="{336C56E5-BCA6-8C41-8C2B-6C0455877FA7}" type="pres">
      <dgm:prSet presAssocID="{490A0CF0-CBDD-EE40-8C45-2E60B7268264}" presName="singleCenter" presStyleLbl="node1" presStyleIdx="0" presStyleCnt="4" custScaleX="137838" custScaleY="12356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C11B61AE-85DE-3240-94BD-E7ABBC29A725}" type="pres">
      <dgm:prSet presAssocID="{87946E16-52D9-D74C-A177-2852E3762A75}" presName="Name56" presStyleLbl="parChTrans1D2" presStyleIdx="0" presStyleCnt="3"/>
      <dgm:spPr/>
      <dgm:t>
        <a:bodyPr/>
        <a:lstStyle/>
        <a:p>
          <a:endParaRPr lang="ru-RU"/>
        </a:p>
      </dgm:t>
    </dgm:pt>
    <dgm:pt modelId="{99D54442-9C2A-C541-B649-D7E73BFF2D97}" type="pres">
      <dgm:prSet presAssocID="{943BFB30-5A69-CE4A-A3D0-3BD5F6B6ADC7}" presName="text0" presStyleLbl="node1" presStyleIdx="1" presStyleCnt="4" custScaleX="182580" custScaleY="119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4FB354-6427-1D4B-9A41-6B4A202D51C8}" type="pres">
      <dgm:prSet presAssocID="{6F0D5F42-C91D-0845-97D6-EC2F2667AA4B}" presName="Name56" presStyleLbl="parChTrans1D2" presStyleIdx="1" presStyleCnt="3"/>
      <dgm:spPr/>
      <dgm:t>
        <a:bodyPr/>
        <a:lstStyle/>
        <a:p>
          <a:endParaRPr lang="ru-RU"/>
        </a:p>
      </dgm:t>
    </dgm:pt>
    <dgm:pt modelId="{7ABF1A03-7D78-794A-A258-B6D610289909}" type="pres">
      <dgm:prSet presAssocID="{4883D5BB-FA42-1843-9397-5D5A28519379}" presName="text0" presStyleLbl="node1" presStyleIdx="2" presStyleCnt="4" custScaleX="175758" custScaleY="155464" custRadScaleRad="131481" custRadScaleInc="-17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F3F411-EE69-AD4A-B922-34063E2F9E82}" type="pres">
      <dgm:prSet presAssocID="{CD747DDC-1DED-2246-820F-5D4117BA8448}" presName="Name56" presStyleLbl="parChTrans1D2" presStyleIdx="2" presStyleCnt="3"/>
      <dgm:spPr/>
      <dgm:t>
        <a:bodyPr/>
        <a:lstStyle/>
        <a:p>
          <a:endParaRPr lang="ru-RU"/>
        </a:p>
      </dgm:t>
    </dgm:pt>
    <dgm:pt modelId="{8ED6F901-972E-764F-BBD5-F033F7F49662}" type="pres">
      <dgm:prSet presAssocID="{B3DB8DAE-6A20-9A44-8D76-350244B4D996}" presName="text0" presStyleLbl="node1" presStyleIdx="3" presStyleCnt="4" custScaleX="207530" custScaleY="164715" custRadScaleRad="139612" custRadScaleInc="17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E4F089-4761-1E48-B4A7-F41422258111}" type="presOf" srcId="{8DE828BE-799B-1C49-BC8B-BB215ED48B64}" destId="{DEE4E5B3-82E3-5445-8CA1-A92ACBA019F1}" srcOrd="0" destOrd="0" presId="urn:microsoft.com/office/officeart/2008/layout/RadialCluster"/>
    <dgm:cxn modelId="{841A8E24-DCCA-5743-8203-D7937F3E901B}" type="presOf" srcId="{943BFB30-5A69-CE4A-A3D0-3BD5F6B6ADC7}" destId="{99D54442-9C2A-C541-B649-D7E73BFF2D97}" srcOrd="0" destOrd="0" presId="urn:microsoft.com/office/officeart/2008/layout/RadialCluster"/>
    <dgm:cxn modelId="{FF1759C6-8785-1340-8C2F-DB73960FB868}" srcId="{490A0CF0-CBDD-EE40-8C45-2E60B7268264}" destId="{4883D5BB-FA42-1843-9397-5D5A28519379}" srcOrd="1" destOrd="0" parTransId="{6F0D5F42-C91D-0845-97D6-EC2F2667AA4B}" sibTransId="{07428498-A314-D944-A512-3AA18BBA1DCE}"/>
    <dgm:cxn modelId="{5622391D-A563-4246-9B8B-5D2A7BFECD07}" type="presOf" srcId="{87946E16-52D9-D74C-A177-2852E3762A75}" destId="{C11B61AE-85DE-3240-94BD-E7ABBC29A725}" srcOrd="0" destOrd="0" presId="urn:microsoft.com/office/officeart/2008/layout/RadialCluster"/>
    <dgm:cxn modelId="{37486515-9526-274B-973C-D46C62673C8A}" type="presOf" srcId="{4883D5BB-FA42-1843-9397-5D5A28519379}" destId="{7ABF1A03-7D78-794A-A258-B6D610289909}" srcOrd="0" destOrd="0" presId="urn:microsoft.com/office/officeart/2008/layout/RadialCluster"/>
    <dgm:cxn modelId="{2F7D4576-738A-FA44-A81F-D59C88710AD8}" type="presOf" srcId="{490A0CF0-CBDD-EE40-8C45-2E60B7268264}" destId="{336C56E5-BCA6-8C41-8C2B-6C0455877FA7}" srcOrd="0" destOrd="0" presId="urn:microsoft.com/office/officeart/2008/layout/RadialCluster"/>
    <dgm:cxn modelId="{1BA5FAFA-DF2B-D243-953D-BDB056C0B100}" type="presOf" srcId="{6F0D5F42-C91D-0845-97D6-EC2F2667AA4B}" destId="{B24FB354-6427-1D4B-9A41-6B4A202D51C8}" srcOrd="0" destOrd="0" presId="urn:microsoft.com/office/officeart/2008/layout/RadialCluster"/>
    <dgm:cxn modelId="{71D7EA3E-DFA3-9640-9B65-4159DB970432}" type="presOf" srcId="{CD747DDC-1DED-2246-820F-5D4117BA8448}" destId="{5BF3F411-EE69-AD4A-B922-34063E2F9E82}" srcOrd="0" destOrd="0" presId="urn:microsoft.com/office/officeart/2008/layout/RadialCluster"/>
    <dgm:cxn modelId="{236EE871-90EB-FE45-A0E3-B802ED9267BB}" srcId="{490A0CF0-CBDD-EE40-8C45-2E60B7268264}" destId="{943BFB30-5A69-CE4A-A3D0-3BD5F6B6ADC7}" srcOrd="0" destOrd="0" parTransId="{87946E16-52D9-D74C-A177-2852E3762A75}" sibTransId="{9D8F872C-9327-C84A-A481-E40280EC5154}"/>
    <dgm:cxn modelId="{73780E6F-57FA-0C47-BE79-DD0EF8259998}" srcId="{8DE828BE-799B-1C49-BC8B-BB215ED48B64}" destId="{490A0CF0-CBDD-EE40-8C45-2E60B7268264}" srcOrd="0" destOrd="0" parTransId="{6B47E014-09F5-2247-90FA-6E0777514F5B}" sibTransId="{FFCBFDA5-ADDE-2745-9F8B-B700E45F08B1}"/>
    <dgm:cxn modelId="{5A9F0E92-4F9D-5F4F-9A55-B49476EE6FEB}" type="presOf" srcId="{B3DB8DAE-6A20-9A44-8D76-350244B4D996}" destId="{8ED6F901-972E-764F-BBD5-F033F7F49662}" srcOrd="0" destOrd="0" presId="urn:microsoft.com/office/officeart/2008/layout/RadialCluster"/>
    <dgm:cxn modelId="{96331123-ADF2-AA44-9624-7AADD7387B87}" srcId="{490A0CF0-CBDD-EE40-8C45-2E60B7268264}" destId="{B3DB8DAE-6A20-9A44-8D76-350244B4D996}" srcOrd="2" destOrd="0" parTransId="{CD747DDC-1DED-2246-820F-5D4117BA8448}" sibTransId="{84BE15EC-05E7-5548-A822-27D3163B58A6}"/>
    <dgm:cxn modelId="{6F2DFFC7-3CFA-5141-98F4-5186C2092471}" type="presParOf" srcId="{DEE4E5B3-82E3-5445-8CA1-A92ACBA019F1}" destId="{8DC75258-750D-6646-9CD6-46AA76B843E4}" srcOrd="0" destOrd="0" presId="urn:microsoft.com/office/officeart/2008/layout/RadialCluster"/>
    <dgm:cxn modelId="{5FE0F8F9-936B-A74C-A4A4-B9C5A5F048DA}" type="presParOf" srcId="{8DC75258-750D-6646-9CD6-46AA76B843E4}" destId="{336C56E5-BCA6-8C41-8C2B-6C0455877FA7}" srcOrd="0" destOrd="0" presId="urn:microsoft.com/office/officeart/2008/layout/RadialCluster"/>
    <dgm:cxn modelId="{2C1B1E37-F429-9948-BFF6-0D34A13BCC4B}" type="presParOf" srcId="{8DC75258-750D-6646-9CD6-46AA76B843E4}" destId="{C11B61AE-85DE-3240-94BD-E7ABBC29A725}" srcOrd="1" destOrd="0" presId="urn:microsoft.com/office/officeart/2008/layout/RadialCluster"/>
    <dgm:cxn modelId="{D1A6740D-900B-A543-86EF-793BD695DE84}" type="presParOf" srcId="{8DC75258-750D-6646-9CD6-46AA76B843E4}" destId="{99D54442-9C2A-C541-B649-D7E73BFF2D97}" srcOrd="2" destOrd="0" presId="urn:microsoft.com/office/officeart/2008/layout/RadialCluster"/>
    <dgm:cxn modelId="{6680FF0B-E092-3F4B-9AF2-1DCD366EC297}" type="presParOf" srcId="{8DC75258-750D-6646-9CD6-46AA76B843E4}" destId="{B24FB354-6427-1D4B-9A41-6B4A202D51C8}" srcOrd="3" destOrd="0" presId="urn:microsoft.com/office/officeart/2008/layout/RadialCluster"/>
    <dgm:cxn modelId="{710D7811-9D6C-484B-A3E9-763E05CC0C76}" type="presParOf" srcId="{8DC75258-750D-6646-9CD6-46AA76B843E4}" destId="{7ABF1A03-7D78-794A-A258-B6D610289909}" srcOrd="4" destOrd="0" presId="urn:microsoft.com/office/officeart/2008/layout/RadialCluster"/>
    <dgm:cxn modelId="{FCCD4C22-5789-864F-BE54-B7B6D2A1435F}" type="presParOf" srcId="{8DC75258-750D-6646-9CD6-46AA76B843E4}" destId="{5BF3F411-EE69-AD4A-B922-34063E2F9E82}" srcOrd="5" destOrd="0" presId="urn:microsoft.com/office/officeart/2008/layout/RadialCluster"/>
    <dgm:cxn modelId="{5C1B685E-DEC5-A74F-881B-7AFD48FF77A8}" type="presParOf" srcId="{8DC75258-750D-6646-9CD6-46AA76B843E4}" destId="{8ED6F901-972E-764F-BBD5-F033F7F49662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3550CC-88EF-49D1-BC95-AA62A7679BC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8EBB764-CBC2-4C52-95A5-A7DD238E3C84}">
      <dgm:prSet phldrT="[Текст]" custT="1"/>
      <dgm:spPr>
        <a:solidFill>
          <a:srgbClr val="CCFFCC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Нижегородская региональная общественная организация 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поддержки детей и молодежи «Верас»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B4DBBA-9121-4DB5-80D6-05EBC1CE5B5C}" type="parTrans" cxnId="{2DB6452F-C001-48AE-960A-AAE3BA2B0D05}">
      <dgm:prSet/>
      <dgm:spPr/>
      <dgm:t>
        <a:bodyPr/>
        <a:lstStyle/>
        <a:p>
          <a:endParaRPr lang="ru-RU"/>
        </a:p>
      </dgm:t>
    </dgm:pt>
    <dgm:pt modelId="{4BCB964E-BD61-49EF-822C-94D298759189}" type="sibTrans" cxnId="{2DB6452F-C001-48AE-960A-AAE3BA2B0D05}">
      <dgm:prSet/>
      <dgm:spPr/>
      <dgm:t>
        <a:bodyPr/>
        <a:lstStyle/>
        <a:p>
          <a:endParaRPr lang="ru-RU"/>
        </a:p>
      </dgm:t>
    </dgm:pt>
    <dgm:pt modelId="{0D5B6107-E482-4A90-992E-430EA2FBBBE3}">
      <dgm:prSet phldrT="[Текст]" custT="1"/>
      <dgm:spPr>
        <a:solidFill>
          <a:srgbClr val="FFCCCC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Псковская региональная общественная 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благотворительная организация 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«Общество родителей детей - инвалидов с аутизмом «Я и Ты»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444AE9-BC81-49C5-A45E-B8E884DA5829}" type="parTrans" cxnId="{0C488C0D-5B11-4697-8DBE-1019C70C2091}">
      <dgm:prSet/>
      <dgm:spPr/>
      <dgm:t>
        <a:bodyPr/>
        <a:lstStyle/>
        <a:p>
          <a:endParaRPr lang="ru-RU"/>
        </a:p>
      </dgm:t>
    </dgm:pt>
    <dgm:pt modelId="{D419898D-AA71-4F6D-A046-1D495FB1F1AB}" type="sibTrans" cxnId="{0C488C0D-5B11-4697-8DBE-1019C70C2091}">
      <dgm:prSet/>
      <dgm:spPr/>
      <dgm:t>
        <a:bodyPr/>
        <a:lstStyle/>
        <a:p>
          <a:endParaRPr lang="ru-RU"/>
        </a:p>
      </dgm:t>
    </dgm:pt>
    <dgm:pt modelId="{48427297-0ED6-4B21-B737-1284A705202D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Псковская региональная общественная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благотворительная организация «Росток»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17D552-60A1-47CD-BDA4-EA64CEC1968F}" type="parTrans" cxnId="{BF1BB1DD-FE31-44D4-A38E-E2AFA801D436}">
      <dgm:prSet/>
      <dgm:spPr/>
      <dgm:t>
        <a:bodyPr/>
        <a:lstStyle/>
        <a:p>
          <a:endParaRPr lang="ru-RU"/>
        </a:p>
      </dgm:t>
    </dgm:pt>
    <dgm:pt modelId="{6D249CA5-48D2-4384-AE8C-8672F1533029}" type="sibTrans" cxnId="{BF1BB1DD-FE31-44D4-A38E-E2AFA801D436}">
      <dgm:prSet/>
      <dgm:spPr/>
      <dgm:t>
        <a:bodyPr/>
        <a:lstStyle/>
        <a:p>
          <a:endParaRPr lang="ru-RU"/>
        </a:p>
      </dgm:t>
    </dgm:pt>
    <dgm:pt modelId="{AAB50950-443C-4C08-967E-55E68E693784}" type="pres">
      <dgm:prSet presAssocID="{0F3550CC-88EF-49D1-BC95-AA62A7679BC0}" presName="linearFlow" presStyleCnt="0">
        <dgm:presLayoutVars>
          <dgm:dir/>
          <dgm:resizeHandles val="exact"/>
        </dgm:presLayoutVars>
      </dgm:prSet>
      <dgm:spPr/>
    </dgm:pt>
    <dgm:pt modelId="{741EF2A2-0048-4834-A40F-A29C7C7F5BC2}" type="pres">
      <dgm:prSet presAssocID="{58EBB764-CBC2-4C52-95A5-A7DD238E3C84}" presName="composite" presStyleCnt="0"/>
      <dgm:spPr/>
    </dgm:pt>
    <dgm:pt modelId="{F00D97CA-D4BF-4CF5-95A0-569E71EE5B6D}" type="pres">
      <dgm:prSet presAssocID="{58EBB764-CBC2-4C52-95A5-A7DD238E3C84}" presName="imgShp" presStyleLbl="fgImgPlace1" presStyleIdx="0" presStyleCnt="3" custLinFactNeighborX="-48828" custLinFactNeighborY="56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D0729641-A7FD-4FB4-9173-7B2E78CCFEF2}" type="pres">
      <dgm:prSet presAssocID="{58EBB764-CBC2-4C52-95A5-A7DD238E3C84}" presName="txShp" presStyleLbl="node1" presStyleIdx="0" presStyleCnt="3" custScaleX="128353" custLinFactNeighborX="33" custLinFactNeighborY="6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853A5-B0FC-4924-8124-C31EFC8942BA}" type="pres">
      <dgm:prSet presAssocID="{4BCB964E-BD61-49EF-822C-94D298759189}" presName="spacing" presStyleCnt="0"/>
      <dgm:spPr/>
    </dgm:pt>
    <dgm:pt modelId="{2ADA44B5-5EF9-42D9-A896-2C9D8F0D5C23}" type="pres">
      <dgm:prSet presAssocID="{0D5B6107-E482-4A90-992E-430EA2FBBBE3}" presName="composite" presStyleCnt="0"/>
      <dgm:spPr/>
    </dgm:pt>
    <dgm:pt modelId="{157D92A9-FBE7-41DD-A164-A491DB21CFA8}" type="pres">
      <dgm:prSet presAssocID="{0D5B6107-E482-4A90-992E-430EA2FBBBE3}" presName="imgShp" presStyleLbl="fgImgPlace1" presStyleIdx="1" presStyleCnt="3" custLinFactNeighborX="-41856" custLinFactNeighborY="-783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D82D1B48-2D67-4930-B5B5-05D67F951F25}" type="pres">
      <dgm:prSet presAssocID="{0D5B6107-E482-4A90-992E-430EA2FBBBE3}" presName="txShp" presStyleLbl="node1" presStyleIdx="1" presStyleCnt="3" custScaleX="128419" custScaleY="122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2CE91-E29E-4DBF-955E-C6D6980CAC86}" type="pres">
      <dgm:prSet presAssocID="{D419898D-AA71-4F6D-A046-1D495FB1F1AB}" presName="spacing" presStyleCnt="0"/>
      <dgm:spPr/>
    </dgm:pt>
    <dgm:pt modelId="{862FA6BD-1162-4A63-8314-A8D450DD6639}" type="pres">
      <dgm:prSet presAssocID="{48427297-0ED6-4B21-B737-1284A705202D}" presName="composite" presStyleCnt="0"/>
      <dgm:spPr/>
    </dgm:pt>
    <dgm:pt modelId="{C1141F51-32AF-4081-9B4D-E6ADF6ABC8EB}" type="pres">
      <dgm:prSet presAssocID="{48427297-0ED6-4B21-B737-1284A705202D}" presName="imgShp" presStyleLbl="fgImgPlace1" presStyleIdx="2" presStyleCnt="3" custScaleX="118329" custScaleY="111468" custLinFactNeighborX="-36644" custLinFactNeighborY="13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057A711E-8D27-4392-BD21-1B384684AA08}" type="pres">
      <dgm:prSet presAssocID="{48427297-0ED6-4B21-B737-1284A705202D}" presName="txShp" presStyleLbl="node1" presStyleIdx="2" presStyleCnt="3" custScaleX="1278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47BFA2-2071-694A-9A5F-393C6548879E}" type="presOf" srcId="{48427297-0ED6-4B21-B737-1284A705202D}" destId="{057A711E-8D27-4392-BD21-1B384684AA08}" srcOrd="0" destOrd="0" presId="urn:microsoft.com/office/officeart/2005/8/layout/vList3"/>
    <dgm:cxn modelId="{BF1BB1DD-FE31-44D4-A38E-E2AFA801D436}" srcId="{0F3550CC-88EF-49D1-BC95-AA62A7679BC0}" destId="{48427297-0ED6-4B21-B737-1284A705202D}" srcOrd="2" destOrd="0" parTransId="{EA17D552-60A1-47CD-BDA4-EA64CEC1968F}" sibTransId="{6D249CA5-48D2-4384-AE8C-8672F1533029}"/>
    <dgm:cxn modelId="{D0FB89B4-4148-9C46-87C9-A4202DBC1AE6}" type="presOf" srcId="{0D5B6107-E482-4A90-992E-430EA2FBBBE3}" destId="{D82D1B48-2D67-4930-B5B5-05D67F951F25}" srcOrd="0" destOrd="0" presId="urn:microsoft.com/office/officeart/2005/8/layout/vList3"/>
    <dgm:cxn modelId="{C4EDEEEB-1943-4248-83C6-E96C6C6588EA}" type="presOf" srcId="{0F3550CC-88EF-49D1-BC95-AA62A7679BC0}" destId="{AAB50950-443C-4C08-967E-55E68E693784}" srcOrd="0" destOrd="0" presId="urn:microsoft.com/office/officeart/2005/8/layout/vList3"/>
    <dgm:cxn modelId="{8756B18D-3F7B-F147-8BEA-B25BE13040CA}" type="presOf" srcId="{58EBB764-CBC2-4C52-95A5-A7DD238E3C84}" destId="{D0729641-A7FD-4FB4-9173-7B2E78CCFEF2}" srcOrd="0" destOrd="0" presId="urn:microsoft.com/office/officeart/2005/8/layout/vList3"/>
    <dgm:cxn modelId="{0C488C0D-5B11-4697-8DBE-1019C70C2091}" srcId="{0F3550CC-88EF-49D1-BC95-AA62A7679BC0}" destId="{0D5B6107-E482-4A90-992E-430EA2FBBBE3}" srcOrd="1" destOrd="0" parTransId="{10444AE9-BC81-49C5-A45E-B8E884DA5829}" sibTransId="{D419898D-AA71-4F6D-A046-1D495FB1F1AB}"/>
    <dgm:cxn modelId="{2DB6452F-C001-48AE-960A-AAE3BA2B0D05}" srcId="{0F3550CC-88EF-49D1-BC95-AA62A7679BC0}" destId="{58EBB764-CBC2-4C52-95A5-A7DD238E3C84}" srcOrd="0" destOrd="0" parTransId="{8CB4DBBA-9121-4DB5-80D6-05EBC1CE5B5C}" sibTransId="{4BCB964E-BD61-49EF-822C-94D298759189}"/>
    <dgm:cxn modelId="{5EA2CE12-AFF9-3642-8D40-D844A4000831}" type="presParOf" srcId="{AAB50950-443C-4C08-967E-55E68E693784}" destId="{741EF2A2-0048-4834-A40F-A29C7C7F5BC2}" srcOrd="0" destOrd="0" presId="urn:microsoft.com/office/officeart/2005/8/layout/vList3"/>
    <dgm:cxn modelId="{631F6B6C-9CDD-9244-9347-C765BE662B31}" type="presParOf" srcId="{741EF2A2-0048-4834-A40F-A29C7C7F5BC2}" destId="{F00D97CA-D4BF-4CF5-95A0-569E71EE5B6D}" srcOrd="0" destOrd="0" presId="urn:microsoft.com/office/officeart/2005/8/layout/vList3"/>
    <dgm:cxn modelId="{89C447B8-D5F4-CB4B-88F4-D0A973A5C4F2}" type="presParOf" srcId="{741EF2A2-0048-4834-A40F-A29C7C7F5BC2}" destId="{D0729641-A7FD-4FB4-9173-7B2E78CCFEF2}" srcOrd="1" destOrd="0" presId="urn:microsoft.com/office/officeart/2005/8/layout/vList3"/>
    <dgm:cxn modelId="{DFFEAFE2-2A13-104F-A652-F194E755807D}" type="presParOf" srcId="{AAB50950-443C-4C08-967E-55E68E693784}" destId="{615853A5-B0FC-4924-8124-C31EFC8942BA}" srcOrd="1" destOrd="0" presId="urn:microsoft.com/office/officeart/2005/8/layout/vList3"/>
    <dgm:cxn modelId="{3AC4A489-2943-464F-B6CB-3FF5A8C09603}" type="presParOf" srcId="{AAB50950-443C-4C08-967E-55E68E693784}" destId="{2ADA44B5-5EF9-42D9-A896-2C9D8F0D5C23}" srcOrd="2" destOrd="0" presId="urn:microsoft.com/office/officeart/2005/8/layout/vList3"/>
    <dgm:cxn modelId="{C830B8A5-E98F-7E47-94A2-26D94756A84D}" type="presParOf" srcId="{2ADA44B5-5EF9-42D9-A896-2C9D8F0D5C23}" destId="{157D92A9-FBE7-41DD-A164-A491DB21CFA8}" srcOrd="0" destOrd="0" presId="urn:microsoft.com/office/officeart/2005/8/layout/vList3"/>
    <dgm:cxn modelId="{04A22143-0C0B-3447-9B50-A1770D9AE877}" type="presParOf" srcId="{2ADA44B5-5EF9-42D9-A896-2C9D8F0D5C23}" destId="{D82D1B48-2D67-4930-B5B5-05D67F951F25}" srcOrd="1" destOrd="0" presId="urn:microsoft.com/office/officeart/2005/8/layout/vList3"/>
    <dgm:cxn modelId="{101F6722-4CDF-F748-BD4E-7BBB00EC8508}" type="presParOf" srcId="{AAB50950-443C-4C08-967E-55E68E693784}" destId="{0722CE91-E29E-4DBF-955E-C6D6980CAC86}" srcOrd="3" destOrd="0" presId="urn:microsoft.com/office/officeart/2005/8/layout/vList3"/>
    <dgm:cxn modelId="{8B640A21-364A-C249-9E06-D45BF46CF98F}" type="presParOf" srcId="{AAB50950-443C-4C08-967E-55E68E693784}" destId="{862FA6BD-1162-4A63-8314-A8D450DD6639}" srcOrd="4" destOrd="0" presId="urn:microsoft.com/office/officeart/2005/8/layout/vList3"/>
    <dgm:cxn modelId="{2CD85BF5-C745-1047-A172-399C6E619147}" type="presParOf" srcId="{862FA6BD-1162-4A63-8314-A8D450DD6639}" destId="{C1141F51-32AF-4081-9B4D-E6ADF6ABC8EB}" srcOrd="0" destOrd="0" presId="urn:microsoft.com/office/officeart/2005/8/layout/vList3"/>
    <dgm:cxn modelId="{4EE9EEC7-BD15-E649-BD05-2B4790BD38C8}" type="presParOf" srcId="{862FA6BD-1162-4A63-8314-A8D450DD6639}" destId="{057A711E-8D27-4392-BD21-1B384684AA0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25E7CE-3A8B-1F4E-8AFD-505CA006AF6C}" type="doc">
      <dgm:prSet loTypeId="urn:microsoft.com/office/officeart/2005/8/layout/cycle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CA29DB-DC71-8346-92AB-3FD54390CA58}">
      <dgm:prSet phldrT="[Текст]"/>
      <dgm:spPr/>
      <dgm:t>
        <a:bodyPr/>
        <a:lstStyle/>
        <a:p>
          <a:r>
            <a:rPr lang="ru-RU" dirty="0" smtClean="0">
              <a:solidFill>
                <a:srgbClr val="800000"/>
              </a:solidFill>
            </a:rPr>
            <a:t>5 – 6 чел.</a:t>
          </a:r>
          <a:endParaRPr lang="ru-RU" dirty="0">
            <a:solidFill>
              <a:srgbClr val="800000"/>
            </a:solidFill>
          </a:endParaRPr>
        </a:p>
      </dgm:t>
    </dgm:pt>
    <dgm:pt modelId="{F77BDD57-EE22-E84B-8191-549C1C33BC8F}" type="parTrans" cxnId="{D9088088-0D78-9E48-B61D-89EB3BC73E70}">
      <dgm:prSet/>
      <dgm:spPr/>
      <dgm:t>
        <a:bodyPr/>
        <a:lstStyle/>
        <a:p>
          <a:endParaRPr lang="ru-RU"/>
        </a:p>
      </dgm:t>
    </dgm:pt>
    <dgm:pt modelId="{BA9104CD-A229-D443-904D-CB0DFF8F7754}" type="sibTrans" cxnId="{D9088088-0D78-9E48-B61D-89EB3BC73E70}">
      <dgm:prSet/>
      <dgm:spPr/>
      <dgm:t>
        <a:bodyPr/>
        <a:lstStyle/>
        <a:p>
          <a:endParaRPr lang="ru-RU"/>
        </a:p>
      </dgm:t>
    </dgm:pt>
    <dgm:pt modelId="{E4965E4F-153E-4A4D-9CDC-B1A8019412AD}">
      <dgm:prSet phldrT="[Текст]"/>
      <dgm:spPr/>
      <dgm:t>
        <a:bodyPr/>
        <a:lstStyle/>
        <a:p>
          <a:r>
            <a:rPr lang="ru-RU" dirty="0" smtClean="0"/>
            <a:t>Учитель</a:t>
          </a:r>
          <a:endParaRPr lang="ru-RU" dirty="0"/>
        </a:p>
      </dgm:t>
    </dgm:pt>
    <dgm:pt modelId="{513787B8-44B6-FC40-A874-8AF687AAE10F}" type="parTrans" cxnId="{F4726B1C-5753-0F41-8FD9-B6D3F3AB612E}">
      <dgm:prSet/>
      <dgm:spPr/>
      <dgm:t>
        <a:bodyPr/>
        <a:lstStyle/>
        <a:p>
          <a:endParaRPr lang="ru-RU"/>
        </a:p>
      </dgm:t>
    </dgm:pt>
    <dgm:pt modelId="{8A721BB9-61E4-A340-8155-43862C1A1C98}" type="sibTrans" cxnId="{F4726B1C-5753-0F41-8FD9-B6D3F3AB612E}">
      <dgm:prSet/>
      <dgm:spPr/>
      <dgm:t>
        <a:bodyPr/>
        <a:lstStyle/>
        <a:p>
          <a:endParaRPr lang="ru-RU"/>
        </a:p>
      </dgm:t>
    </dgm:pt>
    <dgm:pt modelId="{F9075A68-61CC-4C45-8890-B0A9653AB46E}">
      <dgm:prSet phldrT="[Текст]"/>
      <dgm:spPr/>
      <dgm:t>
        <a:bodyPr/>
        <a:lstStyle/>
        <a:p>
          <a:r>
            <a:rPr lang="ru-RU" dirty="0" smtClean="0">
              <a:solidFill>
                <a:srgbClr val="800000"/>
              </a:solidFill>
            </a:rPr>
            <a:t>1</a:t>
          </a:r>
          <a:endParaRPr lang="ru-RU" dirty="0">
            <a:solidFill>
              <a:srgbClr val="800000"/>
            </a:solidFill>
          </a:endParaRPr>
        </a:p>
      </dgm:t>
    </dgm:pt>
    <dgm:pt modelId="{E09BD074-3142-C240-8405-4BD5E943BF0B}" type="parTrans" cxnId="{1DCC042F-D028-A84A-8C03-F166BDA28D09}">
      <dgm:prSet/>
      <dgm:spPr/>
      <dgm:t>
        <a:bodyPr/>
        <a:lstStyle/>
        <a:p>
          <a:endParaRPr lang="ru-RU"/>
        </a:p>
      </dgm:t>
    </dgm:pt>
    <dgm:pt modelId="{BD1C6673-23FF-6D4B-AC43-C98B2C6AB143}" type="sibTrans" cxnId="{1DCC042F-D028-A84A-8C03-F166BDA28D09}">
      <dgm:prSet/>
      <dgm:spPr/>
      <dgm:t>
        <a:bodyPr/>
        <a:lstStyle/>
        <a:p>
          <a:endParaRPr lang="ru-RU"/>
        </a:p>
      </dgm:t>
    </dgm:pt>
    <dgm:pt modelId="{77D159DB-3081-AB41-923F-D1F2680893ED}">
      <dgm:prSet phldrT="[Текст]"/>
      <dgm:spPr/>
      <dgm:t>
        <a:bodyPr/>
        <a:lstStyle/>
        <a:p>
          <a:r>
            <a:rPr lang="ru-RU" dirty="0" smtClean="0"/>
            <a:t>Учитель </a:t>
          </a:r>
          <a:endParaRPr lang="ru-RU" dirty="0"/>
        </a:p>
      </dgm:t>
    </dgm:pt>
    <dgm:pt modelId="{6C0ED809-88E9-6649-BF05-95889E6E7F1A}" type="parTrans" cxnId="{86E8F391-7A79-3143-B602-64EB995C75C9}">
      <dgm:prSet/>
      <dgm:spPr/>
      <dgm:t>
        <a:bodyPr/>
        <a:lstStyle/>
        <a:p>
          <a:endParaRPr lang="ru-RU"/>
        </a:p>
      </dgm:t>
    </dgm:pt>
    <dgm:pt modelId="{837C243B-6CC7-0F42-A1B1-918B7647E978}" type="sibTrans" cxnId="{86E8F391-7A79-3143-B602-64EB995C75C9}">
      <dgm:prSet/>
      <dgm:spPr/>
      <dgm:t>
        <a:bodyPr/>
        <a:lstStyle/>
        <a:p>
          <a:endParaRPr lang="ru-RU"/>
        </a:p>
      </dgm:t>
    </dgm:pt>
    <dgm:pt modelId="{7181C654-5325-804F-83C3-09EFBDCA11F4}">
      <dgm:prSet phldrT="[Текст]"/>
      <dgm:spPr/>
      <dgm:t>
        <a:bodyPr/>
        <a:lstStyle/>
        <a:p>
          <a:r>
            <a:rPr lang="ru-RU" dirty="0" smtClean="0">
              <a:solidFill>
                <a:srgbClr val="800000"/>
              </a:solidFill>
            </a:rPr>
            <a:t>2</a:t>
          </a:r>
          <a:r>
            <a:rPr lang="ru-RU" dirty="0" smtClean="0"/>
            <a:t> </a:t>
          </a:r>
          <a:endParaRPr lang="ru-RU" dirty="0"/>
        </a:p>
      </dgm:t>
    </dgm:pt>
    <dgm:pt modelId="{3593EFC3-F6D4-C74A-BDFC-E4E4FE8BEDE6}" type="parTrans" cxnId="{65043B30-89C7-9F45-9265-E09D0A786E17}">
      <dgm:prSet/>
      <dgm:spPr/>
      <dgm:t>
        <a:bodyPr/>
        <a:lstStyle/>
        <a:p>
          <a:endParaRPr lang="ru-RU"/>
        </a:p>
      </dgm:t>
    </dgm:pt>
    <dgm:pt modelId="{58E07873-F3B3-FF44-91C9-F6EAC0B7EFC1}" type="sibTrans" cxnId="{65043B30-89C7-9F45-9265-E09D0A786E17}">
      <dgm:prSet/>
      <dgm:spPr/>
      <dgm:t>
        <a:bodyPr/>
        <a:lstStyle/>
        <a:p>
          <a:endParaRPr lang="ru-RU"/>
        </a:p>
      </dgm:t>
    </dgm:pt>
    <dgm:pt modelId="{01CBE064-F336-6143-AE2A-8ABF0A56D6F9}">
      <dgm:prSet phldrT="[Текст]"/>
      <dgm:spPr/>
      <dgm:t>
        <a:bodyPr/>
        <a:lstStyle/>
        <a:p>
          <a:r>
            <a:rPr lang="ru-RU" dirty="0" smtClean="0"/>
            <a:t>Логопед /дефектолог,</a:t>
          </a:r>
          <a:endParaRPr lang="ru-RU" dirty="0"/>
        </a:p>
      </dgm:t>
    </dgm:pt>
    <dgm:pt modelId="{A8A4C586-B312-1B4A-A18A-2D39AFDFB4AB}" type="parTrans" cxnId="{5F891B69-DA3C-A94D-A13D-A130EC60A84D}">
      <dgm:prSet/>
      <dgm:spPr/>
      <dgm:t>
        <a:bodyPr/>
        <a:lstStyle/>
        <a:p>
          <a:endParaRPr lang="ru-RU"/>
        </a:p>
      </dgm:t>
    </dgm:pt>
    <dgm:pt modelId="{C0077219-DF3A-3345-98A9-880890A215A1}" type="sibTrans" cxnId="{5F891B69-DA3C-A94D-A13D-A130EC60A84D}">
      <dgm:prSet/>
      <dgm:spPr/>
      <dgm:t>
        <a:bodyPr/>
        <a:lstStyle/>
        <a:p>
          <a:endParaRPr lang="ru-RU"/>
        </a:p>
      </dgm:t>
    </dgm:pt>
    <dgm:pt modelId="{D5C4CD3D-0DEC-224F-9B5D-13DA43B954ED}">
      <dgm:prSet phldrT="[Текст]"/>
      <dgm:spPr/>
      <dgm:t>
        <a:bodyPr/>
        <a:lstStyle/>
        <a:p>
          <a:r>
            <a:rPr lang="ru-RU" dirty="0" smtClean="0">
              <a:solidFill>
                <a:srgbClr val="800000"/>
              </a:solidFill>
            </a:rPr>
            <a:t>1</a:t>
          </a:r>
          <a:endParaRPr lang="ru-RU" dirty="0">
            <a:solidFill>
              <a:srgbClr val="800000"/>
            </a:solidFill>
          </a:endParaRPr>
        </a:p>
      </dgm:t>
    </dgm:pt>
    <dgm:pt modelId="{F4EC4D8D-AD64-6B4B-9688-9F713A881F81}" type="parTrans" cxnId="{08C104A0-DDB7-D94B-AE7F-76DFF1B079E4}">
      <dgm:prSet/>
      <dgm:spPr/>
      <dgm:t>
        <a:bodyPr/>
        <a:lstStyle/>
        <a:p>
          <a:endParaRPr lang="ru-RU"/>
        </a:p>
      </dgm:t>
    </dgm:pt>
    <dgm:pt modelId="{C0CBE5BB-2BF3-3540-BA7B-26F5AADA319F}" type="sibTrans" cxnId="{08C104A0-DDB7-D94B-AE7F-76DFF1B079E4}">
      <dgm:prSet/>
      <dgm:spPr/>
      <dgm:t>
        <a:bodyPr/>
        <a:lstStyle/>
        <a:p>
          <a:endParaRPr lang="ru-RU"/>
        </a:p>
      </dgm:t>
    </dgm:pt>
    <dgm:pt modelId="{36FA8021-E532-5545-9B98-9EFA63719833}">
      <dgm:prSet phldrT="[Текст]"/>
      <dgm:spPr/>
      <dgm:t>
        <a:bodyPr/>
        <a:lstStyle/>
        <a:p>
          <a:r>
            <a:rPr lang="ru-RU" dirty="0" smtClean="0"/>
            <a:t>Воспитатель / ассистент / </a:t>
          </a:r>
          <a:r>
            <a:rPr lang="ru-RU" dirty="0" err="1" smtClean="0"/>
            <a:t>тьютор</a:t>
          </a:r>
          <a:r>
            <a:rPr lang="ru-RU" dirty="0" smtClean="0"/>
            <a:t> </a:t>
          </a:r>
          <a:endParaRPr lang="ru-RU" dirty="0"/>
        </a:p>
      </dgm:t>
    </dgm:pt>
    <dgm:pt modelId="{2CDC27E0-4577-3B4E-AEB7-548DB16A36A6}" type="parTrans" cxnId="{CD3A2E42-E3ED-FD40-9D59-F526263FDBC8}">
      <dgm:prSet/>
      <dgm:spPr/>
      <dgm:t>
        <a:bodyPr/>
        <a:lstStyle/>
        <a:p>
          <a:endParaRPr lang="ru-RU"/>
        </a:p>
      </dgm:t>
    </dgm:pt>
    <dgm:pt modelId="{BD913960-7054-1F44-8D13-FAD0FDE1DB93}" type="sibTrans" cxnId="{CD3A2E42-E3ED-FD40-9D59-F526263FDBC8}">
      <dgm:prSet/>
      <dgm:spPr/>
      <dgm:t>
        <a:bodyPr/>
        <a:lstStyle/>
        <a:p>
          <a:endParaRPr lang="ru-RU"/>
        </a:p>
      </dgm:t>
    </dgm:pt>
    <dgm:pt modelId="{0521DA33-FB03-8D4F-86A7-CE357FEAB081}">
      <dgm:prSet phldrT="[Текст]"/>
      <dgm:spPr/>
      <dgm:t>
        <a:bodyPr/>
        <a:lstStyle/>
        <a:p>
          <a:r>
            <a:rPr lang="ru-RU" dirty="0" smtClean="0"/>
            <a:t> ЛФК/АФВ</a:t>
          </a:r>
          <a:endParaRPr lang="ru-RU" dirty="0"/>
        </a:p>
      </dgm:t>
    </dgm:pt>
    <dgm:pt modelId="{1D9D469E-8C4B-7D4E-A917-8B84AEF427CF}" type="parTrans" cxnId="{BB9D261E-3DFE-CA42-B0DC-394082FE95A7}">
      <dgm:prSet/>
      <dgm:spPr/>
      <dgm:t>
        <a:bodyPr/>
        <a:lstStyle/>
        <a:p>
          <a:endParaRPr lang="ru-RU"/>
        </a:p>
      </dgm:t>
    </dgm:pt>
    <dgm:pt modelId="{94EECEC3-9BD6-004D-92D9-B7F896E1B600}" type="sibTrans" cxnId="{BB9D261E-3DFE-CA42-B0DC-394082FE95A7}">
      <dgm:prSet/>
      <dgm:spPr/>
      <dgm:t>
        <a:bodyPr/>
        <a:lstStyle/>
        <a:p>
          <a:endParaRPr lang="ru-RU"/>
        </a:p>
      </dgm:t>
    </dgm:pt>
    <dgm:pt modelId="{2FCBD17E-2A7B-8D48-81FC-D6616BE8E417}">
      <dgm:prSet phldrT="[Текст]"/>
      <dgm:spPr/>
      <dgm:t>
        <a:bodyPr/>
        <a:lstStyle/>
        <a:p>
          <a:r>
            <a:rPr lang="ru-RU" dirty="0" smtClean="0"/>
            <a:t>Воспитатель / ассистент / </a:t>
          </a:r>
          <a:r>
            <a:rPr lang="ru-RU" dirty="0" err="1" smtClean="0"/>
            <a:t>тьютор</a:t>
          </a:r>
          <a:endParaRPr lang="ru-RU" dirty="0"/>
        </a:p>
      </dgm:t>
    </dgm:pt>
    <dgm:pt modelId="{1DFD810C-547F-974E-9CB1-FAE6F2EE1BB9}" type="parTrans" cxnId="{33E3C05A-8126-CB47-84C5-CB7EDE29148D}">
      <dgm:prSet/>
      <dgm:spPr/>
      <dgm:t>
        <a:bodyPr/>
        <a:lstStyle/>
        <a:p>
          <a:endParaRPr lang="ru-RU"/>
        </a:p>
      </dgm:t>
    </dgm:pt>
    <dgm:pt modelId="{8439A11D-5FD2-DC4B-AD61-399314CCA8CE}" type="sibTrans" cxnId="{33E3C05A-8126-CB47-84C5-CB7EDE29148D}">
      <dgm:prSet/>
      <dgm:spPr/>
      <dgm:t>
        <a:bodyPr/>
        <a:lstStyle/>
        <a:p>
          <a:endParaRPr lang="ru-RU"/>
        </a:p>
      </dgm:t>
    </dgm:pt>
    <dgm:pt modelId="{59C250C7-FE96-8E4B-805B-56639C4DD060}" type="pres">
      <dgm:prSet presAssocID="{AB25E7CE-3A8B-1F4E-8AFD-505CA006AF6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C06618-D2A3-1A41-AE5E-6AF8D258D02C}" type="pres">
      <dgm:prSet presAssocID="{AB25E7CE-3A8B-1F4E-8AFD-505CA006AF6C}" presName="children" presStyleCnt="0"/>
      <dgm:spPr/>
    </dgm:pt>
    <dgm:pt modelId="{2BD49E4C-4C7B-8144-9241-65D1CEF3A260}" type="pres">
      <dgm:prSet presAssocID="{AB25E7CE-3A8B-1F4E-8AFD-505CA006AF6C}" presName="child1group" presStyleCnt="0"/>
      <dgm:spPr/>
    </dgm:pt>
    <dgm:pt modelId="{4C29D68F-F18D-6F4A-8ED3-F989C9B382F0}" type="pres">
      <dgm:prSet presAssocID="{AB25E7CE-3A8B-1F4E-8AFD-505CA006AF6C}" presName="child1" presStyleLbl="bgAcc1" presStyleIdx="0" presStyleCnt="4"/>
      <dgm:spPr/>
      <dgm:t>
        <a:bodyPr/>
        <a:lstStyle/>
        <a:p>
          <a:endParaRPr lang="ru-RU"/>
        </a:p>
      </dgm:t>
    </dgm:pt>
    <dgm:pt modelId="{B67EE731-37E2-1F45-B2AB-4DFA54635AA2}" type="pres">
      <dgm:prSet presAssocID="{AB25E7CE-3A8B-1F4E-8AFD-505CA006AF6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7F709-FBE0-5242-88FA-B6A5481DA904}" type="pres">
      <dgm:prSet presAssocID="{AB25E7CE-3A8B-1F4E-8AFD-505CA006AF6C}" presName="child2group" presStyleCnt="0"/>
      <dgm:spPr/>
    </dgm:pt>
    <dgm:pt modelId="{5881D7F0-DB48-9345-8BCF-B4B4D409788A}" type="pres">
      <dgm:prSet presAssocID="{AB25E7CE-3A8B-1F4E-8AFD-505CA006AF6C}" presName="child2" presStyleLbl="bgAcc1" presStyleIdx="1" presStyleCnt="4"/>
      <dgm:spPr/>
      <dgm:t>
        <a:bodyPr/>
        <a:lstStyle/>
        <a:p>
          <a:endParaRPr lang="ru-RU"/>
        </a:p>
      </dgm:t>
    </dgm:pt>
    <dgm:pt modelId="{EB511070-D058-E144-9443-BFF0D0226C8A}" type="pres">
      <dgm:prSet presAssocID="{AB25E7CE-3A8B-1F4E-8AFD-505CA006AF6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9F22DC-5CF3-3B42-9014-B239293564F5}" type="pres">
      <dgm:prSet presAssocID="{AB25E7CE-3A8B-1F4E-8AFD-505CA006AF6C}" presName="child3group" presStyleCnt="0"/>
      <dgm:spPr/>
    </dgm:pt>
    <dgm:pt modelId="{4ADD157F-D875-5245-B72F-A655CF8A0010}" type="pres">
      <dgm:prSet presAssocID="{AB25E7CE-3A8B-1F4E-8AFD-505CA006AF6C}" presName="child3" presStyleLbl="bgAcc1" presStyleIdx="2" presStyleCnt="4"/>
      <dgm:spPr/>
      <dgm:t>
        <a:bodyPr/>
        <a:lstStyle/>
        <a:p>
          <a:endParaRPr lang="ru-RU"/>
        </a:p>
      </dgm:t>
    </dgm:pt>
    <dgm:pt modelId="{585ED1BE-C8E4-F74D-8567-64FEDE217EFD}" type="pres">
      <dgm:prSet presAssocID="{AB25E7CE-3A8B-1F4E-8AFD-505CA006AF6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FA9ED5-6867-DA44-897C-5A099259B742}" type="pres">
      <dgm:prSet presAssocID="{AB25E7CE-3A8B-1F4E-8AFD-505CA006AF6C}" presName="child4group" presStyleCnt="0"/>
      <dgm:spPr/>
    </dgm:pt>
    <dgm:pt modelId="{E8AD6C5B-E11F-534B-9945-D64336B2D782}" type="pres">
      <dgm:prSet presAssocID="{AB25E7CE-3A8B-1F4E-8AFD-505CA006AF6C}" presName="child4" presStyleLbl="bgAcc1" presStyleIdx="3" presStyleCnt="4"/>
      <dgm:spPr/>
      <dgm:t>
        <a:bodyPr/>
        <a:lstStyle/>
        <a:p>
          <a:endParaRPr lang="ru-RU"/>
        </a:p>
      </dgm:t>
    </dgm:pt>
    <dgm:pt modelId="{3D98AC92-2809-E14A-BF8A-6EB78F948F8C}" type="pres">
      <dgm:prSet presAssocID="{AB25E7CE-3A8B-1F4E-8AFD-505CA006AF6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08304-385D-D948-8D94-56F02CB276AE}" type="pres">
      <dgm:prSet presAssocID="{AB25E7CE-3A8B-1F4E-8AFD-505CA006AF6C}" presName="childPlaceholder" presStyleCnt="0"/>
      <dgm:spPr/>
    </dgm:pt>
    <dgm:pt modelId="{769B2F15-4EEE-5745-A3FA-DD673170BBBA}" type="pres">
      <dgm:prSet presAssocID="{AB25E7CE-3A8B-1F4E-8AFD-505CA006AF6C}" presName="circle" presStyleCnt="0"/>
      <dgm:spPr/>
    </dgm:pt>
    <dgm:pt modelId="{D6D92E8A-9C92-AD4E-887F-D55D83A28DD8}" type="pres">
      <dgm:prSet presAssocID="{AB25E7CE-3A8B-1F4E-8AFD-505CA006AF6C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FDDB3-7B65-9542-9AEA-6188DEEE1545}" type="pres">
      <dgm:prSet presAssocID="{AB25E7CE-3A8B-1F4E-8AFD-505CA006AF6C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CA7755-153B-1849-BA2C-112B19DA759F}" type="pres">
      <dgm:prSet presAssocID="{AB25E7CE-3A8B-1F4E-8AFD-505CA006AF6C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92C93-4967-BA40-93BD-4CBDA1D30F30}" type="pres">
      <dgm:prSet presAssocID="{AB25E7CE-3A8B-1F4E-8AFD-505CA006AF6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26AD5-00DA-4945-B2A8-525DAB64C52E}" type="pres">
      <dgm:prSet presAssocID="{AB25E7CE-3A8B-1F4E-8AFD-505CA006AF6C}" presName="quadrantPlaceholder" presStyleCnt="0"/>
      <dgm:spPr/>
    </dgm:pt>
    <dgm:pt modelId="{E50AF52D-C6D8-AF4B-886C-24C6B0BA5055}" type="pres">
      <dgm:prSet presAssocID="{AB25E7CE-3A8B-1F4E-8AFD-505CA006AF6C}" presName="center1" presStyleLbl="fgShp" presStyleIdx="0" presStyleCnt="2"/>
      <dgm:spPr/>
    </dgm:pt>
    <dgm:pt modelId="{FEA3E37A-4BF2-CF45-8159-0A39091B8EE0}" type="pres">
      <dgm:prSet presAssocID="{AB25E7CE-3A8B-1F4E-8AFD-505CA006AF6C}" presName="center2" presStyleLbl="fgShp" presStyleIdx="1" presStyleCnt="2"/>
      <dgm:spPr/>
    </dgm:pt>
  </dgm:ptLst>
  <dgm:cxnLst>
    <dgm:cxn modelId="{C045853A-6B11-409D-A663-2334DE73888E}" type="presOf" srcId="{E4965E4F-153E-4A4D-9CDC-B1A8019412AD}" destId="{4C29D68F-F18D-6F4A-8ED3-F989C9B382F0}" srcOrd="0" destOrd="0" presId="urn:microsoft.com/office/officeart/2005/8/layout/cycle4"/>
    <dgm:cxn modelId="{5F891B69-DA3C-A94D-A13D-A130EC60A84D}" srcId="{7181C654-5325-804F-83C3-09EFBDCA11F4}" destId="{01CBE064-F336-6143-AE2A-8ABF0A56D6F9}" srcOrd="0" destOrd="0" parTransId="{A8A4C586-B312-1B4A-A18A-2D39AFDFB4AB}" sibTransId="{C0077219-DF3A-3345-98A9-880890A215A1}"/>
    <dgm:cxn modelId="{4B3A1CC9-1A35-4548-9760-3BB6CD32B12E}" type="presOf" srcId="{01CBE064-F336-6143-AE2A-8ABF0A56D6F9}" destId="{4ADD157F-D875-5245-B72F-A655CF8A0010}" srcOrd="0" destOrd="0" presId="urn:microsoft.com/office/officeart/2005/8/layout/cycle4"/>
    <dgm:cxn modelId="{B8CE663F-DB7B-46E3-9EE5-465EBE81AC00}" type="presOf" srcId="{EACA29DB-DC71-8346-92AB-3FD54390CA58}" destId="{D6D92E8A-9C92-AD4E-887F-D55D83A28DD8}" srcOrd="0" destOrd="0" presId="urn:microsoft.com/office/officeart/2005/8/layout/cycle4"/>
    <dgm:cxn modelId="{AC4D0CE2-FE33-4B2D-9736-A1F713C5D0C7}" type="presOf" srcId="{AB25E7CE-3A8B-1F4E-8AFD-505CA006AF6C}" destId="{59C250C7-FE96-8E4B-805B-56639C4DD060}" srcOrd="0" destOrd="0" presId="urn:microsoft.com/office/officeart/2005/8/layout/cycle4"/>
    <dgm:cxn modelId="{65043B30-89C7-9F45-9265-E09D0A786E17}" srcId="{AB25E7CE-3A8B-1F4E-8AFD-505CA006AF6C}" destId="{7181C654-5325-804F-83C3-09EFBDCA11F4}" srcOrd="2" destOrd="0" parTransId="{3593EFC3-F6D4-C74A-BDFC-E4E4FE8BEDE6}" sibTransId="{58E07873-F3B3-FF44-91C9-F6EAC0B7EFC1}"/>
    <dgm:cxn modelId="{0D7C9418-8226-4292-8D11-81C884C85274}" type="presOf" srcId="{E4965E4F-153E-4A4D-9CDC-B1A8019412AD}" destId="{B67EE731-37E2-1F45-B2AB-4DFA54635AA2}" srcOrd="1" destOrd="0" presId="urn:microsoft.com/office/officeart/2005/8/layout/cycle4"/>
    <dgm:cxn modelId="{60F879EA-0D5D-470D-B991-8796B2A07D48}" type="presOf" srcId="{0521DA33-FB03-8D4F-86A7-CE357FEAB081}" destId="{4ADD157F-D875-5245-B72F-A655CF8A0010}" srcOrd="0" destOrd="1" presId="urn:microsoft.com/office/officeart/2005/8/layout/cycle4"/>
    <dgm:cxn modelId="{24E1E4D6-AE9A-4E48-88E4-20313FDD630B}" type="presOf" srcId="{D5C4CD3D-0DEC-224F-9B5D-13DA43B954ED}" destId="{88B92C93-4967-BA40-93BD-4CBDA1D30F30}" srcOrd="0" destOrd="0" presId="urn:microsoft.com/office/officeart/2005/8/layout/cycle4"/>
    <dgm:cxn modelId="{F8ADF726-1711-4F09-999E-196CE99FEDEF}" type="presOf" srcId="{7181C654-5325-804F-83C3-09EFBDCA11F4}" destId="{99CA7755-153B-1849-BA2C-112B19DA759F}" srcOrd="0" destOrd="0" presId="urn:microsoft.com/office/officeart/2005/8/layout/cycle4"/>
    <dgm:cxn modelId="{A56F4D4E-9950-4593-BA69-06AF7E696792}" type="presOf" srcId="{36FA8021-E532-5545-9B98-9EFA63719833}" destId="{E8AD6C5B-E11F-534B-9945-D64336B2D782}" srcOrd="0" destOrd="0" presId="urn:microsoft.com/office/officeart/2005/8/layout/cycle4"/>
    <dgm:cxn modelId="{08C104A0-DDB7-D94B-AE7F-76DFF1B079E4}" srcId="{AB25E7CE-3A8B-1F4E-8AFD-505CA006AF6C}" destId="{D5C4CD3D-0DEC-224F-9B5D-13DA43B954ED}" srcOrd="3" destOrd="0" parTransId="{F4EC4D8D-AD64-6B4B-9688-9F713A881F81}" sibTransId="{C0CBE5BB-2BF3-3540-BA7B-26F5AADA319F}"/>
    <dgm:cxn modelId="{87793542-753A-4E31-B616-B37486719DD0}" type="presOf" srcId="{77D159DB-3081-AB41-923F-D1F2680893ED}" destId="{5881D7F0-DB48-9345-8BCF-B4B4D409788A}" srcOrd="0" destOrd="0" presId="urn:microsoft.com/office/officeart/2005/8/layout/cycle4"/>
    <dgm:cxn modelId="{33E3C05A-8126-CB47-84C5-CB7EDE29148D}" srcId="{EACA29DB-DC71-8346-92AB-3FD54390CA58}" destId="{2FCBD17E-2A7B-8D48-81FC-D6616BE8E417}" srcOrd="1" destOrd="0" parTransId="{1DFD810C-547F-974E-9CB1-FAE6F2EE1BB9}" sibTransId="{8439A11D-5FD2-DC4B-AD61-399314CCA8CE}"/>
    <dgm:cxn modelId="{994323A9-4B42-41F7-9891-8A135274426C}" type="presOf" srcId="{77D159DB-3081-AB41-923F-D1F2680893ED}" destId="{EB511070-D058-E144-9443-BFF0D0226C8A}" srcOrd="1" destOrd="0" presId="urn:microsoft.com/office/officeart/2005/8/layout/cycle4"/>
    <dgm:cxn modelId="{CD3A2E42-E3ED-FD40-9D59-F526263FDBC8}" srcId="{D5C4CD3D-0DEC-224F-9B5D-13DA43B954ED}" destId="{36FA8021-E532-5545-9B98-9EFA63719833}" srcOrd="0" destOrd="0" parTransId="{2CDC27E0-4577-3B4E-AEB7-548DB16A36A6}" sibTransId="{BD913960-7054-1F44-8D13-FAD0FDE1DB93}"/>
    <dgm:cxn modelId="{D9088088-0D78-9E48-B61D-89EB3BC73E70}" srcId="{AB25E7CE-3A8B-1F4E-8AFD-505CA006AF6C}" destId="{EACA29DB-DC71-8346-92AB-3FD54390CA58}" srcOrd="0" destOrd="0" parTransId="{F77BDD57-EE22-E84B-8191-549C1C33BC8F}" sibTransId="{BA9104CD-A229-D443-904D-CB0DFF8F7754}"/>
    <dgm:cxn modelId="{1DCC042F-D028-A84A-8C03-F166BDA28D09}" srcId="{AB25E7CE-3A8B-1F4E-8AFD-505CA006AF6C}" destId="{F9075A68-61CC-4C45-8890-B0A9653AB46E}" srcOrd="1" destOrd="0" parTransId="{E09BD074-3142-C240-8405-4BD5E943BF0B}" sibTransId="{BD1C6673-23FF-6D4B-AC43-C98B2C6AB143}"/>
    <dgm:cxn modelId="{0E438775-FA0F-4C6F-8952-BD12CA0C15C4}" type="presOf" srcId="{F9075A68-61CC-4C45-8890-B0A9653AB46E}" destId="{FC3FDDB3-7B65-9542-9AEA-6188DEEE1545}" srcOrd="0" destOrd="0" presId="urn:microsoft.com/office/officeart/2005/8/layout/cycle4"/>
    <dgm:cxn modelId="{7D70AAA8-4A5F-48E7-A99C-09219201C1B4}" type="presOf" srcId="{2FCBD17E-2A7B-8D48-81FC-D6616BE8E417}" destId="{B67EE731-37E2-1F45-B2AB-4DFA54635AA2}" srcOrd="1" destOrd="1" presId="urn:microsoft.com/office/officeart/2005/8/layout/cycle4"/>
    <dgm:cxn modelId="{86E8F391-7A79-3143-B602-64EB995C75C9}" srcId="{F9075A68-61CC-4C45-8890-B0A9653AB46E}" destId="{77D159DB-3081-AB41-923F-D1F2680893ED}" srcOrd="0" destOrd="0" parTransId="{6C0ED809-88E9-6649-BF05-95889E6E7F1A}" sibTransId="{837C243B-6CC7-0F42-A1B1-918B7647E978}"/>
    <dgm:cxn modelId="{ACE25CB7-B247-4BBF-8322-2C69B6FFF588}" type="presOf" srcId="{0521DA33-FB03-8D4F-86A7-CE357FEAB081}" destId="{585ED1BE-C8E4-F74D-8567-64FEDE217EFD}" srcOrd="1" destOrd="1" presId="urn:microsoft.com/office/officeart/2005/8/layout/cycle4"/>
    <dgm:cxn modelId="{F4726B1C-5753-0F41-8FD9-B6D3F3AB612E}" srcId="{EACA29DB-DC71-8346-92AB-3FD54390CA58}" destId="{E4965E4F-153E-4A4D-9CDC-B1A8019412AD}" srcOrd="0" destOrd="0" parTransId="{513787B8-44B6-FC40-A874-8AF687AAE10F}" sibTransId="{8A721BB9-61E4-A340-8155-43862C1A1C98}"/>
    <dgm:cxn modelId="{3F7172FA-38F2-4106-8F7A-A3E5A5D6815E}" type="presOf" srcId="{01CBE064-F336-6143-AE2A-8ABF0A56D6F9}" destId="{585ED1BE-C8E4-F74D-8567-64FEDE217EFD}" srcOrd="1" destOrd="0" presId="urn:microsoft.com/office/officeart/2005/8/layout/cycle4"/>
    <dgm:cxn modelId="{BB9D261E-3DFE-CA42-B0DC-394082FE95A7}" srcId="{7181C654-5325-804F-83C3-09EFBDCA11F4}" destId="{0521DA33-FB03-8D4F-86A7-CE357FEAB081}" srcOrd="1" destOrd="0" parTransId="{1D9D469E-8C4B-7D4E-A917-8B84AEF427CF}" sibTransId="{94EECEC3-9BD6-004D-92D9-B7F896E1B600}"/>
    <dgm:cxn modelId="{778F39DB-366F-49D6-B2AD-DB6B540C7471}" type="presOf" srcId="{2FCBD17E-2A7B-8D48-81FC-D6616BE8E417}" destId="{4C29D68F-F18D-6F4A-8ED3-F989C9B382F0}" srcOrd="0" destOrd="1" presId="urn:microsoft.com/office/officeart/2005/8/layout/cycle4"/>
    <dgm:cxn modelId="{5720FEA4-C95A-492D-B3C5-C16B11B21813}" type="presOf" srcId="{36FA8021-E532-5545-9B98-9EFA63719833}" destId="{3D98AC92-2809-E14A-BF8A-6EB78F948F8C}" srcOrd="1" destOrd="0" presId="urn:microsoft.com/office/officeart/2005/8/layout/cycle4"/>
    <dgm:cxn modelId="{9D09B1F2-E595-4A5F-A8D9-A18A4D49871C}" type="presParOf" srcId="{59C250C7-FE96-8E4B-805B-56639C4DD060}" destId="{4BC06618-D2A3-1A41-AE5E-6AF8D258D02C}" srcOrd="0" destOrd="0" presId="urn:microsoft.com/office/officeart/2005/8/layout/cycle4"/>
    <dgm:cxn modelId="{F244A9BC-3506-415E-AC70-B9B9D2DC2E42}" type="presParOf" srcId="{4BC06618-D2A3-1A41-AE5E-6AF8D258D02C}" destId="{2BD49E4C-4C7B-8144-9241-65D1CEF3A260}" srcOrd="0" destOrd="0" presId="urn:microsoft.com/office/officeart/2005/8/layout/cycle4"/>
    <dgm:cxn modelId="{C4D7D8B1-8A36-4D0A-B7B0-D03A57AD0C1C}" type="presParOf" srcId="{2BD49E4C-4C7B-8144-9241-65D1CEF3A260}" destId="{4C29D68F-F18D-6F4A-8ED3-F989C9B382F0}" srcOrd="0" destOrd="0" presId="urn:microsoft.com/office/officeart/2005/8/layout/cycle4"/>
    <dgm:cxn modelId="{67605380-F1D2-4424-86E4-D2BE4947FA90}" type="presParOf" srcId="{2BD49E4C-4C7B-8144-9241-65D1CEF3A260}" destId="{B67EE731-37E2-1F45-B2AB-4DFA54635AA2}" srcOrd="1" destOrd="0" presId="urn:microsoft.com/office/officeart/2005/8/layout/cycle4"/>
    <dgm:cxn modelId="{B794AEE7-D747-4897-8D93-CAD9A4BB1B79}" type="presParOf" srcId="{4BC06618-D2A3-1A41-AE5E-6AF8D258D02C}" destId="{EA07F709-FBE0-5242-88FA-B6A5481DA904}" srcOrd="1" destOrd="0" presId="urn:microsoft.com/office/officeart/2005/8/layout/cycle4"/>
    <dgm:cxn modelId="{9632ADD7-E65E-4BA6-BF2E-040A441DF736}" type="presParOf" srcId="{EA07F709-FBE0-5242-88FA-B6A5481DA904}" destId="{5881D7F0-DB48-9345-8BCF-B4B4D409788A}" srcOrd="0" destOrd="0" presId="urn:microsoft.com/office/officeart/2005/8/layout/cycle4"/>
    <dgm:cxn modelId="{B4854C31-0867-46B8-86FD-78A3BD1431B6}" type="presParOf" srcId="{EA07F709-FBE0-5242-88FA-B6A5481DA904}" destId="{EB511070-D058-E144-9443-BFF0D0226C8A}" srcOrd="1" destOrd="0" presId="urn:microsoft.com/office/officeart/2005/8/layout/cycle4"/>
    <dgm:cxn modelId="{3E97418A-6088-48C5-ADFE-F99240B832EB}" type="presParOf" srcId="{4BC06618-D2A3-1A41-AE5E-6AF8D258D02C}" destId="{C99F22DC-5CF3-3B42-9014-B239293564F5}" srcOrd="2" destOrd="0" presId="urn:microsoft.com/office/officeart/2005/8/layout/cycle4"/>
    <dgm:cxn modelId="{50BBB757-D64A-46DC-B43E-AE832496AC45}" type="presParOf" srcId="{C99F22DC-5CF3-3B42-9014-B239293564F5}" destId="{4ADD157F-D875-5245-B72F-A655CF8A0010}" srcOrd="0" destOrd="0" presId="urn:microsoft.com/office/officeart/2005/8/layout/cycle4"/>
    <dgm:cxn modelId="{A44C56D5-D87A-4B3B-B6CE-7307ED0477B6}" type="presParOf" srcId="{C99F22DC-5CF3-3B42-9014-B239293564F5}" destId="{585ED1BE-C8E4-F74D-8567-64FEDE217EFD}" srcOrd="1" destOrd="0" presId="urn:microsoft.com/office/officeart/2005/8/layout/cycle4"/>
    <dgm:cxn modelId="{22AB2693-C970-43EE-9EAB-B7B525BAB416}" type="presParOf" srcId="{4BC06618-D2A3-1A41-AE5E-6AF8D258D02C}" destId="{DCFA9ED5-6867-DA44-897C-5A099259B742}" srcOrd="3" destOrd="0" presId="urn:microsoft.com/office/officeart/2005/8/layout/cycle4"/>
    <dgm:cxn modelId="{814C7C16-E8FD-40F9-B362-7BDCFE30A89D}" type="presParOf" srcId="{DCFA9ED5-6867-DA44-897C-5A099259B742}" destId="{E8AD6C5B-E11F-534B-9945-D64336B2D782}" srcOrd="0" destOrd="0" presId="urn:microsoft.com/office/officeart/2005/8/layout/cycle4"/>
    <dgm:cxn modelId="{CF537C34-CEA8-41DB-9AD5-8CD8BF5167E1}" type="presParOf" srcId="{DCFA9ED5-6867-DA44-897C-5A099259B742}" destId="{3D98AC92-2809-E14A-BF8A-6EB78F948F8C}" srcOrd="1" destOrd="0" presId="urn:microsoft.com/office/officeart/2005/8/layout/cycle4"/>
    <dgm:cxn modelId="{64A5F34A-700E-4720-A5F5-714543B02F64}" type="presParOf" srcId="{4BC06618-D2A3-1A41-AE5E-6AF8D258D02C}" destId="{88108304-385D-D948-8D94-56F02CB276AE}" srcOrd="4" destOrd="0" presId="urn:microsoft.com/office/officeart/2005/8/layout/cycle4"/>
    <dgm:cxn modelId="{DDFF9984-8676-4230-B8F1-061F053570B6}" type="presParOf" srcId="{59C250C7-FE96-8E4B-805B-56639C4DD060}" destId="{769B2F15-4EEE-5745-A3FA-DD673170BBBA}" srcOrd="1" destOrd="0" presId="urn:microsoft.com/office/officeart/2005/8/layout/cycle4"/>
    <dgm:cxn modelId="{51E6E6B5-7418-4688-8999-12C7DB36062F}" type="presParOf" srcId="{769B2F15-4EEE-5745-A3FA-DD673170BBBA}" destId="{D6D92E8A-9C92-AD4E-887F-D55D83A28DD8}" srcOrd="0" destOrd="0" presId="urn:microsoft.com/office/officeart/2005/8/layout/cycle4"/>
    <dgm:cxn modelId="{1408B810-2729-4353-816E-AFDB811DF0C8}" type="presParOf" srcId="{769B2F15-4EEE-5745-A3FA-DD673170BBBA}" destId="{FC3FDDB3-7B65-9542-9AEA-6188DEEE1545}" srcOrd="1" destOrd="0" presId="urn:microsoft.com/office/officeart/2005/8/layout/cycle4"/>
    <dgm:cxn modelId="{FB3DB36D-CFFE-4FD6-BB64-CE94065679CD}" type="presParOf" srcId="{769B2F15-4EEE-5745-A3FA-DD673170BBBA}" destId="{99CA7755-153B-1849-BA2C-112B19DA759F}" srcOrd="2" destOrd="0" presId="urn:microsoft.com/office/officeart/2005/8/layout/cycle4"/>
    <dgm:cxn modelId="{5060EE7B-D7B5-4045-ACD7-98A3D2511A30}" type="presParOf" srcId="{769B2F15-4EEE-5745-A3FA-DD673170BBBA}" destId="{88B92C93-4967-BA40-93BD-4CBDA1D30F30}" srcOrd="3" destOrd="0" presId="urn:microsoft.com/office/officeart/2005/8/layout/cycle4"/>
    <dgm:cxn modelId="{912FCEEC-0F9D-4D8A-8148-2A6496FC1144}" type="presParOf" srcId="{769B2F15-4EEE-5745-A3FA-DD673170BBBA}" destId="{4C826AD5-00DA-4945-B2A8-525DAB64C52E}" srcOrd="4" destOrd="0" presId="urn:microsoft.com/office/officeart/2005/8/layout/cycle4"/>
    <dgm:cxn modelId="{0B11DC24-CC20-499B-ACDB-8DF9C794DBB4}" type="presParOf" srcId="{59C250C7-FE96-8E4B-805B-56639C4DD060}" destId="{E50AF52D-C6D8-AF4B-886C-24C6B0BA5055}" srcOrd="2" destOrd="0" presId="urn:microsoft.com/office/officeart/2005/8/layout/cycle4"/>
    <dgm:cxn modelId="{8B140C90-7727-49CD-8AF8-A3C25661DD92}" type="presParOf" srcId="{59C250C7-FE96-8E4B-805B-56639C4DD060}" destId="{FEA3E37A-4BF2-CF45-8159-0A39091B8EE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F377D-A1F4-4F73-B95C-7ADEB0B0AC5C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C3251-821C-458A-847B-70BFCFA8D6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316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AFD4C-4B7C-46FE-8BC4-47C54B706DFB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640B1-B240-40DD-BBC2-EEB39DAD65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90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charset="0"/>
            </a:endParaRPr>
          </a:p>
          <a:p>
            <a:r>
              <a:rPr lang="ru-RU">
                <a:latin typeface="Calibri" charset="0"/>
              </a:rPr>
              <a:t>----- Заметки к собранию (07.12.13 19:03) -----</a:t>
            </a:r>
          </a:p>
          <a:p>
            <a:r>
              <a:rPr lang="ru-RU">
                <a:latin typeface="Calibri" charset="0"/>
              </a:rPr>
              <a:t>иииии</a:t>
            </a:r>
          </a:p>
          <a:p>
            <a:endParaRPr lang="ru-RU">
              <a:latin typeface="Calibri" charset="0"/>
            </a:endParaRPr>
          </a:p>
          <a:p>
            <a:endParaRPr lang="ru-RU">
              <a:latin typeface="Calibri" charset="0"/>
            </a:endParaRPr>
          </a:p>
          <a:p>
            <a:endParaRPr lang="ru-RU">
              <a:latin typeface="Calibri" charset="0"/>
            </a:endParaRPr>
          </a:p>
          <a:p>
            <a:endParaRPr lang="ru-RU">
              <a:latin typeface="Calibri" charset="0"/>
            </a:endParaRPr>
          </a:p>
          <a:p>
            <a:endParaRPr lang="ru-RU">
              <a:latin typeface="Calibri" charset="0"/>
            </a:endParaRPr>
          </a:p>
          <a:p>
            <a:endParaRPr lang="ru-RU">
              <a:latin typeface="Calibri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D94B68-B9D1-904D-8103-AF3B4B55F87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76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640B1-B240-40DD-BBC2-EEB39DAD65E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815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640B1-B240-40DD-BBC2-EEB39DAD65E4}" type="slidenum">
              <a:rPr lang="ru-RU" smtClean="0"/>
              <a:pPr/>
              <a:t>137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447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4FDA351-F8DD-5F44-9F96-36F096B2C737}" type="slidenum">
              <a:rPr lang="en-GB"/>
              <a:pPr>
                <a:defRPr/>
              </a:pPr>
              <a:t>206</a:t>
            </a:fld>
            <a:endParaRPr lang="en-GB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884815" y="8683033"/>
            <a:ext cx="2952395" cy="43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>
              <a:buClrTx/>
              <a:buFontTx/>
              <a:buNone/>
              <a:defRPr/>
            </a:pPr>
            <a:fld id="{BA1294E9-2C0F-374E-BE18-4CC83FC865F5}" type="slidenum">
              <a:rPr lang="en-GB" sz="1200" smtClean="0">
                <a:solidFill>
                  <a:srgbClr val="000000"/>
                </a:solidFill>
              </a:rPr>
              <a:pPr algn="r">
                <a:buClrTx/>
                <a:buFontTx/>
                <a:buNone/>
                <a:defRPr/>
              </a:pPr>
              <a:t>206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954811" y="685542"/>
            <a:ext cx="4945181" cy="342475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741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6120" y="4342256"/>
            <a:ext cx="5468167" cy="4096996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0" lang="ru-RU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89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200E5DF4-0B47-E04A-855C-3E0AC427ECD5}" type="slidenum">
              <a:rPr lang="en-GB"/>
              <a:pPr>
                <a:defRPr/>
              </a:pPr>
              <a:t>207</a:t>
            </a:fld>
            <a:endParaRPr lang="en-GB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3884815" y="8683033"/>
            <a:ext cx="2952395" cy="43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>
              <a:buClrTx/>
              <a:buFontTx/>
              <a:buNone/>
              <a:defRPr/>
            </a:pPr>
            <a:fld id="{749EF3EA-6014-434C-A2C0-4F3762E7AE3B}" type="slidenum">
              <a:rPr lang="en-GB" sz="1200" smtClean="0">
                <a:solidFill>
                  <a:srgbClr val="000000"/>
                </a:solidFill>
              </a:rPr>
              <a:pPr algn="r">
                <a:buClrTx/>
                <a:buFontTx/>
                <a:buNone/>
                <a:defRPr/>
              </a:pPr>
              <a:t>207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954810" y="685541"/>
            <a:ext cx="4949979" cy="342918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43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6120" y="4342256"/>
            <a:ext cx="5468167" cy="4096996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0" lang="ru-RU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1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FC9EE-83CC-424A-B5D7-D0FA368D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030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CF680-D257-4527-A834-7CC8FBA22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278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767681-0807-1E46-897C-9DAE11DD141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4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3F324-AC5C-3D46-BE0A-EFB4306D7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27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001F5-B1D6-49EE-BD1B-5EC79D97E0AB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95001F5-B1D6-49EE-BD1B-5EC79D97E0AB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C728126-5BB7-459C-AC75-4BEBD1EEC9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0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microsoft.com/office/2007/relationships/hdphoto" Target="../media/hdphoto3.wdp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1.emf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5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8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6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microsoft.com/office/2007/relationships/hdphoto" Target="../media/hdphoto4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microsoft.com/office/2007/relationships/hdphoto" Target="../media/hdphoto6.wdp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microsoft.com/office/2007/relationships/hdphoto" Target="../media/hdphoto8.wdp"/><Relationship Id="rId7" Type="http://schemas.openxmlformats.org/officeDocument/2006/relationships/image" Target="../media/image83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82.jpeg"/><Relationship Id="rId10" Type="http://schemas.openxmlformats.org/officeDocument/2006/relationships/image" Target="../media/image85.jpeg"/><Relationship Id="rId4" Type="http://schemas.openxmlformats.org/officeDocument/2006/relationships/image" Target="../media/image81.jpeg"/><Relationship Id="rId9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9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8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08" y="100950"/>
            <a:ext cx="8964488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</a:rPr>
              <a:t>Образование </a:t>
            </a:r>
            <a:r>
              <a:rPr lang="ru-RU" sz="2800" b="1" dirty="0">
                <a:solidFill>
                  <a:srgbClr val="800000"/>
                </a:solidFill>
              </a:rPr>
              <a:t>детей с интеллектуальными нарушениями на основе второго варианта </a:t>
            </a:r>
            <a:r>
              <a:rPr lang="ru-RU" sz="2800" b="1" dirty="0" smtClean="0">
                <a:solidFill>
                  <a:srgbClr val="800000"/>
                </a:solidFill>
              </a:rPr>
              <a:t>АООП </a:t>
            </a:r>
            <a:r>
              <a:rPr lang="ru-RU" sz="2800" b="1" dirty="0">
                <a:solidFill>
                  <a:srgbClr val="800000"/>
                </a:solidFill>
              </a:rPr>
              <a:t>в соответствии с требованиями ФГОС образования обучающихся с умственной </a:t>
            </a:r>
            <a:r>
              <a:rPr lang="ru-RU" sz="2800" b="1" dirty="0" smtClean="0">
                <a:solidFill>
                  <a:srgbClr val="800000"/>
                </a:solidFill>
              </a:rPr>
              <a:t>отсталостью </a:t>
            </a:r>
            <a:endParaRPr lang="ru-RU" sz="28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0970" y="5445224"/>
            <a:ext cx="41115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/>
              <a:t>Царёв Андрей Михайлович</a:t>
            </a:r>
            <a:r>
              <a:rPr lang="ru-RU" sz="2400" dirty="0"/>
              <a:t> </a:t>
            </a:r>
          </a:p>
          <a:p>
            <a:pPr algn="r"/>
            <a:r>
              <a:rPr lang="ru-RU" sz="2000" dirty="0" smtClean="0"/>
              <a:t>ГБОУ Псковской области </a:t>
            </a:r>
          </a:p>
          <a:p>
            <a:pPr algn="r"/>
            <a:r>
              <a:rPr lang="ru-RU" sz="2000" dirty="0" smtClean="0"/>
              <a:t>«Центр лечебной педагогики и </a:t>
            </a:r>
          </a:p>
          <a:p>
            <a:pPr algn="r"/>
            <a:r>
              <a:rPr lang="ru-RU" sz="2000" dirty="0" smtClean="0"/>
              <a:t>дифференцированного обучения» </a:t>
            </a:r>
          </a:p>
        </p:txBody>
      </p:sp>
      <p:pic>
        <p:nvPicPr>
          <p:cNvPr id="7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212976"/>
            <a:ext cx="4283967" cy="3212976"/>
          </a:xfrm>
          <a:prstGeom prst="rect">
            <a:avLst/>
          </a:prstGeom>
        </p:spPr>
      </p:pic>
      <p:pic>
        <p:nvPicPr>
          <p:cNvPr id="8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3"/>
          <a:stretch/>
        </p:blipFill>
        <p:spPr>
          <a:xfrm>
            <a:off x="4788024" y="2132856"/>
            <a:ext cx="417849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4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Выпуск детей из ОРП</a:t>
            </a:r>
            <a:endParaRPr lang="ru-RU" dirty="0">
              <a:solidFill>
                <a:srgbClr val="8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6930625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896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800000"/>
                </a:solidFill>
                <a:effectLst/>
              </a:rPr>
              <a:t>Обращение с одеждой и обувью 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20000"/>
          </a:bodyPr>
          <a:lstStyle/>
          <a:p>
            <a:pPr marL="137160" lvl="0" indent="0">
              <a:buNone/>
            </a:pPr>
            <a:r>
              <a:rPr lang="ru-RU" u="sng" dirty="0"/>
              <a:t>Формирование </a:t>
            </a:r>
            <a:r>
              <a:rPr lang="ru-RU" u="sng" dirty="0" smtClean="0"/>
              <a:t>представлений</a:t>
            </a:r>
            <a:r>
              <a:rPr lang="ru-RU" dirty="0" smtClean="0"/>
              <a:t>: об одежде, обуви, головных уборах, о </a:t>
            </a:r>
            <a:r>
              <a:rPr lang="ru-RU" dirty="0"/>
              <a:t>видах </a:t>
            </a:r>
            <a:r>
              <a:rPr lang="ru-RU" dirty="0" smtClean="0"/>
              <a:t>одежды</a:t>
            </a:r>
            <a:r>
              <a:rPr lang="ru-RU" dirty="0"/>
              <a:t>;</a:t>
            </a:r>
          </a:p>
          <a:p>
            <a:pPr marL="137160" lvl="0" indent="0">
              <a:buNone/>
            </a:pPr>
            <a:r>
              <a:rPr lang="ru-RU" u="sng" dirty="0" smtClean="0"/>
              <a:t>Формирование умения</a:t>
            </a:r>
            <a:r>
              <a:rPr lang="ru-RU" dirty="0" smtClean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одевать / снимать предметы одежды, обувь</a:t>
            </a:r>
            <a:endParaRPr lang="ru-RU" dirty="0"/>
          </a:p>
          <a:p>
            <a:pPr lvl="0">
              <a:buFont typeface="Wingdings" charset="2"/>
              <a:buChar char="ü"/>
            </a:pPr>
            <a:r>
              <a:rPr lang="ru-RU" dirty="0"/>
              <a:t>р</a:t>
            </a:r>
            <a:r>
              <a:rPr lang="ru-RU" dirty="0" smtClean="0"/>
              <a:t>асстегивать / </a:t>
            </a:r>
            <a:r>
              <a:rPr lang="ru-RU" dirty="0"/>
              <a:t>застегивать </a:t>
            </a:r>
            <a:r>
              <a:rPr lang="ru-RU" dirty="0" smtClean="0"/>
              <a:t>(развязывать / завязывать) липучки</a:t>
            </a:r>
            <a:r>
              <a:rPr lang="ru-RU" dirty="0"/>
              <a:t>, молнии, пуговицы, кнопки, ремни, шнурки   </a:t>
            </a:r>
          </a:p>
          <a:p>
            <a:pPr>
              <a:buFont typeface="Wingdings" charset="2"/>
              <a:buChar char="ü"/>
            </a:pPr>
            <a:r>
              <a:rPr lang="ru-RU" dirty="0"/>
              <a:t>соблюдать последовательность действий при одевании / раздевании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контролировать </a:t>
            </a:r>
            <a:r>
              <a:rPr lang="ru-RU" dirty="0"/>
              <a:t>свой внешний вид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различать </a:t>
            </a:r>
            <a:r>
              <a:rPr lang="ru-RU" dirty="0"/>
              <a:t>переднюю, заднюю, лицевую, изнаночную, верхнюю, нижнюю стороны одежды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различать </a:t>
            </a:r>
            <a:r>
              <a:rPr lang="ru-RU" dirty="0"/>
              <a:t>правый и левый ботинок (сапог, тапок)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выворачивать одежду</a:t>
            </a:r>
          </a:p>
          <a:p>
            <a:pPr>
              <a:buFont typeface="Wingdings" charset="2"/>
              <a:buChar char="ü"/>
            </a:pPr>
            <a:r>
              <a:rPr lang="ru-RU" dirty="0"/>
              <a:t>различать одежду, обувь, головные уборы по сезонам </a:t>
            </a:r>
          </a:p>
          <a:p>
            <a:endParaRPr lang="ru-RU" dirty="0"/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087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4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800000"/>
                </a:solidFill>
                <a:effectLst/>
              </a:rPr>
              <a:t>Прием пищи 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44176"/>
            <a:ext cx="8229600" cy="4709160"/>
          </a:xfrm>
        </p:spPr>
        <p:txBody>
          <a:bodyPr>
            <a:normAutofit fontScale="92500" lnSpcReduction="20000"/>
          </a:bodyPr>
          <a:lstStyle/>
          <a:p>
            <a:pPr marL="137160" indent="0" fontAlgn="base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умения</a:t>
            </a:r>
            <a:r>
              <a:rPr lang="ru-RU" dirty="0"/>
              <a:t>: 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сообщать о желании </a:t>
            </a:r>
            <a:r>
              <a:rPr lang="ru-RU" dirty="0" smtClean="0"/>
              <a:t>пить / есть.</a:t>
            </a:r>
            <a:endParaRPr lang="ru-RU" dirty="0"/>
          </a:p>
          <a:p>
            <a:pPr lvl="0" fontAlgn="base">
              <a:buFont typeface="Wingdings" charset="2"/>
              <a:buChar char="ü"/>
            </a:pPr>
            <a:r>
              <a:rPr lang="ru-RU" dirty="0"/>
              <a:t>пить через соломинку.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пить из кружки.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наливать жидкость в кружку.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 smtClean="0"/>
              <a:t>есть </a:t>
            </a:r>
            <a:r>
              <a:rPr lang="ru-RU" dirty="0"/>
              <a:t>руками.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есть ложкой.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есть вилкой.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пользоваться ножом и вилкой во время приема пищи.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пользоваться салфеткой во время приема пищи.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накладывать пищу в тарелку.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087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>
                <a:solidFill>
                  <a:srgbClr val="800000"/>
                </a:solidFill>
              </a:rPr>
              <a:t>Туалет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48232"/>
            <a:ext cx="8229600" cy="3557032"/>
          </a:xfrm>
        </p:spPr>
        <p:txBody>
          <a:bodyPr/>
          <a:lstStyle/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умения</a:t>
            </a:r>
            <a:r>
              <a:rPr lang="ru-RU" dirty="0"/>
              <a:t>: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сообщать о желании сходить в туалет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сидеть на унитазе и справлять нужду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пользоваться туалетной бумагой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соблюдать последовательность действий в туалете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31115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27794"/>
            <a:ext cx="9144000" cy="796950"/>
          </a:xfrm>
        </p:spPr>
        <p:txBody>
          <a:bodyPr>
            <a:noAutofit/>
          </a:bodyPr>
          <a:lstStyle/>
          <a:p>
            <a:r>
              <a:rPr lang="ru-RU" sz="2800" i="1" dirty="0">
                <a:solidFill>
                  <a:srgbClr val="9F2936"/>
                </a:solidFill>
              </a:rPr>
              <a:t>3. </a:t>
            </a:r>
            <a:r>
              <a:rPr lang="ru-RU" sz="2800" i="1" u="sng" dirty="0">
                <a:solidFill>
                  <a:srgbClr val="9F2936"/>
                </a:solidFill>
              </a:rPr>
              <a:t>Предметная область</a:t>
            </a:r>
            <a:r>
              <a:rPr lang="ru-RU" sz="2800" i="1" dirty="0">
                <a:solidFill>
                  <a:srgbClr val="9F2936"/>
                </a:solidFill>
              </a:rPr>
              <a:t>: «Окружающий мир</a:t>
            </a:r>
            <a:r>
              <a:rPr lang="ru-RU" sz="2800" i="1" dirty="0" smtClean="0">
                <a:solidFill>
                  <a:srgbClr val="9F2936"/>
                </a:solidFill>
              </a:rPr>
              <a:t>»</a:t>
            </a:r>
            <a:r>
              <a:rPr lang="ru-RU" sz="2800" i="1" dirty="0" smtClean="0">
                <a:solidFill>
                  <a:srgbClr val="800000"/>
                </a:solidFill>
              </a:rPr>
              <a:t>.</a:t>
            </a:r>
            <a:br>
              <a:rPr lang="ru-RU" sz="2800" i="1" dirty="0" smtClean="0">
                <a:solidFill>
                  <a:srgbClr val="800000"/>
                </a:solidFill>
              </a:rPr>
            </a:br>
            <a:r>
              <a:rPr lang="ru-RU" sz="2800" i="1" dirty="0" smtClean="0">
                <a:solidFill>
                  <a:srgbClr val="800000"/>
                </a:solidFill>
              </a:rPr>
              <a:t>3.3. Предмет: «Домоводство»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96" y="1340768"/>
            <a:ext cx="5194920" cy="525658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/>
              <a:t>Овладение умением выполнять доступные бытовые поручения (обязанности), </a:t>
            </a:r>
            <a:r>
              <a:rPr lang="ru-RU" dirty="0" smtClean="0"/>
              <a:t>связанные: </a:t>
            </a:r>
          </a:p>
          <a:p>
            <a:pPr>
              <a:buFont typeface="Wingdings" charset="2"/>
              <a:buChar char="Ø"/>
            </a:pPr>
            <a:r>
              <a:rPr lang="ru-RU" dirty="0"/>
              <a:t>с</a:t>
            </a:r>
            <a:r>
              <a:rPr lang="ru-RU" dirty="0" smtClean="0"/>
              <a:t> уборкой </a:t>
            </a:r>
            <a:r>
              <a:rPr lang="ru-RU" dirty="0"/>
              <a:t>помещений,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с </a:t>
            </a:r>
            <a:r>
              <a:rPr lang="ru-RU" dirty="0"/>
              <a:t>уходом за вещами,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/>
              <a:t>с</a:t>
            </a:r>
            <a:r>
              <a:rPr lang="ru-RU" dirty="0" smtClean="0"/>
              <a:t> покупкой товаров, </a:t>
            </a:r>
          </a:p>
          <a:p>
            <a:pPr>
              <a:buFont typeface="Wingdings" charset="2"/>
              <a:buChar char="Ø"/>
            </a:pPr>
            <a:r>
              <a:rPr lang="ru-RU" dirty="0" smtClean="0"/>
              <a:t>с приготовлением </a:t>
            </a:r>
            <a:r>
              <a:rPr lang="ru-RU" dirty="0"/>
              <a:t>пищи,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/>
              <a:t>с</a:t>
            </a:r>
            <a:r>
              <a:rPr lang="ru-RU" dirty="0" smtClean="0"/>
              <a:t> сервировкой </a:t>
            </a:r>
            <a:r>
              <a:rPr lang="ru-RU" dirty="0"/>
              <a:t>и </a:t>
            </a:r>
            <a:r>
              <a:rPr lang="ru-RU" dirty="0" smtClean="0"/>
              <a:t>уборкой </a:t>
            </a:r>
            <a:r>
              <a:rPr lang="ru-RU" dirty="0"/>
              <a:t>столов. </a:t>
            </a:r>
          </a:p>
        </p:txBody>
      </p:sp>
      <p:pic>
        <p:nvPicPr>
          <p:cNvPr id="4" name="Изображение 3" descr="IMGP119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2686" y="1484784"/>
            <a:ext cx="399581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Домоводство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168352"/>
          </a:xfrm>
        </p:spPr>
        <p:txBody>
          <a:bodyPr>
            <a:normAutofit/>
          </a:bodyPr>
          <a:lstStyle/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/>
              <a:t>«Обращение с кухонным инвентарем», </a:t>
            </a:r>
            <a:endParaRPr lang="ru-RU" sz="3200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 smtClean="0"/>
              <a:t>«Покупки</a:t>
            </a:r>
            <a:r>
              <a:rPr lang="ru-RU" sz="3200" dirty="0"/>
              <a:t>», </a:t>
            </a:r>
            <a:endParaRPr lang="ru-RU" sz="3200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 smtClean="0"/>
              <a:t>«</a:t>
            </a:r>
            <a:r>
              <a:rPr lang="ru-RU" sz="3200" dirty="0"/>
              <a:t>Приготовление </a:t>
            </a:r>
            <a:r>
              <a:rPr lang="ru-RU" sz="3200" dirty="0" smtClean="0"/>
              <a:t>пищи»</a:t>
            </a:r>
            <a:r>
              <a:rPr lang="ru-RU" sz="3200" dirty="0"/>
              <a:t>, </a:t>
            </a:r>
            <a:endParaRPr lang="ru-RU" sz="3200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 smtClean="0"/>
              <a:t>«</a:t>
            </a:r>
            <a:r>
              <a:rPr lang="ru-RU" sz="3200" dirty="0"/>
              <a:t>Уход за вещами»</a:t>
            </a:r>
            <a:r>
              <a:rPr lang="ru-RU" sz="3200" dirty="0" smtClean="0"/>
              <a:t>,</a:t>
            </a:r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 smtClean="0"/>
              <a:t>«</a:t>
            </a:r>
            <a:r>
              <a:rPr lang="ru-RU" sz="3200" dirty="0"/>
              <a:t>Уборка помещений и территории»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1383159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РАЗДЕЛЫ ПРОГРАММЫ: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008" y="44624"/>
            <a:ext cx="8964488" cy="72008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800000"/>
                </a:solidFill>
              </a:rPr>
              <a:t>1. Обращение </a:t>
            </a:r>
            <a:r>
              <a:rPr lang="ru-RU" sz="3600" dirty="0">
                <a:solidFill>
                  <a:srgbClr val="800000"/>
                </a:solidFill>
              </a:rPr>
              <a:t>с кухонным инвентарем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328592"/>
          </a:xfrm>
        </p:spPr>
        <p:txBody>
          <a:bodyPr>
            <a:normAutofit fontScale="70000" lnSpcReduction="20000"/>
          </a:bodyPr>
          <a:lstStyle/>
          <a:p>
            <a:pPr marL="137160" lvl="0" indent="0">
              <a:buNone/>
            </a:pPr>
            <a:r>
              <a:rPr lang="ru-RU" u="sng" dirty="0" smtClean="0"/>
              <a:t>Формирование умения обращаться </a:t>
            </a:r>
            <a:r>
              <a:rPr lang="ru-RU" u="sng" dirty="0"/>
              <a:t>с посудой</a:t>
            </a:r>
            <a:r>
              <a:rPr lang="ru-RU" u="sng" dirty="0" smtClean="0"/>
              <a:t>: </a:t>
            </a:r>
            <a:endParaRPr lang="ru-RU" u="sng" dirty="0"/>
          </a:p>
          <a:p>
            <a:pPr lvl="0">
              <a:buFont typeface="Wingdings" charset="2"/>
              <a:buChar char="ü"/>
            </a:pPr>
            <a:r>
              <a:rPr lang="ru-RU" dirty="0"/>
              <a:t>различать кухонный инвентарь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различать чистую и грязную посуду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очищать остатки пищи с посуды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замачивать посуду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протирать посуду губкой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чистить посуду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ополаскивать посуду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сушить посуду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соблюдать последовательность действий при мытье и сушке посуды</a:t>
            </a:r>
          </a:p>
          <a:p>
            <a:pPr>
              <a:buFont typeface="Wingdings" charset="2"/>
              <a:buChar char="ü"/>
            </a:pPr>
            <a:r>
              <a:rPr lang="ru-RU" dirty="0"/>
              <a:t>хранить посуду </a:t>
            </a:r>
            <a:endParaRPr lang="ru-RU" dirty="0" smtClean="0"/>
          </a:p>
          <a:p>
            <a:pPr>
              <a:buFont typeface="Wingdings" charset="2"/>
              <a:buChar char="ü"/>
            </a:pPr>
            <a:r>
              <a:rPr lang="ru-RU" dirty="0" smtClean="0"/>
              <a:t>выбирать </a:t>
            </a:r>
            <a:r>
              <a:rPr lang="ru-RU" dirty="0"/>
              <a:t>посуду и столовые приборы, соответствующие блюду, ситуации</a:t>
            </a:r>
          </a:p>
          <a:p>
            <a:pPr marL="137160" indent="0">
              <a:buNone/>
            </a:pPr>
            <a:r>
              <a:rPr lang="ru-RU" u="sng" dirty="0" smtClean="0"/>
              <a:t>Формирование умения обращаться </a:t>
            </a:r>
            <a:r>
              <a:rPr lang="ru-RU" u="sng" dirty="0"/>
              <a:t>с бытовыми приборами, используемыми на кухне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пользоваться бытовыми приборами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мыть бытовые приборы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хранить бытовые приборы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807095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8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50106"/>
          </a:xfrm>
        </p:spPr>
        <p:txBody>
          <a:bodyPr/>
          <a:lstStyle/>
          <a:p>
            <a:r>
              <a:rPr lang="ru-RU" sz="4400" dirty="0" smtClean="0">
                <a:solidFill>
                  <a:srgbClr val="800000"/>
                </a:solidFill>
              </a:rPr>
              <a:t>2. Покупки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37160" indent="0" fontAlgn="base">
              <a:buNone/>
            </a:pPr>
            <a:r>
              <a:rPr lang="ru-RU" u="sng" dirty="0"/>
              <a:t>Формирование умения</a:t>
            </a:r>
            <a:r>
              <a:rPr lang="ru-RU" dirty="0"/>
              <a:t>: 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планировать покупки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выбирать место совершения покупок 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ориентироваться  в магазине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находить нужный товар в магазине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соблюдать последовательность действий при взвешивании товара 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складывать покупки в сумку</a:t>
            </a:r>
          </a:p>
          <a:p>
            <a:pPr lvl="0" fontAlgn="base">
              <a:buFont typeface="Wingdings" charset="2"/>
              <a:buChar char="ü"/>
            </a:pPr>
            <a:r>
              <a:rPr lang="ru-RU" dirty="0"/>
              <a:t>соблюдать последовательность действий при расчете на кассе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раскладывать продукты в места хранения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087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195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864096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3. </a:t>
            </a:r>
            <a:r>
              <a:rPr lang="ru-RU" sz="4400" dirty="0">
                <a:solidFill>
                  <a:srgbClr val="800000"/>
                </a:solidFill>
              </a:rPr>
              <a:t>Приготовление пищи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760640"/>
          </a:xfrm>
        </p:spPr>
        <p:txBody>
          <a:bodyPr>
            <a:normAutofit fontScale="85000" lnSpcReduction="10000"/>
          </a:bodyPr>
          <a:lstStyle/>
          <a:p>
            <a:pPr marL="137160" lvl="0" indent="0">
              <a:buNone/>
            </a:pPr>
            <a:r>
              <a:rPr lang="ru-RU" u="sng" dirty="0" smtClean="0"/>
              <a:t>Формирование представления о продуктах </a:t>
            </a:r>
            <a:r>
              <a:rPr lang="ru-RU" u="sng" dirty="0"/>
              <a:t>питания</a:t>
            </a:r>
            <a:r>
              <a:rPr lang="ru-RU" u="sng" dirty="0" smtClean="0"/>
              <a:t>: </a:t>
            </a:r>
            <a:endParaRPr lang="ru-RU" u="sng" dirty="0"/>
          </a:p>
          <a:p>
            <a:pPr lvl="0">
              <a:buFont typeface="Wingdings" charset="2"/>
              <a:buChar char="ü"/>
            </a:pPr>
            <a:r>
              <a:rPr lang="ru-RU" dirty="0"/>
              <a:t>о напитках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молочных продуктах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мясных продуктах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рыбных продуктах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мучных изделиях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крупах и бобовых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кондитерских изделиях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растениях сада и огорода</a:t>
            </a:r>
          </a:p>
          <a:p>
            <a:pPr marL="137160" indent="0">
              <a:buNone/>
            </a:pPr>
            <a:r>
              <a:rPr lang="ru-RU" u="sng" dirty="0" smtClean="0"/>
              <a:t>Формирование умения готовить блюда</a:t>
            </a:r>
            <a:endParaRPr lang="ru-RU" u="sng" dirty="0"/>
          </a:p>
          <a:p>
            <a:pPr lvl="0">
              <a:buFont typeface="Wingdings" charset="2"/>
              <a:buChar char="ü"/>
            </a:pPr>
            <a:r>
              <a:rPr lang="ru-RU" dirty="0" smtClean="0"/>
              <a:t>соблюдать </a:t>
            </a:r>
            <a:r>
              <a:rPr lang="ru-RU" dirty="0"/>
              <a:t>правила гигиены  при приготовлении пищи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выбирать продукты, необходимые для  приготовления блюда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выбирать инвентарь, необходимый для  приготовления блюда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обрабатывать продукты различными способами.</a:t>
            </a:r>
            <a:endParaRPr lang="ru-RU" dirty="0"/>
          </a:p>
          <a:p>
            <a:pPr>
              <a:buFont typeface="Wingdings" charset="2"/>
              <a:buChar char="ü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76470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906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778098"/>
          </a:xfrm>
        </p:spPr>
        <p:txBody>
          <a:bodyPr/>
          <a:lstStyle/>
          <a:p>
            <a:r>
              <a:rPr lang="ru-RU" sz="4400" dirty="0">
                <a:solidFill>
                  <a:srgbClr val="800000"/>
                </a:solidFill>
              </a:rPr>
              <a:t>Уход за вещами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61248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умения: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сортировать </a:t>
            </a:r>
            <a:r>
              <a:rPr lang="ru-RU" dirty="0"/>
              <a:t>белье </a:t>
            </a:r>
            <a:r>
              <a:rPr lang="ru-RU" dirty="0" smtClean="0"/>
              <a:t>для стирки</a:t>
            </a:r>
            <a:endParaRPr lang="ru-RU" dirty="0"/>
          </a:p>
          <a:p>
            <a:pPr lvl="0">
              <a:buFont typeface="Wingdings" charset="2"/>
              <a:buChar char="ü"/>
            </a:pPr>
            <a:r>
              <a:rPr lang="ru-RU" dirty="0"/>
              <a:t>определять  необходимость стирки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осуществлять ручную стирку</a:t>
            </a:r>
          </a:p>
          <a:p>
            <a:pPr>
              <a:buFont typeface="Wingdings" charset="2"/>
              <a:buChar char="ü"/>
            </a:pPr>
            <a:r>
              <a:rPr lang="ru-RU" dirty="0"/>
              <a:t>осуществлять машинную стирку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сушить постиранные вещи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 smtClean="0"/>
              <a:t>гладить </a:t>
            </a:r>
            <a:r>
              <a:rPr lang="ru-RU" dirty="0"/>
              <a:t>белье и </a:t>
            </a:r>
            <a:r>
              <a:rPr lang="ru-RU" dirty="0" smtClean="0"/>
              <a:t>одежду утюгом </a:t>
            </a:r>
            <a:endParaRPr lang="ru-RU" dirty="0"/>
          </a:p>
          <a:p>
            <a:pPr lvl="0">
              <a:buFont typeface="Wingdings" charset="2"/>
              <a:buChar char="ü"/>
            </a:pPr>
            <a:r>
              <a:rPr lang="ru-RU" dirty="0" smtClean="0"/>
              <a:t>складывать </a:t>
            </a:r>
            <a:r>
              <a:rPr lang="ru-RU" dirty="0"/>
              <a:t>белье и одежду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вывешивать одежду на «плечики»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чистить одежду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складывать зимние /летние вещи на хранение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определять  </a:t>
            </a:r>
            <a:r>
              <a:rPr lang="ru-RU" dirty="0"/>
              <a:t>необходимость чистки (мытья) обуви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соблюдать </a:t>
            </a:r>
            <a:r>
              <a:rPr lang="ru-RU" dirty="0"/>
              <a:t>последовательность действий при мытье обуви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просушивать и хранить обувь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соблюдать последовательность действий при чистке обуви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62068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800000"/>
                </a:solidFill>
              </a:rPr>
              <a:t>Уборка помещений и </a:t>
            </a:r>
            <a:r>
              <a:rPr lang="ru-RU" dirty="0" smtClean="0">
                <a:solidFill>
                  <a:srgbClr val="800000"/>
                </a:solidFill>
              </a:rPr>
              <a:t>территории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12776"/>
            <a:ext cx="8928992" cy="5445224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умения</a:t>
            </a:r>
            <a:r>
              <a:rPr lang="ru-RU" dirty="0"/>
              <a:t>: </a:t>
            </a:r>
            <a:endParaRPr lang="ru-RU" dirty="0" smtClean="0"/>
          </a:p>
          <a:p>
            <a:pPr>
              <a:buFont typeface="Wingdings" charset="2"/>
              <a:buChar char="ü"/>
            </a:pPr>
            <a:r>
              <a:rPr lang="ru-RU" dirty="0" smtClean="0"/>
              <a:t>выполнять уборку </a:t>
            </a:r>
            <a:r>
              <a:rPr lang="ru-RU" dirty="0"/>
              <a:t>мебели</a:t>
            </a:r>
          </a:p>
          <a:p>
            <a:pPr>
              <a:buFont typeface="Wingdings" charset="2"/>
              <a:buChar char="ü"/>
            </a:pPr>
            <a:r>
              <a:rPr lang="ru-RU" dirty="0"/>
              <a:t>выполнять </a:t>
            </a:r>
            <a:r>
              <a:rPr lang="ru-RU" dirty="0" smtClean="0"/>
              <a:t>уборку пола (подметать, мыть, пылесосить)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/>
              <a:t>выполнять </a:t>
            </a:r>
            <a:r>
              <a:rPr lang="ru-RU" dirty="0" smtClean="0"/>
              <a:t>уборку </a:t>
            </a:r>
            <a:r>
              <a:rPr lang="ru-RU" dirty="0"/>
              <a:t>стеклянных и зеркальных </a:t>
            </a:r>
            <a:r>
              <a:rPr lang="ru-RU" dirty="0" smtClean="0"/>
              <a:t>поверхностей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/>
              <a:t>в</a:t>
            </a:r>
            <a:r>
              <a:rPr lang="ru-RU" dirty="0" smtClean="0"/>
              <a:t>ыполнять </a:t>
            </a:r>
            <a:r>
              <a:rPr lang="ru-RU" dirty="0"/>
              <a:t>м</a:t>
            </a:r>
            <a:r>
              <a:rPr lang="ru-RU" dirty="0" smtClean="0"/>
              <a:t>елкий ремонт</a:t>
            </a:r>
          </a:p>
          <a:p>
            <a:pPr>
              <a:buFont typeface="Wingdings" charset="2"/>
              <a:buChar char="ü"/>
            </a:pPr>
            <a:r>
              <a:rPr lang="ru-RU" dirty="0"/>
              <a:t>выполнять </a:t>
            </a:r>
            <a:r>
              <a:rPr lang="ru-RU" dirty="0" smtClean="0"/>
              <a:t>уборку территории:</a:t>
            </a:r>
            <a:endParaRPr lang="ru-RU" dirty="0"/>
          </a:p>
          <a:p>
            <a:pPr lvl="1"/>
            <a:r>
              <a:rPr lang="ru-RU" dirty="0" smtClean="0"/>
              <a:t>убирать </a:t>
            </a:r>
            <a:r>
              <a:rPr lang="ru-RU" dirty="0"/>
              <a:t>бытовой мусор</a:t>
            </a:r>
          </a:p>
          <a:p>
            <a:pPr lvl="1"/>
            <a:r>
              <a:rPr lang="ru-RU" dirty="0"/>
              <a:t>подметать территорию</a:t>
            </a:r>
          </a:p>
          <a:p>
            <a:pPr lvl="1"/>
            <a:r>
              <a:rPr lang="ru-RU" dirty="0"/>
              <a:t>сгребать траву и листья</a:t>
            </a:r>
          </a:p>
          <a:p>
            <a:pPr lvl="1"/>
            <a:r>
              <a:rPr lang="ru-RU" dirty="0"/>
              <a:t>убирать снег</a:t>
            </a:r>
          </a:p>
          <a:p>
            <a:pPr lvl="1"/>
            <a:r>
              <a:rPr lang="ru-RU" dirty="0"/>
              <a:t>ухаживать за уборочным инвентарём 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087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3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3.01.2012, ср. кл. 273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86" t="13915" r="4282" b="13915"/>
          <a:stretch/>
        </p:blipFill>
        <p:spPr>
          <a:xfrm>
            <a:off x="-112532" y="1340768"/>
            <a:ext cx="4714367" cy="2952328"/>
          </a:xfrm>
        </p:spPr>
      </p:pic>
      <p:pic>
        <p:nvPicPr>
          <p:cNvPr id="14" name="Содержимое 13" descr="7. прият аппетита.JPG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89" b="13889"/>
          <a:stretch>
            <a:fillRect/>
          </a:stretch>
        </p:blipFill>
        <p:spPr>
          <a:xfrm>
            <a:off x="4572000" y="4293096"/>
            <a:ext cx="4519887" cy="2448272"/>
          </a:xfrm>
        </p:spPr>
      </p:pic>
      <p:pic>
        <p:nvPicPr>
          <p:cNvPr id="13" name="Содержимое 12" descr="6..JPG"/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89" b="13889"/>
          <a:stretch>
            <a:fillRect/>
          </a:stretch>
        </p:blipFill>
        <p:spPr>
          <a:xfrm>
            <a:off x="62326" y="4298628"/>
            <a:ext cx="4509674" cy="2442740"/>
          </a:xfrm>
        </p:spPr>
      </p:pic>
      <p:sp>
        <p:nvSpPr>
          <p:cNvPr id="9" name="Скругленный прямоугольник 8"/>
          <p:cNvSpPr/>
          <p:nvPr/>
        </p:nvSpPr>
        <p:spPr>
          <a:xfrm>
            <a:off x="539552" y="116632"/>
            <a:ext cx="7992888" cy="1224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800000"/>
                </a:solidFill>
              </a:rPr>
              <a:t>Дошкольное отделение 4 </a:t>
            </a:r>
            <a:r>
              <a:rPr lang="ru-RU" sz="4000" b="1" dirty="0">
                <a:solidFill>
                  <a:srgbClr val="800000"/>
                </a:solidFill>
              </a:rPr>
              <a:t>– 7</a:t>
            </a:r>
            <a:r>
              <a:rPr lang="ru-RU" sz="4000" b="1" dirty="0" smtClean="0">
                <a:solidFill>
                  <a:srgbClr val="80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1) д/с </a:t>
            </a: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д</a:t>
            </a: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ля детей с ТМНР; 2) д/с для детей с НОДА</a:t>
            </a:r>
            <a:endParaRPr lang="ru-RU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41"/>
          <a:stretch/>
        </p:blipFill>
        <p:spPr bwMode="auto">
          <a:xfrm>
            <a:off x="4644008" y="1340768"/>
            <a:ext cx="4427984" cy="293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355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68958"/>
          </a:xfrm>
        </p:spPr>
        <p:txBody>
          <a:bodyPr>
            <a:noAutofit/>
          </a:bodyPr>
          <a:lstStyle/>
          <a:p>
            <a:r>
              <a:rPr lang="ru-RU" sz="2800" i="1" dirty="0">
                <a:solidFill>
                  <a:srgbClr val="9F2936"/>
                </a:solidFill>
              </a:rPr>
              <a:t>3. </a:t>
            </a:r>
            <a:r>
              <a:rPr lang="ru-RU" sz="2800" i="1" u="sng" dirty="0">
                <a:solidFill>
                  <a:srgbClr val="9F2936"/>
                </a:solidFill>
              </a:rPr>
              <a:t>Предметная область</a:t>
            </a:r>
            <a:r>
              <a:rPr lang="ru-RU" sz="2800" i="1" dirty="0">
                <a:solidFill>
                  <a:srgbClr val="9F2936"/>
                </a:solidFill>
              </a:rPr>
              <a:t>: «Окружающий мир</a:t>
            </a:r>
            <a:r>
              <a:rPr lang="ru-RU" sz="2800" i="1" dirty="0" smtClean="0">
                <a:solidFill>
                  <a:srgbClr val="9F2936"/>
                </a:solidFill>
              </a:rPr>
              <a:t>».</a:t>
            </a:r>
            <a:br>
              <a:rPr lang="ru-RU" sz="2800" i="1" dirty="0" smtClean="0">
                <a:solidFill>
                  <a:srgbClr val="9F2936"/>
                </a:solidFill>
              </a:rPr>
            </a:br>
            <a:r>
              <a:rPr lang="ru-RU" sz="2800" i="1" dirty="0" smtClean="0">
                <a:solidFill>
                  <a:srgbClr val="9F2936"/>
                </a:solidFill>
              </a:rPr>
              <a:t>3.4. </a:t>
            </a:r>
            <a:r>
              <a:rPr lang="ru-RU" sz="2800" i="1" u="sng" dirty="0" smtClean="0">
                <a:solidFill>
                  <a:srgbClr val="9F2936"/>
                </a:solidFill>
              </a:rPr>
              <a:t>Предмет</a:t>
            </a:r>
            <a:r>
              <a:rPr lang="ru-RU" sz="2800" i="1" dirty="0" smtClean="0">
                <a:solidFill>
                  <a:srgbClr val="9F2936"/>
                </a:solidFill>
              </a:rPr>
              <a:t>: «Окружающий социальный мир»</a:t>
            </a:r>
            <a:endParaRPr lang="ru-RU" sz="2800" i="1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908720"/>
            <a:ext cx="5760640" cy="5949280"/>
          </a:xfrm>
        </p:spPr>
        <p:txBody>
          <a:bodyPr>
            <a:noAutofit/>
          </a:bodyPr>
          <a:lstStyle/>
          <a:p>
            <a:pPr lvl="0">
              <a:lnSpc>
                <a:spcPct val="80000"/>
              </a:lnSpc>
              <a:buFont typeface="Wingdings" charset="2"/>
              <a:buChar char="Ø"/>
            </a:pPr>
            <a:r>
              <a:rPr lang="ru-RU" sz="2400" dirty="0" smtClean="0"/>
              <a:t>Первоначальные представления </a:t>
            </a:r>
            <a:r>
              <a:rPr lang="ru-RU" sz="2400" dirty="0"/>
              <a:t>о мире, созданном человеком: о доме, школе, о расположенных в них и рядом объектах, о </a:t>
            </a:r>
            <a:r>
              <a:rPr lang="ru-RU" sz="2400" dirty="0" smtClean="0"/>
              <a:t>транспорте, о мерах безопасности дома, на улице и </a:t>
            </a:r>
            <a:r>
              <a:rPr lang="ru-RU" sz="2400" dirty="0"/>
              <a:t>т.д</a:t>
            </a:r>
            <a:r>
              <a:rPr lang="ru-RU" sz="2400" dirty="0" smtClean="0"/>
              <a:t>.;</a:t>
            </a:r>
          </a:p>
          <a:p>
            <a:pPr lvl="0">
              <a:lnSpc>
                <a:spcPct val="80000"/>
              </a:lnSpc>
              <a:buFont typeface="Wingdings" charset="2"/>
              <a:buChar char="Ø"/>
            </a:pPr>
            <a:r>
              <a:rPr lang="ru-RU" sz="2400" dirty="0"/>
              <a:t>п</a:t>
            </a:r>
            <a:r>
              <a:rPr lang="ru-RU" sz="2400" dirty="0" smtClean="0"/>
              <a:t>редставления </a:t>
            </a:r>
            <a:r>
              <a:rPr lang="ru-RU" sz="2400" dirty="0"/>
              <a:t>об окружающих людях: овладение первоначальными представлениями о </a:t>
            </a:r>
            <a:r>
              <a:rPr lang="ru-RU" sz="2400" dirty="0" smtClean="0"/>
              <a:t>социальной </a:t>
            </a:r>
            <a:r>
              <a:rPr lang="ru-RU" sz="2400" dirty="0"/>
              <a:t>жизни, о профессиональных и социальных ролях </a:t>
            </a:r>
            <a:r>
              <a:rPr lang="ru-RU" sz="2400" dirty="0" smtClean="0"/>
              <a:t>людей</a:t>
            </a:r>
            <a:r>
              <a:rPr lang="ru-RU" sz="2400" dirty="0"/>
              <a:t>;</a:t>
            </a:r>
            <a:endParaRPr lang="ru-RU" sz="2400" dirty="0" smtClean="0"/>
          </a:p>
          <a:p>
            <a:pPr lvl="0">
              <a:lnSpc>
                <a:spcPct val="80000"/>
              </a:lnSpc>
              <a:buFont typeface="Wingdings" charset="2"/>
              <a:buChar char="Ø"/>
            </a:pPr>
            <a:r>
              <a:rPr lang="ru-RU" sz="2400" dirty="0" smtClean="0"/>
              <a:t>развитие межличностных </a:t>
            </a:r>
            <a:r>
              <a:rPr lang="ru-RU" sz="2400" dirty="0"/>
              <a:t>и </a:t>
            </a:r>
            <a:r>
              <a:rPr lang="ru-RU" sz="2400" dirty="0" smtClean="0"/>
              <a:t>групповых отношений;</a:t>
            </a:r>
            <a:endParaRPr lang="ru-RU" sz="2400" dirty="0"/>
          </a:p>
          <a:p>
            <a:pPr lvl="0">
              <a:lnSpc>
                <a:spcPct val="80000"/>
              </a:lnSpc>
              <a:buFont typeface="Wingdings" charset="2"/>
              <a:buChar char="Ø"/>
            </a:pPr>
            <a:r>
              <a:rPr lang="ru-RU" sz="2400" dirty="0"/>
              <a:t>н</a:t>
            </a:r>
            <a:r>
              <a:rPr lang="ru-RU" sz="2400" dirty="0" smtClean="0"/>
              <a:t>акопление </a:t>
            </a:r>
            <a:r>
              <a:rPr lang="ru-RU" sz="2400" dirty="0"/>
              <a:t>положительного опыта сотрудничества и участия в общественной </a:t>
            </a:r>
            <a:r>
              <a:rPr lang="ru-RU" sz="2400" dirty="0" smtClean="0"/>
              <a:t>жизни</a:t>
            </a:r>
            <a:r>
              <a:rPr lang="ru-RU" sz="2400" dirty="0"/>
              <a:t>;</a:t>
            </a:r>
            <a:endParaRPr lang="ru-RU" sz="2400" dirty="0" smtClean="0"/>
          </a:p>
          <a:p>
            <a:pPr lvl="0">
              <a:lnSpc>
                <a:spcPct val="80000"/>
              </a:lnSpc>
              <a:buFont typeface="Wingdings" charset="2"/>
              <a:buChar char="Ø"/>
            </a:pPr>
            <a:r>
              <a:rPr lang="ru-RU" sz="2400" dirty="0" smtClean="0"/>
              <a:t>представление о своих </a:t>
            </a:r>
            <a:r>
              <a:rPr lang="ru-RU" sz="2400" dirty="0"/>
              <a:t>обязанностях и </a:t>
            </a:r>
            <a:r>
              <a:rPr lang="ru-RU" sz="2400" dirty="0" smtClean="0"/>
              <a:t>правах;</a:t>
            </a:r>
          </a:p>
          <a:p>
            <a:pPr lvl="0">
              <a:lnSpc>
                <a:spcPct val="80000"/>
              </a:lnSpc>
              <a:buFont typeface="Wingdings" charset="2"/>
              <a:buChar char="Ø"/>
            </a:pPr>
            <a:r>
              <a:rPr lang="ru-RU" sz="2400" dirty="0"/>
              <a:t>п</a:t>
            </a:r>
            <a:r>
              <a:rPr lang="ru-RU" sz="2400" dirty="0" smtClean="0"/>
              <a:t>редставление </a:t>
            </a:r>
            <a:r>
              <a:rPr lang="ru-RU" sz="2400" dirty="0"/>
              <a:t>о своей стране (Россия). </a:t>
            </a:r>
          </a:p>
        </p:txBody>
      </p:sp>
      <p:pic>
        <p:nvPicPr>
          <p:cNvPr id="4" name="Изображение 1" descr="IMG_200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0" t="8402"/>
          <a:stretch/>
        </p:blipFill>
        <p:spPr>
          <a:xfrm>
            <a:off x="5534028" y="1052736"/>
            <a:ext cx="3609971" cy="533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800000"/>
                </a:solidFill>
              </a:rPr>
              <a:t>Окружающий социальный </a:t>
            </a:r>
            <a:r>
              <a:rPr lang="ru-RU" dirty="0" smtClean="0">
                <a:solidFill>
                  <a:srgbClr val="800000"/>
                </a:solidFill>
              </a:rPr>
              <a:t>мир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44824"/>
            <a:ext cx="8928992" cy="4752528"/>
          </a:xfrm>
        </p:spPr>
        <p:txBody>
          <a:bodyPr>
            <a:normAutofit/>
          </a:bodyPr>
          <a:lstStyle/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Школа</a:t>
            </a:r>
            <a:r>
              <a:rPr lang="ru-RU" dirty="0" smtClean="0"/>
              <a:t>»,</a:t>
            </a:r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/>
              <a:t>«Предметы и материалы, изготовленные человеком», </a:t>
            </a:r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/>
              <a:t>«Предметы быта», </a:t>
            </a:r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Квартира, дом, </a:t>
            </a:r>
            <a:r>
              <a:rPr lang="ru-RU" dirty="0" smtClean="0"/>
              <a:t>двор</a:t>
            </a:r>
            <a:r>
              <a:rPr lang="ru-RU" dirty="0"/>
              <a:t>», </a:t>
            </a:r>
            <a:endParaRPr lang="ru-RU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Город», </a:t>
            </a:r>
            <a:endParaRPr lang="ru-RU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Транспорт», </a:t>
            </a:r>
            <a:endParaRPr lang="ru-RU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Страна»,  </a:t>
            </a:r>
            <a:endParaRPr lang="ru-RU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Традиции и обычаи</a:t>
            </a:r>
            <a:r>
              <a:rPr lang="ru-RU" dirty="0" smtClean="0"/>
              <a:t>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105273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РАЗДЕЛЫ ПРОГРАММЫ: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4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1. Школа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представления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помещениях школы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профессиональной деятельности людей, работающих в школе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школьной территории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зонах класса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распорядке школьного дня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школьных принадлежностях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себе как члене коллектива класса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дружеских взаимоотношениях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087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729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2. Предметы </a:t>
            </a:r>
            <a:r>
              <a:rPr lang="ru-RU" dirty="0">
                <a:solidFill>
                  <a:srgbClr val="800000"/>
                </a:solidFill>
              </a:rPr>
              <a:t>и материалы, изготовленные человеком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032208"/>
            <a:ext cx="82296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представления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бумаге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дереве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стекле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резине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металле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ткани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пластмассе</a:t>
            </a:r>
          </a:p>
          <a:p>
            <a:pPr marL="137160" indent="0">
              <a:buNone/>
            </a:pPr>
            <a:r>
              <a:rPr lang="ru-RU" dirty="0" smtClean="0"/>
              <a:t>и об изготовленных из них изделиях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383159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3. Предметы </a:t>
            </a:r>
            <a:r>
              <a:rPr lang="ru-RU" dirty="0">
                <a:solidFill>
                  <a:srgbClr val="800000"/>
                </a:solidFill>
              </a:rPr>
              <a:t>быта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64296"/>
            <a:ext cx="8229600" cy="3629000"/>
          </a:xfrm>
        </p:spPr>
        <p:txBody>
          <a:bodyPr/>
          <a:lstStyle/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представления</a:t>
            </a:r>
            <a:r>
              <a:rPr lang="ru-RU" dirty="0"/>
              <a:t>: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об электробытовых приборах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предметах мебели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предметах посуды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предметах интерьера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часах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67119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/>
          <a:lstStyle/>
          <a:p>
            <a:r>
              <a:rPr lang="ru-RU" dirty="0">
                <a:solidFill>
                  <a:srgbClr val="800000"/>
                </a:solidFill>
              </a:rPr>
              <a:t>4</a:t>
            </a:r>
            <a:r>
              <a:rPr lang="ru-RU" dirty="0" smtClean="0">
                <a:solidFill>
                  <a:srgbClr val="800000"/>
                </a:solidFill>
              </a:rPr>
              <a:t>. Квартира</a:t>
            </a:r>
            <a:r>
              <a:rPr lang="ru-RU" dirty="0">
                <a:solidFill>
                  <a:srgbClr val="800000"/>
                </a:solidFill>
              </a:rPr>
              <a:t>, дом, двор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представления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строении дома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типах домов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местах общего пользования в доме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планировке помещений квартиры (дома)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о </a:t>
            </a:r>
            <a:r>
              <a:rPr lang="ru-RU" dirty="0"/>
              <a:t>территории двора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коммунальных удобствах квартиры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вредных насекомых и грызунах, живущих в доме </a:t>
            </a:r>
          </a:p>
          <a:p>
            <a:pPr marL="137160" indent="0">
              <a:buNone/>
            </a:pPr>
            <a:r>
              <a:rPr lang="ru-RU" u="sng" dirty="0"/>
              <a:t>Формирование </a:t>
            </a:r>
            <a:r>
              <a:rPr lang="ru-RU" u="sng" dirty="0" smtClean="0"/>
              <a:t>умения: </a:t>
            </a:r>
          </a:p>
          <a:p>
            <a:pPr>
              <a:buFont typeface="Wingdings" charset="2"/>
              <a:buChar char="ü"/>
            </a:pPr>
            <a:r>
              <a:rPr lang="ru-RU" dirty="0"/>
              <a:t>сообщать свой адрес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вести </a:t>
            </a:r>
            <a:r>
              <a:rPr lang="ru-RU" dirty="0"/>
              <a:t>себя в чрезвычайной </a:t>
            </a:r>
            <a:r>
              <a:rPr lang="ru-RU" dirty="0" smtClean="0"/>
              <a:t>ситуации</a:t>
            </a:r>
          </a:p>
          <a:p>
            <a:pPr>
              <a:buFont typeface="Wingdings" charset="2"/>
              <a:buChar char="ü"/>
            </a:pPr>
            <a:endParaRPr lang="ru-RU" dirty="0"/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087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1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4968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5. Город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709160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представления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районах, улицах, площадях, зданиях родного города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профессиональной деятельности людей, работающих в городских </a:t>
            </a:r>
            <a:r>
              <a:rPr lang="ru-RU" dirty="0" smtClean="0"/>
              <a:t>учреждениях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об </a:t>
            </a:r>
            <a:r>
              <a:rPr lang="ru-RU" dirty="0"/>
              <a:t>истории родного города.</a:t>
            </a:r>
          </a:p>
          <a:p>
            <a:pPr marL="137160" indent="0">
              <a:buNone/>
            </a:pPr>
            <a:r>
              <a:rPr lang="ru-RU" u="sng" dirty="0"/>
              <a:t>Формирование умения соблюдать правила поведения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в общественных местах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на </a:t>
            </a:r>
            <a:r>
              <a:rPr lang="ru-RU" dirty="0" smtClean="0"/>
              <a:t>улице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167135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8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800000"/>
                </a:solidFill>
              </a:rPr>
              <a:t>6</a:t>
            </a:r>
            <a:r>
              <a:rPr lang="ru-RU" dirty="0" smtClean="0">
                <a:solidFill>
                  <a:srgbClr val="800000"/>
                </a:solidFill>
              </a:rPr>
              <a:t>.Транспорт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8192"/>
            <a:ext cx="8229600" cy="4709160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представления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наземном транспорте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воздушном транспорте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водном транспорте 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космическом транспорте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профессиональной деятельности людей, работающих на транспорте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об общественном транспорте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специальном транспорте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профессиональной деятельности людей, работающих на специальном </a:t>
            </a:r>
            <a:r>
              <a:rPr lang="ru-RU" dirty="0" smtClean="0"/>
              <a:t>транспорте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167135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800000"/>
                </a:solidFill>
              </a:rPr>
              <a:t>7</a:t>
            </a:r>
            <a:r>
              <a:rPr lang="ru-RU" dirty="0" smtClean="0">
                <a:solidFill>
                  <a:srgbClr val="800000"/>
                </a:solidFill>
              </a:rPr>
              <a:t>. Страна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76264"/>
            <a:ext cx="8229600" cy="413305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представления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о России </a:t>
            </a:r>
            <a:r>
              <a:rPr lang="ru-RU" dirty="0"/>
              <a:t>и государственной символике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правах и обязанностях гражданина России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об исторических событиях России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выдающихся людях России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странах мира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выдающихся людях </a:t>
            </a:r>
            <a:r>
              <a:rPr lang="ru-RU" dirty="0" smtClean="0"/>
              <a:t>мира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31115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9557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8.</a:t>
            </a:r>
            <a:r>
              <a:rPr lang="ru-RU" dirty="0">
                <a:solidFill>
                  <a:srgbClr val="800000"/>
                </a:solidFill>
              </a:rPr>
              <a:t>Традиции, обычаи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92248"/>
            <a:ext cx="8229600" cy="413309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smtClean="0"/>
              <a:t>Формирование </a:t>
            </a:r>
            <a:r>
              <a:rPr lang="ru-RU" dirty="0"/>
              <a:t>представления: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празднике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школьных традициях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об атрибутах православной церкви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нравственных традициях, принятых в православии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религиях мира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об общепринятых традициях на </a:t>
            </a:r>
            <a:r>
              <a:rPr lang="ru-RU" dirty="0" smtClean="0"/>
              <a:t>похоронах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31115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5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Аня полотенца"/>
          <p:cNvPicPr>
            <a:picLocks noChangeAspect="1" noChangeArrowheads="1"/>
          </p:cNvPicPr>
          <p:nvPr/>
        </p:nvPicPr>
        <p:blipFill>
          <a:blip r:embed="rId3" cstate="screen">
            <a:lum bright="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481513"/>
            <a:ext cx="316706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5" descr="IMG_399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425" y="3933825"/>
            <a:ext cx="19494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16" descr="Галковский и Лялькин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252" y="2027238"/>
            <a:ext cx="2843212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Леня на вел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00349" y="2132856"/>
            <a:ext cx="2987675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Ботинок"/>
          <p:cNvPicPr>
            <a:picLocks noChangeAspect="1" noChangeArrowheads="1"/>
          </p:cNvPicPr>
          <p:nvPr/>
        </p:nvPicPr>
        <p:blipFill>
          <a:blip r:embed="rId7" cstate="screen">
            <a:lum bright="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4293096"/>
            <a:ext cx="216060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 descr="На ПК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4714109"/>
            <a:ext cx="2808312" cy="214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3" descr="1  ЦЛП май 2008"/>
          <p:cNvPicPr>
            <a:picLocks noGrp="1" noChangeAspect="1" noChangeArrowheads="1"/>
          </p:cNvPicPr>
          <p:nvPr>
            <p:ph idx="1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6408" y="692696"/>
            <a:ext cx="4318046" cy="2005858"/>
          </a:xfrm>
          <a:noFill/>
        </p:spPr>
      </p:pic>
      <p:pic>
        <p:nvPicPr>
          <p:cNvPr id="16388" name="Picture 4" descr="Илья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2132856"/>
            <a:ext cx="2449512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6696" y="-12263"/>
            <a:ext cx="5717432" cy="7769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800000"/>
                </a:solidFill>
              </a:rPr>
              <a:t>Школьные отделения 7 </a:t>
            </a:r>
            <a:r>
              <a:rPr lang="ru-RU" sz="3200" b="1" dirty="0">
                <a:solidFill>
                  <a:srgbClr val="800000"/>
                </a:solidFill>
              </a:rPr>
              <a:t>– 18 </a:t>
            </a:r>
            <a:endParaRPr lang="ru-RU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6392" name="Picture 8" descr="Здравствуй Маша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541" y="786474"/>
            <a:ext cx="2659022" cy="199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 descr="DSC00010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2564904"/>
            <a:ext cx="25923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613300" y="436602"/>
            <a:ext cx="35307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5"/>
            <a:r>
              <a:rPr lang="ru-RU" sz="2000" b="1" dirty="0" smtClean="0">
                <a:solidFill>
                  <a:srgbClr val="800000"/>
                </a:solidFill>
              </a:rPr>
              <a:t>2) Школа для детей с НОДА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00644" y="901169"/>
            <a:ext cx="2343356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800000"/>
                </a:solidFill>
              </a:rPr>
              <a:t>3) Центр дистанционного обучения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16624" y="4958"/>
            <a:ext cx="352737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000" b="1" dirty="0" smtClean="0">
                <a:solidFill>
                  <a:srgbClr val="800000"/>
                </a:solidFill>
              </a:rPr>
              <a:t>Школа для детей с ТМНР </a:t>
            </a:r>
            <a:endParaRPr lang="ru-RU" sz="2000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16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 animBg="1"/>
      <p:bldP spid="16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>
          <a:xfrm>
            <a:off x="0" y="-171400"/>
            <a:ext cx="9396536" cy="1143000"/>
          </a:xfrm>
        </p:spPr>
        <p:txBody>
          <a:bodyPr>
            <a:noAutofit/>
          </a:bodyPr>
          <a:lstStyle/>
          <a:p>
            <a:r>
              <a:rPr lang="ru-RU" sz="3200" i="1" dirty="0">
                <a:solidFill>
                  <a:srgbClr val="800000"/>
                </a:solidFill>
              </a:rPr>
              <a:t>4. </a:t>
            </a:r>
            <a:r>
              <a:rPr lang="ru-RU" sz="3200" i="1" u="sng" dirty="0">
                <a:solidFill>
                  <a:srgbClr val="800000"/>
                </a:solidFill>
              </a:rPr>
              <a:t>Предметная область</a:t>
            </a:r>
            <a:r>
              <a:rPr lang="ru-RU" sz="3200" i="1" dirty="0">
                <a:solidFill>
                  <a:srgbClr val="800000"/>
                </a:solidFill>
              </a:rPr>
              <a:t>: «Искусство</a:t>
            </a:r>
            <a:r>
              <a:rPr lang="ru-RU" sz="3200" i="1" dirty="0" smtClean="0">
                <a:solidFill>
                  <a:srgbClr val="800000"/>
                </a:solidFill>
              </a:rPr>
              <a:t>»</a:t>
            </a:r>
            <a:br>
              <a:rPr lang="ru-RU" sz="3200" i="1" dirty="0" smtClean="0">
                <a:solidFill>
                  <a:srgbClr val="800000"/>
                </a:solidFill>
              </a:rPr>
            </a:br>
            <a:r>
              <a:rPr lang="ru-RU" sz="3200" i="1" dirty="0" smtClean="0">
                <a:solidFill>
                  <a:srgbClr val="800000"/>
                </a:solidFill>
              </a:rPr>
              <a:t>4.1. </a:t>
            </a:r>
            <a:r>
              <a:rPr lang="ru-RU" sz="3200" i="1" u="sng" dirty="0" smtClean="0">
                <a:solidFill>
                  <a:srgbClr val="800000"/>
                </a:solidFill>
              </a:rPr>
              <a:t>Предмет</a:t>
            </a:r>
            <a:r>
              <a:rPr lang="ru-RU" sz="3200" i="1" dirty="0" smtClean="0">
                <a:solidFill>
                  <a:srgbClr val="800000"/>
                </a:solidFill>
              </a:rPr>
              <a:t>: «Музыка и движение»</a:t>
            </a:r>
            <a:endParaRPr lang="ru-RU" sz="3200" dirty="0">
              <a:solidFill>
                <a:srgbClr val="80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-180528" y="908720"/>
            <a:ext cx="5400600" cy="5400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2400" dirty="0" smtClean="0"/>
              <a:t>Накопление </a:t>
            </a:r>
            <a:r>
              <a:rPr lang="ru-RU" sz="2400" dirty="0"/>
              <a:t>впечатлений и формирование интереса к доступным видам музыкального </a:t>
            </a:r>
            <a:r>
              <a:rPr lang="ru-RU" sz="2400" dirty="0" smtClean="0"/>
              <a:t>искусства; 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р</a:t>
            </a:r>
            <a:r>
              <a:rPr lang="ru-RU" sz="2400" dirty="0" smtClean="0"/>
              <a:t>азвитие </a:t>
            </a:r>
            <a:r>
              <a:rPr lang="ru-RU" sz="2400" dirty="0"/>
              <a:t>слуховых и двигательных восприятий, танцевальных, певческих, хоровых </a:t>
            </a:r>
            <a:r>
              <a:rPr lang="ru-RU" sz="2400" dirty="0" smtClean="0"/>
              <a:t>умений</a:t>
            </a:r>
            <a:r>
              <a:rPr lang="ru-RU" sz="2400" dirty="0"/>
              <a:t>;</a:t>
            </a:r>
            <a:endParaRPr lang="ru-RU" sz="2400" dirty="0" smtClean="0"/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2400" dirty="0" smtClean="0"/>
              <a:t>освоение </a:t>
            </a:r>
            <a:r>
              <a:rPr lang="ru-RU" sz="2400" dirty="0"/>
              <a:t>игры на доступных музыкальных </a:t>
            </a:r>
            <a:r>
              <a:rPr lang="ru-RU" sz="2400" dirty="0" smtClean="0"/>
              <a:t>инструментах; 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2400" dirty="0" smtClean="0"/>
              <a:t>эмоциональное </a:t>
            </a:r>
            <a:r>
              <a:rPr lang="ru-RU" sz="2400" dirty="0"/>
              <a:t>и практическое обогащение опыта в процессе музыкальных занятий, игр, музыкально-танцевальных, вокальных и инструментальных </a:t>
            </a:r>
            <a:r>
              <a:rPr lang="ru-RU" sz="2400" dirty="0" smtClean="0"/>
              <a:t>выступлений</a:t>
            </a:r>
            <a:r>
              <a:rPr lang="ru-RU" sz="2400" dirty="0"/>
              <a:t>;</a:t>
            </a:r>
            <a:endParaRPr lang="ru-RU" sz="2400" dirty="0" smtClean="0"/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г</a:t>
            </a:r>
            <a:r>
              <a:rPr lang="ru-RU" sz="2400" dirty="0" smtClean="0"/>
              <a:t>отовность </a:t>
            </a:r>
            <a:r>
              <a:rPr lang="ru-RU" sz="2400" dirty="0"/>
              <a:t>к участию в совместных музыкальных мероприятиях. </a:t>
            </a:r>
            <a:endParaRPr lang="ru-RU" sz="1600" dirty="0"/>
          </a:p>
        </p:txBody>
      </p:sp>
      <p:pic>
        <p:nvPicPr>
          <p:cNvPr id="3" name="Изображение 2" descr="P1130928 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69" t="5379" b="7300"/>
          <a:stretch/>
        </p:blipFill>
        <p:spPr>
          <a:xfrm>
            <a:off x="5308824" y="1336999"/>
            <a:ext cx="3871688" cy="55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Музыка и движение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8272"/>
            <a:ext cx="8229600" cy="2332896"/>
          </a:xfrm>
        </p:spPr>
        <p:txBody>
          <a:bodyPr>
            <a:noAutofit/>
          </a:bodyPr>
          <a:lstStyle/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/>
              <a:t>«Слушание  музыки», </a:t>
            </a:r>
            <a:endParaRPr lang="ru-RU" sz="3200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 smtClean="0"/>
              <a:t>«</a:t>
            </a:r>
            <a:r>
              <a:rPr lang="ru-RU" sz="3200" dirty="0"/>
              <a:t>Пение», </a:t>
            </a:r>
            <a:endParaRPr lang="ru-RU" sz="3200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 smtClean="0"/>
              <a:t>«</a:t>
            </a:r>
            <a:r>
              <a:rPr lang="ru-RU" sz="3200" dirty="0"/>
              <a:t>Движение под музыку», </a:t>
            </a:r>
            <a:endParaRPr lang="ru-RU" sz="3200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 smtClean="0"/>
              <a:t>«</a:t>
            </a:r>
            <a:r>
              <a:rPr lang="ru-RU" sz="3200" dirty="0"/>
              <a:t>Игра на музыкальных инструментах».</a:t>
            </a:r>
          </a:p>
          <a:p>
            <a:pPr marL="137160" indent="0">
              <a:buNone/>
            </a:pP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55679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РАЗДЕЛЫ ПРОГРАММЫ: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782960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1. Слушание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dirty="0" smtClean="0"/>
              <a:t>Формирование </a:t>
            </a:r>
            <a:r>
              <a:rPr lang="ru-RU" dirty="0"/>
              <a:t>умения: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различать тихое и громкое звучание музыки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определять начало и конец звучания музыки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различать быструю, умеренную и медленную музыку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узнавать знакомую песню, мелодию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определять характер музыки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различать высокие и низкие звуки</a:t>
            </a:r>
          </a:p>
          <a:p>
            <a:pPr marL="137160" indent="0">
              <a:buNone/>
            </a:pPr>
            <a:r>
              <a:rPr lang="ru-RU" dirty="0"/>
              <a:t>Формирование представления о песне</a:t>
            </a:r>
          </a:p>
          <a:p>
            <a:pPr marL="137160" indent="0">
              <a:buNone/>
            </a:pPr>
            <a:r>
              <a:rPr lang="ru-RU" dirty="0"/>
              <a:t>Формирование умения: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различать хоровое и сольное исполнение произведения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определять музыкальный стиль произведения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узнавать оркестр, в исполнении которого звучит музыкальное произведение </a:t>
            </a:r>
          </a:p>
          <a:p>
            <a:pPr marL="137160" indent="0">
              <a:buNone/>
            </a:pPr>
            <a:r>
              <a:rPr lang="ru-RU" dirty="0"/>
              <a:t>Формирование представления о композиторах</a:t>
            </a:r>
          </a:p>
          <a:p>
            <a:pPr marL="137160" indent="0">
              <a:buNone/>
            </a:pPr>
            <a:r>
              <a:rPr lang="ru-RU" dirty="0"/>
              <a:t>Формирование умения соотносить музыкальные образы с персонажами  художественных произведений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62068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1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2. Пение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32208"/>
            <a:ext cx="8229600" cy="4709160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умения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подражать характерным звукам во время звучания знакомой песни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подпевать отдельные или повторяющиеся звуки, слоги и слова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подпевать повторяющиеся интонации припева песни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петь слова песни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выразительно петь с соблюдением динамических оттенков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петь в хоре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19675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8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800000"/>
                </a:solidFill>
              </a:rPr>
              <a:t>3</a:t>
            </a:r>
            <a:r>
              <a:rPr lang="ru-RU" dirty="0" smtClean="0">
                <a:solidFill>
                  <a:srgbClr val="800000"/>
                </a:solidFill>
              </a:rPr>
              <a:t>. </a:t>
            </a:r>
            <a:r>
              <a:rPr lang="ru-RU" dirty="0">
                <a:solidFill>
                  <a:srgbClr val="800000"/>
                </a:solidFill>
              </a:rPr>
              <a:t>Движение под музыку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4016" y="980728"/>
            <a:ext cx="9468544" cy="5877272"/>
          </a:xfrm>
        </p:spPr>
        <p:txBody>
          <a:bodyPr>
            <a:noAutofit/>
          </a:bodyPr>
          <a:lstStyle/>
          <a:p>
            <a:pPr marL="137160" indent="0">
              <a:lnSpc>
                <a:spcPct val="80000"/>
              </a:lnSpc>
              <a:buNone/>
            </a:pPr>
            <a:r>
              <a:rPr lang="ru-RU" sz="2400" u="sng" dirty="0" smtClean="0"/>
              <a:t>Формирование </a:t>
            </a:r>
            <a:r>
              <a:rPr lang="ru-RU" sz="2400" u="sng" dirty="0"/>
              <a:t>умения: 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выполнять движения разными частями тела под музыку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начинать движение под музыку с началом ее звучания и заканчивать движение по окончании звучания музыки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двигаться под музыку разного характера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выполнять под музыку действия с предметами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соблюдать последовательность простейших танцевальных движений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передавать простейшие движения знакомых животных 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выполнять движения, соответствующие словам песни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соблюдать последовательность движений в соответствии с исполняемой ролью при инсценировке песни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двигаться под музыку в медленном, умеренном и быстром темпе 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изменять движение под музыку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выполнять танцевальные движения в паре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выполнять характерные движения образа (животное, исполнитель и др.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4868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4. </a:t>
            </a:r>
            <a:r>
              <a:rPr lang="ru-RU" dirty="0">
                <a:solidFill>
                  <a:srgbClr val="800000"/>
                </a:solidFill>
              </a:rPr>
              <a:t>Игра на музыкальных инструментах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88840"/>
            <a:ext cx="9144000" cy="4896544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умения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различать музыкальные инструменты, сходные и контрастные по звучанию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осваивать приемы игры на музыкальных инструментах, не имеющих звукоряд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играть тихо и громко на музыкальном инструменте     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сопровождать мелодию игрой на музыкальном инструменте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своевременно вступать и заканчивать игру на музыкальном инструменте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осваивать приемы игры на музыкальных инструментах, имеющих звукоряд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сопровождать мелодию ритмичной игрой на музыкальном инструменте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играть в </a:t>
            </a:r>
            <a:r>
              <a:rPr lang="ru-RU" dirty="0" smtClean="0"/>
              <a:t>ансамбле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31115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4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-108520" y="-27384"/>
            <a:ext cx="9433048" cy="936104"/>
          </a:xfrm>
        </p:spPr>
        <p:txBody>
          <a:bodyPr>
            <a:noAutofit/>
          </a:bodyPr>
          <a:lstStyle/>
          <a:p>
            <a:r>
              <a:rPr lang="ru-RU" sz="2800" i="1" dirty="0">
                <a:solidFill>
                  <a:srgbClr val="800000"/>
                </a:solidFill>
              </a:rPr>
              <a:t>4. </a:t>
            </a:r>
            <a:r>
              <a:rPr lang="ru-RU" sz="2800" i="1" u="sng" dirty="0" smtClean="0">
                <a:solidFill>
                  <a:srgbClr val="800000"/>
                </a:solidFill>
              </a:rPr>
              <a:t>Предметная область</a:t>
            </a:r>
            <a:r>
              <a:rPr lang="ru-RU" sz="2800" i="1" dirty="0" smtClean="0">
                <a:solidFill>
                  <a:srgbClr val="800000"/>
                </a:solidFill>
              </a:rPr>
              <a:t>: «Искусство»</a:t>
            </a:r>
            <a:r>
              <a:rPr lang="ru-RU" sz="2800" i="1" dirty="0">
                <a:solidFill>
                  <a:srgbClr val="800000"/>
                </a:solidFill>
              </a:rPr>
              <a:t/>
            </a:r>
            <a:br>
              <a:rPr lang="ru-RU" sz="2800" i="1" dirty="0">
                <a:solidFill>
                  <a:srgbClr val="800000"/>
                </a:solidFill>
              </a:rPr>
            </a:br>
            <a:r>
              <a:rPr lang="ru-RU" sz="2800" i="1" dirty="0" smtClean="0">
                <a:solidFill>
                  <a:srgbClr val="800000"/>
                </a:solidFill>
              </a:rPr>
              <a:t>4.2. </a:t>
            </a:r>
            <a:r>
              <a:rPr lang="ru-RU" sz="2800" i="1" u="sng" dirty="0" smtClean="0">
                <a:solidFill>
                  <a:srgbClr val="800000"/>
                </a:solidFill>
              </a:rPr>
              <a:t>Предмет</a:t>
            </a:r>
            <a:r>
              <a:rPr lang="ru-RU" sz="2800" i="1" dirty="0" smtClean="0">
                <a:solidFill>
                  <a:srgbClr val="800000"/>
                </a:solidFill>
              </a:rPr>
              <a:t>: «Изобразительная деятельность»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388843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Ø"/>
            </a:pPr>
            <a:r>
              <a:rPr lang="ru-RU" dirty="0"/>
              <a:t>Накопление впечатлений и формирование интереса к доступным видам изобразительного </a:t>
            </a:r>
            <a:r>
              <a:rPr lang="ru-RU" dirty="0" smtClean="0"/>
              <a:t>искусства</a:t>
            </a:r>
            <a:r>
              <a:rPr lang="ru-RU" dirty="0"/>
              <a:t>;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/>
              <a:t>ф</a:t>
            </a:r>
            <a:r>
              <a:rPr lang="ru-RU" dirty="0" smtClean="0"/>
              <a:t>ормирование </a:t>
            </a:r>
            <a:r>
              <a:rPr lang="ru-RU" dirty="0"/>
              <a:t>простейших эстетических ориентиров (красиво – не красиво) в практической жизни и их использование в организации обыденной жизни и </a:t>
            </a:r>
            <a:r>
              <a:rPr lang="ru-RU" dirty="0" smtClean="0"/>
              <a:t>праздника</a:t>
            </a:r>
            <a:r>
              <a:rPr lang="ru-RU" dirty="0"/>
              <a:t>;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/>
              <a:t>о</a:t>
            </a:r>
            <a:r>
              <a:rPr lang="ru-RU" dirty="0" smtClean="0"/>
              <a:t>своение </a:t>
            </a:r>
            <a:r>
              <a:rPr lang="ru-RU" dirty="0"/>
              <a:t>доступных средств изобразительной деятельности: лепка, рисование, аппликация;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развитие </a:t>
            </a:r>
            <a:r>
              <a:rPr lang="ru-RU" dirty="0"/>
              <a:t>способности к совместной и самостоятельной изобразительной </a:t>
            </a:r>
            <a:r>
              <a:rPr lang="ru-RU" dirty="0" smtClean="0"/>
              <a:t>деятельности</a:t>
            </a:r>
            <a:r>
              <a:rPr lang="ru-RU" dirty="0"/>
              <a:t>;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/>
              <a:t>н</a:t>
            </a:r>
            <a:r>
              <a:rPr lang="ru-RU" dirty="0" smtClean="0"/>
              <a:t>акопление </a:t>
            </a:r>
            <a:r>
              <a:rPr lang="ru-RU" dirty="0"/>
              <a:t>опыта самовыражения в процессе изобразительной деятельности. </a:t>
            </a:r>
          </a:p>
        </p:txBody>
      </p:sp>
      <p:pic>
        <p:nvPicPr>
          <p:cNvPr id="4" name="Изображение 3" descr="Изображение 06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41" y="4721126"/>
            <a:ext cx="3246387" cy="2164258"/>
          </a:xfrm>
          <a:prstGeom prst="rect">
            <a:avLst/>
          </a:prstGeom>
        </p:spPr>
      </p:pic>
      <p:pic>
        <p:nvPicPr>
          <p:cNvPr id="6" name="Изображение 5" descr="S73F203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4785803"/>
            <a:ext cx="3437596" cy="202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800000"/>
                </a:solidFill>
              </a:rPr>
              <a:t>Изобразительная </a:t>
            </a:r>
            <a:r>
              <a:rPr lang="ru-RU" dirty="0" smtClean="0">
                <a:solidFill>
                  <a:srgbClr val="800000"/>
                </a:solidFill>
              </a:rPr>
              <a:t>деятельность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52328"/>
            <a:ext cx="8229600" cy="2332856"/>
          </a:xfrm>
        </p:spPr>
        <p:txBody>
          <a:bodyPr>
            <a:normAutofit/>
          </a:bodyPr>
          <a:lstStyle/>
          <a:p>
            <a:pPr marL="880110" indent="-742950">
              <a:buSzPct val="90000"/>
              <a:buFont typeface="+mj-lt"/>
              <a:buAutoNum type="arabicPeriod"/>
            </a:pPr>
            <a:r>
              <a:rPr lang="ru-RU" sz="3600" dirty="0" smtClean="0"/>
              <a:t>Аппликация</a:t>
            </a:r>
          </a:p>
          <a:p>
            <a:pPr marL="880110" indent="-742950">
              <a:buSzPct val="90000"/>
              <a:buFont typeface="+mj-lt"/>
              <a:buAutoNum type="arabicPeriod"/>
            </a:pPr>
            <a:r>
              <a:rPr lang="ru-RU" sz="3600" dirty="0" smtClean="0"/>
              <a:t>Лепка</a:t>
            </a:r>
          </a:p>
          <a:p>
            <a:pPr marL="880110" indent="-742950">
              <a:buSzPct val="90000"/>
              <a:buFont typeface="+mj-lt"/>
              <a:buAutoNum type="arabicPeriod"/>
            </a:pPr>
            <a:r>
              <a:rPr lang="ru-RU" sz="3600" dirty="0" smtClean="0"/>
              <a:t>Рисование</a:t>
            </a:r>
          </a:p>
          <a:p>
            <a:pPr marL="137160" indent="0">
              <a:buSzPct val="90000"/>
              <a:buNone/>
            </a:pP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55679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РАЗДЕЛЫ ПРОГРАММЫ: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1. Аппликация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8686800" cy="5328592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dirty="0" smtClean="0"/>
              <a:t> </a:t>
            </a:r>
            <a:r>
              <a:rPr lang="ru-RU" u="sng" dirty="0" smtClean="0"/>
              <a:t>Формирование умения</a:t>
            </a:r>
            <a:r>
              <a:rPr lang="ru-RU" dirty="0" smtClean="0"/>
              <a:t>: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узнавать </a:t>
            </a:r>
            <a:r>
              <a:rPr lang="ru-RU" dirty="0"/>
              <a:t>и </a:t>
            </a:r>
            <a:r>
              <a:rPr lang="ru-RU" dirty="0" smtClean="0"/>
              <a:t>различать материалы и инструменты</a:t>
            </a:r>
            <a:endParaRPr lang="ru-RU" dirty="0"/>
          </a:p>
          <a:p>
            <a:pPr lvl="0">
              <a:buFont typeface="Wingdings" charset="2"/>
              <a:buChar char="ü"/>
            </a:pPr>
            <a:r>
              <a:rPr lang="ru-RU" dirty="0"/>
              <a:t>р</a:t>
            </a:r>
            <a:r>
              <a:rPr lang="ru-RU" dirty="0" smtClean="0"/>
              <a:t>аботать с бумагой (сминать бумагу, отрывать </a:t>
            </a:r>
            <a:r>
              <a:rPr lang="ru-RU" dirty="0"/>
              <a:t>бумагу заданной формы, </a:t>
            </a:r>
            <a:r>
              <a:rPr lang="ru-RU" dirty="0" smtClean="0"/>
              <a:t>размера, сгибать, скручивать </a:t>
            </a:r>
            <a:r>
              <a:rPr lang="ru-RU" dirty="0"/>
              <a:t>лист </a:t>
            </a:r>
            <a:r>
              <a:rPr lang="ru-RU" dirty="0" smtClean="0"/>
              <a:t>бумаги)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/>
              <a:t>о</a:t>
            </a:r>
            <a:r>
              <a:rPr lang="ru-RU" dirty="0" smtClean="0"/>
              <a:t>бращаться с клеем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 smtClean="0"/>
              <a:t>выкалывать </a:t>
            </a:r>
            <a:r>
              <a:rPr lang="ru-RU" dirty="0"/>
              <a:t>шилом по </a:t>
            </a:r>
            <a:r>
              <a:rPr lang="ru-RU" dirty="0" smtClean="0"/>
              <a:t>контуру </a:t>
            </a:r>
            <a:endParaRPr lang="ru-RU" dirty="0"/>
          </a:p>
          <a:p>
            <a:pPr lvl="0">
              <a:buFont typeface="Wingdings" charset="2"/>
              <a:buChar char="ü"/>
            </a:pPr>
            <a:r>
              <a:rPr lang="ru-RU" dirty="0"/>
              <a:t>разрезать бумагу ножницами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вырезать по контуру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собирать </a:t>
            </a:r>
            <a:r>
              <a:rPr lang="ru-RU" dirty="0"/>
              <a:t>изображение объекта из нескольких деталей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конструировать объект из бумаги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соблюдать последовательность  действий при изготовлении </a:t>
            </a:r>
            <a:r>
              <a:rPr lang="ru-RU" dirty="0" smtClean="0"/>
              <a:t>предметной, декоративной, </a:t>
            </a:r>
            <a:r>
              <a:rPr lang="ru-RU" dirty="0"/>
              <a:t>сюжетной </a:t>
            </a:r>
            <a:r>
              <a:rPr lang="ru-RU" dirty="0" smtClean="0"/>
              <a:t>аппликации</a:t>
            </a:r>
            <a:endParaRPr lang="ru-RU" dirty="0"/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087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4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792088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2. Лепка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52128"/>
            <a:ext cx="9144000" cy="5949280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умения</a:t>
            </a:r>
            <a:r>
              <a:rPr lang="ru-RU" dirty="0" smtClean="0"/>
              <a:t>: </a:t>
            </a:r>
            <a:endParaRPr lang="ru-RU" dirty="0"/>
          </a:p>
          <a:p>
            <a:pPr lvl="0">
              <a:buFont typeface="Wingdings" charset="2"/>
              <a:buChar char="ü"/>
            </a:pPr>
            <a:r>
              <a:rPr lang="ru-RU" dirty="0"/>
              <a:t>р</a:t>
            </a:r>
            <a:r>
              <a:rPr lang="ru-RU" dirty="0" smtClean="0"/>
              <a:t>азличать пластичные </a:t>
            </a:r>
            <a:r>
              <a:rPr lang="ru-RU" dirty="0"/>
              <a:t>материалы и их </a:t>
            </a:r>
            <a:r>
              <a:rPr lang="ru-RU" dirty="0" smtClean="0"/>
              <a:t>свойства, инструменты </a:t>
            </a:r>
            <a:r>
              <a:rPr lang="ru-RU" dirty="0"/>
              <a:t>и приспособления, </a:t>
            </a:r>
            <a:endParaRPr lang="ru-RU" dirty="0" smtClean="0"/>
          </a:p>
          <a:p>
            <a:pPr lvl="0">
              <a:buFont typeface="Wingdings" charset="2"/>
              <a:buChar char="ü"/>
            </a:pPr>
            <a:r>
              <a:rPr lang="ru-RU" dirty="0" smtClean="0"/>
              <a:t>разминать </a:t>
            </a:r>
            <a:r>
              <a:rPr lang="ru-RU" dirty="0"/>
              <a:t>тесто, пластилин, глину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раскатывать тесто, глину скалкой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</a:t>
            </a:r>
            <a:r>
              <a:rPr lang="ru-RU" dirty="0" smtClean="0"/>
              <a:t>трывать, откручивать, отщипывать, </a:t>
            </a:r>
            <a:r>
              <a:rPr lang="ru-RU" dirty="0"/>
              <a:t>отрезать </a:t>
            </a:r>
            <a:r>
              <a:rPr lang="ru-RU" dirty="0" smtClean="0"/>
              <a:t>кусочек </a:t>
            </a:r>
            <a:r>
              <a:rPr lang="ru-RU" dirty="0"/>
              <a:t>материала от целого куска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размазывать </a:t>
            </a:r>
            <a:r>
              <a:rPr lang="ru-RU" dirty="0"/>
              <a:t>пластилин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</a:t>
            </a:r>
            <a:r>
              <a:rPr lang="ru-RU" dirty="0" smtClean="0"/>
              <a:t>ридавать форму (катать колбаску, шарик, вырезать, выдавливать и </a:t>
            </a:r>
            <a:r>
              <a:rPr lang="ru-RU" dirty="0" err="1" smtClean="0"/>
              <a:t>др</a:t>
            </a:r>
            <a:r>
              <a:rPr lang="ru-RU" dirty="0" smtClean="0"/>
              <a:t>)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в</a:t>
            </a:r>
            <a:r>
              <a:rPr lang="ru-RU" dirty="0" smtClean="0"/>
              <a:t>идоизменять форму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 smtClean="0"/>
              <a:t>соединять </a:t>
            </a:r>
            <a:r>
              <a:rPr lang="ru-RU" dirty="0"/>
              <a:t>детали изделия разными </a:t>
            </a:r>
            <a:r>
              <a:rPr lang="ru-RU" dirty="0" smtClean="0"/>
              <a:t>способами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 smtClean="0"/>
              <a:t>лепить </a:t>
            </a:r>
            <a:r>
              <a:rPr lang="ru-RU" dirty="0"/>
              <a:t>предмет из одной и нескольких частей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оформлять изделия различными декоративными способами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лепить несколько предметов, объединённых сюжетом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62068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DSC000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2132856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8659" name="Picture 3" descr="PA29008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4128" y="4005064"/>
            <a:ext cx="3168352" cy="23762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5684473" y="6309320"/>
            <a:ext cx="32800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charset="0"/>
              </a:rPr>
              <a:t>Занятость в мастерских</a:t>
            </a:r>
            <a:endParaRPr lang="ru-RU" sz="2400" dirty="0">
              <a:latin typeface="Times New Roman" charset="0"/>
            </a:endParaRPr>
          </a:p>
        </p:txBody>
      </p:sp>
      <p:sp>
        <p:nvSpPr>
          <p:cNvPr id="198662" name="Text Box 6"/>
          <p:cNvSpPr txBox="1">
            <a:spLocks noChangeArrowheads="1"/>
          </p:cNvSpPr>
          <p:nvPr/>
        </p:nvSpPr>
        <p:spPr bwMode="auto">
          <a:xfrm>
            <a:off x="683568" y="5301208"/>
            <a:ext cx="27363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charset="0"/>
              </a:rPr>
              <a:t>Обучение в ЦЛП</a:t>
            </a:r>
            <a:endParaRPr lang="ru-RU" sz="2400" dirty="0">
              <a:latin typeface="Times New Roman" charset="0"/>
            </a:endParaRPr>
          </a:p>
        </p:txBody>
      </p:sp>
      <p:sp>
        <p:nvSpPr>
          <p:cNvPr id="198663" name="Text Box 7"/>
          <p:cNvSpPr txBox="1">
            <a:spLocks noChangeArrowheads="1"/>
          </p:cNvSpPr>
          <p:nvPr/>
        </p:nvSpPr>
        <p:spPr bwMode="auto">
          <a:xfrm>
            <a:off x="4716016" y="3429000"/>
            <a:ext cx="7429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charset="0"/>
              </a:rPr>
              <a:t>18 +</a:t>
            </a:r>
          </a:p>
        </p:txBody>
      </p:sp>
      <p:pic>
        <p:nvPicPr>
          <p:cNvPr id="198664" name="Picture 8" descr="PICT103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4128" y="692696"/>
            <a:ext cx="3204218" cy="240359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355976" y="2420888"/>
            <a:ext cx="1296144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4355976" y="4365104"/>
            <a:ext cx="1296144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516216" y="3068960"/>
            <a:ext cx="2437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Сопровождаемое </a:t>
            </a:r>
          </a:p>
          <a:p>
            <a:r>
              <a:rPr lang="ru-RU" sz="2400" dirty="0" smtClean="0"/>
              <a:t>проживание</a:t>
            </a:r>
            <a:endParaRPr lang="ru-RU" sz="2400" dirty="0"/>
          </a:p>
        </p:txBody>
      </p:sp>
      <p:sp>
        <p:nvSpPr>
          <p:cNvPr id="5" name="Двойная стрелка вверх/вниз 4"/>
          <p:cNvSpPr/>
          <p:nvPr/>
        </p:nvSpPr>
        <p:spPr>
          <a:xfrm>
            <a:off x="6084168" y="3140968"/>
            <a:ext cx="360040" cy="79208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0136" y="404664"/>
            <a:ext cx="4961944" cy="11521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800000"/>
                </a:solidFill>
              </a:rPr>
              <a:t>Выпуск </a:t>
            </a:r>
            <a:br>
              <a:rPr lang="ru-RU" sz="3600" b="1" dirty="0">
                <a:solidFill>
                  <a:srgbClr val="800000"/>
                </a:solidFill>
              </a:rPr>
            </a:br>
            <a:r>
              <a:rPr lang="ru-RU" sz="3600" b="1" dirty="0">
                <a:solidFill>
                  <a:srgbClr val="800000"/>
                </a:solidFill>
              </a:rPr>
              <a:t>во взрослую </a:t>
            </a:r>
            <a:r>
              <a:rPr lang="ru-RU" sz="3600" b="1" dirty="0" smtClean="0">
                <a:solidFill>
                  <a:srgbClr val="800000"/>
                </a:solidFill>
              </a:rPr>
              <a:t>жизнь</a:t>
            </a:r>
            <a:endParaRPr lang="ru-RU" sz="3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9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1" grpId="0"/>
      <p:bldP spid="198662" grpId="0"/>
      <p:bldP spid="198663" grpId="0"/>
      <p:bldP spid="2" grpId="0" animBg="1"/>
      <p:bldP spid="14" grpId="0" animBg="1"/>
      <p:bldP spid="4" grpId="0"/>
      <p:bldP spid="5" grpId="0" animBg="1"/>
      <p:bldP spid="1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3. Рисование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умения: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различать </a:t>
            </a:r>
            <a:r>
              <a:rPr lang="ru-RU" dirty="0"/>
              <a:t>материалы и инструменты, используемые для рисования 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оставлять </a:t>
            </a:r>
            <a:r>
              <a:rPr lang="ru-RU" dirty="0"/>
              <a:t>графический след на бумаге, доске, стекле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рисовать </a:t>
            </a:r>
            <a:r>
              <a:rPr lang="ru-RU" dirty="0" smtClean="0"/>
              <a:t>карандашом, кистью </a:t>
            </a:r>
            <a:r>
              <a:rPr lang="ru-RU" dirty="0"/>
              <a:t>(приемы)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выбирать </a:t>
            </a:r>
            <a:r>
              <a:rPr lang="ru-RU" dirty="0"/>
              <a:t>цвет для рисования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получать цвет краски путем смешивания красок других цветов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рисовать основные элементы (точки, линии, фигуры)</a:t>
            </a:r>
          </a:p>
          <a:p>
            <a:pPr>
              <a:buFont typeface="Wingdings" charset="2"/>
              <a:buChar char="ü"/>
            </a:pPr>
            <a:r>
              <a:rPr lang="ru-RU" dirty="0"/>
              <a:t>р</a:t>
            </a:r>
            <a:r>
              <a:rPr lang="ru-RU" dirty="0" smtClean="0"/>
              <a:t>исовать в контуре, контур, предмет, орнамент</a:t>
            </a:r>
            <a:endParaRPr lang="ru-RU" dirty="0"/>
          </a:p>
          <a:p>
            <a:pPr lvl="0">
              <a:buFont typeface="Wingdings" charset="2"/>
              <a:buChar char="ü"/>
            </a:pPr>
            <a:r>
              <a:rPr lang="ru-RU" dirty="0" smtClean="0"/>
              <a:t>рисовать сюжетный рисунок</a:t>
            </a:r>
            <a:endParaRPr lang="ru-RU" dirty="0"/>
          </a:p>
          <a:p>
            <a:pPr lvl="0">
              <a:buFont typeface="Wingdings" charset="2"/>
              <a:buChar char="ü"/>
            </a:pPr>
            <a:r>
              <a:rPr lang="ru-RU" dirty="0"/>
              <a:t>использовать нетрадиционные техники рисования </a:t>
            </a:r>
          </a:p>
          <a:p>
            <a:pPr marL="13716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69269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1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800000"/>
                </a:solidFill>
              </a:rPr>
              <a:t>5. </a:t>
            </a:r>
            <a:r>
              <a:rPr lang="ru-RU" sz="2800" i="1" u="sng" dirty="0" smtClean="0">
                <a:solidFill>
                  <a:srgbClr val="800000"/>
                </a:solidFill>
              </a:rPr>
              <a:t>Предметная область</a:t>
            </a:r>
            <a:r>
              <a:rPr lang="ru-RU" sz="2800" i="1" dirty="0" smtClean="0">
                <a:solidFill>
                  <a:srgbClr val="800000"/>
                </a:solidFill>
              </a:rPr>
              <a:t>: «Физическая культура»</a:t>
            </a:r>
            <a:r>
              <a:rPr lang="ru-RU" sz="2800" dirty="0" smtClean="0">
                <a:solidFill>
                  <a:srgbClr val="800000"/>
                </a:solidFill>
              </a:rPr>
              <a:t>  </a:t>
            </a:r>
            <a:r>
              <a:rPr lang="ru-RU" sz="2800" u="sng" dirty="0" smtClean="0">
                <a:solidFill>
                  <a:srgbClr val="800000"/>
                </a:solidFill>
              </a:rPr>
              <a:t>Предмет</a:t>
            </a:r>
            <a:r>
              <a:rPr lang="ru-RU" sz="2800" dirty="0" smtClean="0">
                <a:solidFill>
                  <a:srgbClr val="800000"/>
                </a:solidFill>
              </a:rPr>
              <a:t>: «Адаптивная физкультура»</a:t>
            </a:r>
            <a:endParaRPr lang="ru-RU" sz="2800" dirty="0">
              <a:solidFill>
                <a:srgbClr val="80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07504" y="1124744"/>
            <a:ext cx="9036496" cy="3456384"/>
          </a:xfrm>
        </p:spPr>
        <p:txBody>
          <a:bodyPr>
            <a:normAutofit fontScale="77500" lnSpcReduction="20000"/>
          </a:bodyPr>
          <a:lstStyle/>
          <a:p>
            <a:pPr lvl="0">
              <a:buFont typeface="Wingdings" charset="2"/>
              <a:buChar char="Ø"/>
            </a:pPr>
            <a:r>
              <a:rPr lang="ru-RU" dirty="0"/>
              <a:t>Развитие восприятия собственного </a:t>
            </a:r>
            <a:r>
              <a:rPr lang="ru-RU" dirty="0" smtClean="0"/>
              <a:t>тела, осознание </a:t>
            </a:r>
            <a:r>
              <a:rPr lang="ru-RU" dirty="0"/>
              <a:t>своих физических возможностей и </a:t>
            </a:r>
            <a:r>
              <a:rPr lang="ru-RU" dirty="0" smtClean="0"/>
              <a:t>ограничений</a:t>
            </a:r>
            <a:r>
              <a:rPr lang="ru-RU" dirty="0"/>
              <a:t>;</a:t>
            </a:r>
            <a:endParaRPr lang="ru-RU" dirty="0" smtClean="0"/>
          </a:p>
          <a:p>
            <a:pPr lvl="0">
              <a:buFont typeface="Wingdings" charset="2"/>
              <a:buChar char="Ø"/>
            </a:pPr>
            <a:r>
              <a:rPr lang="ru-RU" dirty="0"/>
              <a:t>о</a:t>
            </a:r>
            <a:r>
              <a:rPr lang="ru-RU" dirty="0" smtClean="0"/>
              <a:t>своение </a:t>
            </a:r>
            <a:r>
              <a:rPr lang="ru-RU" dirty="0"/>
              <a:t>доступных способов передвижения (в том  числе с использованием технических средств</a:t>
            </a:r>
            <a:r>
              <a:rPr lang="ru-RU" dirty="0" smtClean="0"/>
              <a:t>);</a:t>
            </a:r>
          </a:p>
          <a:p>
            <a:pPr lvl="0">
              <a:buFont typeface="Wingdings" charset="2"/>
              <a:buChar char="Ø"/>
            </a:pPr>
            <a:r>
              <a:rPr lang="ru-RU" dirty="0"/>
              <a:t>с</a:t>
            </a:r>
            <a:r>
              <a:rPr lang="ru-RU" dirty="0" smtClean="0"/>
              <a:t>оотнесение </a:t>
            </a:r>
            <a:r>
              <a:rPr lang="ru-RU" dirty="0"/>
              <a:t>самочувствия с настроением, собственной активностью, самостоятельностью и </a:t>
            </a:r>
            <a:r>
              <a:rPr lang="ru-RU" dirty="0" smtClean="0"/>
              <a:t>независимостью</a:t>
            </a:r>
            <a:r>
              <a:rPr lang="ru-RU" dirty="0"/>
              <a:t>;</a:t>
            </a:r>
            <a:r>
              <a:rPr lang="ru-RU" dirty="0" smtClean="0"/>
              <a:t> </a:t>
            </a:r>
          </a:p>
          <a:p>
            <a:pPr lvl="0">
              <a:buFont typeface="Wingdings" charset="2"/>
              <a:buChar char="Ø"/>
            </a:pPr>
            <a:r>
              <a:rPr lang="ru-RU" dirty="0"/>
              <a:t>ф</a:t>
            </a:r>
            <a:r>
              <a:rPr lang="ru-RU" dirty="0" smtClean="0"/>
              <a:t>ормирование </a:t>
            </a:r>
            <a:r>
              <a:rPr lang="ru-RU" dirty="0"/>
              <a:t>двигательных навыков, координации движений, физических </a:t>
            </a:r>
            <a:r>
              <a:rPr lang="ru-RU" dirty="0" smtClean="0"/>
              <a:t>качеств;</a:t>
            </a:r>
          </a:p>
          <a:p>
            <a:pPr lvl="0">
              <a:buFont typeface="Wingdings" charset="2"/>
              <a:buChar char="Ø"/>
            </a:pPr>
            <a:r>
              <a:rPr lang="ru-RU" dirty="0"/>
              <a:t>о</a:t>
            </a:r>
            <a:r>
              <a:rPr lang="ru-RU" dirty="0" smtClean="0"/>
              <a:t>своение </a:t>
            </a:r>
            <a:r>
              <a:rPr lang="ru-RU" dirty="0"/>
              <a:t>доступных видов физкультурно-спортивной </a:t>
            </a:r>
            <a:r>
              <a:rPr lang="ru-RU" dirty="0" smtClean="0"/>
              <a:t>деятельности</a:t>
            </a:r>
            <a:r>
              <a:rPr lang="ru-RU" dirty="0"/>
              <a:t>: велосипедная езда, ходьба на лыжах</a:t>
            </a:r>
            <a:r>
              <a:rPr lang="ru-RU" dirty="0" smtClean="0"/>
              <a:t>, плавание, </a:t>
            </a:r>
            <a:r>
              <a:rPr lang="ru-RU" dirty="0"/>
              <a:t>спортивные и подвижные игры, туризм и др. </a:t>
            </a:r>
          </a:p>
        </p:txBody>
      </p:sp>
      <p:pic>
        <p:nvPicPr>
          <p:cNvPr id="4" name="Изображение 3" descr="движение 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37" y="4502332"/>
            <a:ext cx="3644947" cy="2733710"/>
          </a:xfrm>
          <a:prstGeom prst="rect">
            <a:avLst/>
          </a:prstGeom>
        </p:spPr>
      </p:pic>
      <p:pic>
        <p:nvPicPr>
          <p:cNvPr id="2" name="Изображение 1" descr="14.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586" y="4502331"/>
            <a:ext cx="3168662" cy="237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800000"/>
                </a:solidFill>
              </a:rPr>
              <a:t>Адаптивная </a:t>
            </a:r>
            <a:r>
              <a:rPr lang="ru-RU" dirty="0" smtClean="0">
                <a:solidFill>
                  <a:srgbClr val="800000"/>
                </a:solidFill>
              </a:rPr>
              <a:t>физкультура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200" dirty="0" smtClean="0"/>
              <a:t>Разделы программы:</a:t>
            </a:r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 smtClean="0"/>
              <a:t>Коррекционные подвижные игры,</a:t>
            </a:r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/>
              <a:t>Ф</a:t>
            </a:r>
            <a:r>
              <a:rPr lang="ru-RU" sz="3200" dirty="0" smtClean="0"/>
              <a:t>изическая подготовка,</a:t>
            </a:r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/>
              <a:t>П</a:t>
            </a:r>
            <a:r>
              <a:rPr lang="ru-RU" sz="3200" dirty="0" smtClean="0"/>
              <a:t>лавание,</a:t>
            </a:r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 smtClean="0"/>
              <a:t>Лыжная подготовка,</a:t>
            </a:r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 smtClean="0"/>
              <a:t>Велосипедная подготовка,</a:t>
            </a:r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200" dirty="0" smtClean="0"/>
              <a:t>Туризм</a:t>
            </a:r>
          </a:p>
          <a:p>
            <a:pPr>
              <a:buFont typeface="Wingdings" charset="2"/>
              <a:buChar char="ü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777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i="1" dirty="0">
                <a:solidFill>
                  <a:srgbClr val="800000"/>
                </a:solidFill>
              </a:rPr>
              <a:t>6</a:t>
            </a:r>
            <a:r>
              <a:rPr lang="ru-RU" sz="2800" i="1" dirty="0" smtClean="0">
                <a:solidFill>
                  <a:srgbClr val="800000"/>
                </a:solidFill>
              </a:rPr>
              <a:t>. </a:t>
            </a:r>
            <a:r>
              <a:rPr lang="ru-RU" sz="2800" i="1" u="sng" dirty="0" smtClean="0">
                <a:solidFill>
                  <a:srgbClr val="800000"/>
                </a:solidFill>
              </a:rPr>
              <a:t>Предметная область</a:t>
            </a:r>
            <a:r>
              <a:rPr lang="ru-RU" sz="2800" i="1" dirty="0" smtClean="0">
                <a:solidFill>
                  <a:srgbClr val="800000"/>
                </a:solidFill>
              </a:rPr>
              <a:t>: «Технологии».</a:t>
            </a:r>
            <a:br>
              <a:rPr lang="ru-RU" sz="2800" i="1" dirty="0" smtClean="0">
                <a:solidFill>
                  <a:srgbClr val="800000"/>
                </a:solidFill>
              </a:rPr>
            </a:br>
            <a:r>
              <a:rPr lang="ru-RU" sz="2800" i="1" u="sng" dirty="0" smtClean="0">
                <a:solidFill>
                  <a:srgbClr val="800000"/>
                </a:solidFill>
              </a:rPr>
              <a:t>Предмет</a:t>
            </a:r>
            <a:r>
              <a:rPr lang="ru-RU" sz="2800" i="1" dirty="0" smtClean="0">
                <a:solidFill>
                  <a:srgbClr val="800000"/>
                </a:solidFill>
              </a:rPr>
              <a:t>: «Профильный труд».</a:t>
            </a:r>
            <a:endParaRPr lang="ru-RU" sz="2800" dirty="0">
              <a:solidFill>
                <a:srgbClr val="80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324036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Ø"/>
            </a:pPr>
            <a:r>
              <a:rPr lang="ru-RU" dirty="0"/>
              <a:t>Овладение трудовыми умениями, необходимыми в разных жизненных </a:t>
            </a:r>
            <a:r>
              <a:rPr lang="ru-RU" dirty="0" smtClean="0"/>
              <a:t>сферах</a:t>
            </a:r>
            <a:r>
              <a:rPr lang="ru-RU" dirty="0"/>
              <a:t>;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/>
              <a:t>о</a:t>
            </a:r>
            <a:r>
              <a:rPr lang="ru-RU" dirty="0" smtClean="0"/>
              <a:t>владение </a:t>
            </a:r>
            <a:r>
              <a:rPr lang="ru-RU" dirty="0"/>
              <a:t>умением адекватно применять доступные технологии и освоенные трудовые навыки для социального и трудового </a:t>
            </a:r>
            <a:r>
              <a:rPr lang="ru-RU" dirty="0" smtClean="0"/>
              <a:t>взаимодействия</a:t>
            </a:r>
            <a:r>
              <a:rPr lang="ru-RU" dirty="0"/>
              <a:t>;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/>
              <a:t>о</a:t>
            </a:r>
            <a:r>
              <a:rPr lang="ru-RU" dirty="0" smtClean="0"/>
              <a:t>богащение </a:t>
            </a:r>
            <a:r>
              <a:rPr lang="ru-RU" dirty="0"/>
              <a:t>положительного опыта и установки на активное использование освоенных технологий и навыков для индивидуального жизнеобеспечения, социального развития и помощи близким. </a:t>
            </a:r>
          </a:p>
        </p:txBody>
      </p:sp>
      <p:pic>
        <p:nvPicPr>
          <p:cNvPr id="5" name="Изображение 4" descr="С Николаев поливает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4221088"/>
            <a:ext cx="3456384" cy="2592288"/>
          </a:xfrm>
          <a:prstGeom prst="rect">
            <a:avLst/>
          </a:prstGeom>
        </p:spPr>
      </p:pic>
      <p:pic>
        <p:nvPicPr>
          <p:cNvPr id="9" name="Изображение 8" descr="Аня ткачество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4239090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4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800000"/>
                </a:solidFill>
              </a:rPr>
              <a:t>Профильный </a:t>
            </a:r>
            <a:r>
              <a:rPr lang="ru-RU" dirty="0" smtClean="0">
                <a:solidFill>
                  <a:srgbClr val="800000"/>
                </a:solidFill>
              </a:rPr>
              <a:t>труд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5760640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b="1" dirty="0" smtClean="0"/>
              <a:t>Основные задачи</a:t>
            </a:r>
            <a:r>
              <a:rPr lang="ru-RU" dirty="0" smtClean="0"/>
              <a:t>: </a:t>
            </a:r>
          </a:p>
          <a:p>
            <a:pPr>
              <a:buFont typeface="Wingdings" charset="2"/>
              <a:buChar char="ü"/>
            </a:pPr>
            <a:r>
              <a:rPr lang="ru-RU" dirty="0"/>
              <a:t>развитие интереса к трудовой деятельности; </a:t>
            </a:r>
            <a:endParaRPr lang="ru-RU" dirty="0" smtClean="0"/>
          </a:p>
          <a:p>
            <a:pPr>
              <a:buFont typeface="Wingdings" charset="2"/>
              <a:buChar char="ü"/>
            </a:pPr>
            <a:r>
              <a:rPr lang="ru-RU" dirty="0" smtClean="0"/>
              <a:t>формирование </a:t>
            </a:r>
            <a:r>
              <a:rPr lang="ru-RU" dirty="0"/>
              <a:t>навыков работы с различными инструментами и оборудованием; </a:t>
            </a:r>
            <a:endParaRPr lang="ru-RU" dirty="0" smtClean="0"/>
          </a:p>
          <a:p>
            <a:pPr>
              <a:buFont typeface="Wingdings" charset="2"/>
              <a:buChar char="ü"/>
            </a:pPr>
            <a:r>
              <a:rPr lang="ru-RU" dirty="0" smtClean="0"/>
              <a:t>освоение </a:t>
            </a:r>
            <a:r>
              <a:rPr lang="ru-RU" dirty="0"/>
              <a:t>отдельных операций и технологий по изготовлению различных изделий, </a:t>
            </a:r>
            <a:r>
              <a:rPr lang="ru-RU" dirty="0" smtClean="0"/>
              <a:t>оказанию услуг, по </a:t>
            </a:r>
            <a:r>
              <a:rPr lang="ru-RU" dirty="0"/>
              <a:t>работе с почвой, с растениям и т.д</a:t>
            </a:r>
            <a:r>
              <a:rPr lang="ru-RU" dirty="0" smtClean="0"/>
              <a:t>.; </a:t>
            </a:r>
          </a:p>
          <a:p>
            <a:pPr>
              <a:buFont typeface="Wingdings" charset="2"/>
              <a:buChar char="ü"/>
            </a:pPr>
            <a:r>
              <a:rPr lang="ru-RU" dirty="0"/>
              <a:t>ф</a:t>
            </a:r>
            <a:r>
              <a:rPr lang="ru-RU" dirty="0" smtClean="0"/>
              <a:t>ормирование способности трудится продолжительное время, выполняя </a:t>
            </a:r>
            <a:r>
              <a:rPr lang="ru-RU" dirty="0"/>
              <a:t>работу </a:t>
            </a:r>
            <a:r>
              <a:rPr lang="ru-RU" dirty="0" smtClean="0"/>
              <a:t>от начала и до конца, стремление получить качественный продукт.</a:t>
            </a:r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r>
              <a:rPr lang="ru-RU" i="1" dirty="0" smtClean="0"/>
              <a:t>Примерные профили: </a:t>
            </a:r>
          </a:p>
          <a:p>
            <a:pPr marL="137160" indent="0">
              <a:buNone/>
            </a:pPr>
            <a:r>
              <a:rPr lang="ru-RU" dirty="0" smtClean="0"/>
              <a:t>«</a:t>
            </a:r>
            <a:r>
              <a:rPr lang="ru-RU" dirty="0"/>
              <a:t>Полиграфия», «Керамика», «Батик», «Ткачество», «Шитье»,  «Деревообработка», «Растениеводство» </a:t>
            </a:r>
          </a:p>
        </p:txBody>
      </p:sp>
    </p:spTree>
    <p:extLst>
      <p:ext uri="{BB962C8B-B14F-4D97-AF65-F5344CB8AC3E}">
        <p14:creationId xmlns:p14="http://schemas.microsoft.com/office/powerpoint/2010/main" val="205861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800000"/>
                </a:solidFill>
              </a:rPr>
              <a:t>Программы </a:t>
            </a:r>
            <a:r>
              <a:rPr lang="ru-RU" dirty="0" smtClean="0">
                <a:solidFill>
                  <a:srgbClr val="800000"/>
                </a:solidFill>
              </a:rPr>
              <a:t/>
            </a:r>
            <a:br>
              <a:rPr lang="ru-RU" dirty="0" smtClean="0">
                <a:solidFill>
                  <a:srgbClr val="800000"/>
                </a:solidFill>
              </a:rPr>
            </a:br>
            <a:r>
              <a:rPr lang="ru-RU" dirty="0" smtClean="0">
                <a:solidFill>
                  <a:srgbClr val="800000"/>
                </a:solidFill>
              </a:rPr>
              <a:t>по коррекционным </a:t>
            </a:r>
            <a:r>
              <a:rPr lang="ru-RU" dirty="0">
                <a:solidFill>
                  <a:srgbClr val="800000"/>
                </a:solidFill>
              </a:rPr>
              <a:t>курсам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16184"/>
            <a:ext cx="8229600" cy="4709160"/>
          </a:xfrm>
        </p:spPr>
        <p:txBody>
          <a:bodyPr/>
          <a:lstStyle/>
          <a:p>
            <a:pPr marL="137160" indent="0">
              <a:buNone/>
            </a:pPr>
            <a:r>
              <a:rPr lang="ru-RU" b="1" u="sng" dirty="0" smtClean="0"/>
              <a:t>Коррекционные курсы</a:t>
            </a:r>
            <a:r>
              <a:rPr lang="ru-RU" b="1" dirty="0" smtClean="0"/>
              <a:t>:</a:t>
            </a:r>
          </a:p>
          <a:p>
            <a:pPr marL="651510" indent="-514350">
              <a:buSzPct val="80000"/>
              <a:buFont typeface="+mj-lt"/>
              <a:buAutoNum type="arabicPeriod"/>
            </a:pPr>
            <a:r>
              <a:rPr lang="ru-RU" dirty="0"/>
              <a:t>Сенсорное развитие</a:t>
            </a:r>
          </a:p>
          <a:p>
            <a:pPr marL="651510" indent="-514350">
              <a:buSzPct val="80000"/>
              <a:buFont typeface="+mj-lt"/>
              <a:buAutoNum type="arabicPeriod"/>
            </a:pPr>
            <a:r>
              <a:rPr lang="ru-RU" dirty="0"/>
              <a:t>Двигательное развитие</a:t>
            </a:r>
          </a:p>
          <a:p>
            <a:pPr marL="651510" indent="-514350">
              <a:buSzPct val="80000"/>
              <a:buFont typeface="+mj-lt"/>
              <a:buAutoNum type="arabicPeriod"/>
            </a:pPr>
            <a:r>
              <a:rPr lang="ru-RU" dirty="0"/>
              <a:t>Предметно-практические действия</a:t>
            </a:r>
          </a:p>
          <a:p>
            <a:pPr marL="651510" indent="-514350">
              <a:buSzPct val="80000"/>
              <a:buFont typeface="+mj-lt"/>
              <a:buAutoNum type="arabicPeriod"/>
            </a:pPr>
            <a:r>
              <a:rPr lang="ru-RU" dirty="0"/>
              <a:t>Альтернативная </a:t>
            </a:r>
            <a:r>
              <a:rPr lang="ru-RU" dirty="0" smtClean="0"/>
              <a:t>коммуникация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1. Сенсорное развитие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5148065" cy="5733256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dirty="0"/>
              <a:t>Обогащение чувственного опыта через целенаправленное систематическое воздействие на различные анализаторы.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Развитие </a:t>
            </a:r>
          </a:p>
          <a:p>
            <a:pPr>
              <a:buFont typeface="Wingdings" charset="2"/>
              <a:buChar char="Ø"/>
            </a:pPr>
            <a:r>
              <a:rPr lang="ru-RU" dirty="0" smtClean="0"/>
              <a:t>зрительного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слухового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кинестетического восприятия,</a:t>
            </a:r>
          </a:p>
          <a:p>
            <a:pPr>
              <a:buFont typeface="Wingdings" charset="2"/>
              <a:buChar char="Ø"/>
            </a:pPr>
            <a:r>
              <a:rPr lang="ru-RU" dirty="0" smtClean="0"/>
              <a:t>восприятия </a:t>
            </a:r>
            <a:r>
              <a:rPr lang="ru-RU" dirty="0"/>
              <a:t>запаха и </a:t>
            </a:r>
            <a:r>
              <a:rPr lang="ru-RU" dirty="0" smtClean="0"/>
              <a:t>вкуса</a:t>
            </a:r>
          </a:p>
          <a:p>
            <a:pPr marL="137160" indent="0">
              <a:buNone/>
            </a:pPr>
            <a:r>
              <a:rPr lang="ru-RU" dirty="0" smtClean="0"/>
              <a:t>как </a:t>
            </a:r>
            <a:r>
              <a:rPr lang="ru-RU" dirty="0"/>
              <a:t>пропедевтика формирования навыков общения, предметно-практической и познавательной </a:t>
            </a:r>
            <a:r>
              <a:rPr lang="ru-RU" dirty="0" smtClean="0"/>
              <a:t>деятельности</a:t>
            </a:r>
            <a:r>
              <a:rPr lang="ru-RU" dirty="0"/>
              <a:t>. 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1026" name="Picture 2" descr="F:\Фото\Выставки 2009\ЦЛП Псков\6 Творить\творить 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096" y="871707"/>
            <a:ext cx="3575434" cy="306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3946471"/>
            <a:ext cx="2999370" cy="31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0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Сенсорное развитие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040560"/>
          </a:xfrm>
        </p:spPr>
        <p:txBody>
          <a:bodyPr>
            <a:noAutofit/>
          </a:bodyPr>
          <a:lstStyle/>
          <a:p>
            <a:pPr marL="708660" indent="-571500">
              <a:buAutoNum type="romanUcPeriod"/>
            </a:pPr>
            <a:r>
              <a:rPr lang="ru-RU" sz="3200" b="1" u="sng" dirty="0" smtClean="0"/>
              <a:t>Зрительное </a:t>
            </a:r>
            <a:r>
              <a:rPr lang="ru-RU" sz="3200" b="1" u="sng" dirty="0"/>
              <a:t>восприятие</a:t>
            </a:r>
            <a:r>
              <a:rPr lang="ru-RU" sz="3200" b="1" dirty="0" smtClean="0"/>
              <a:t>.</a:t>
            </a:r>
            <a:r>
              <a:rPr lang="ru-RU" sz="3200" dirty="0"/>
              <a:t> </a:t>
            </a:r>
            <a:endParaRPr lang="ru-RU" sz="3200" dirty="0" smtClean="0"/>
          </a:p>
          <a:p>
            <a:pPr marL="137160" indent="0">
              <a:buNone/>
            </a:pPr>
            <a:r>
              <a:rPr lang="ru-RU" sz="3200" dirty="0"/>
              <a:t> </a:t>
            </a:r>
            <a:r>
              <a:rPr lang="ru-RU" sz="3200" dirty="0" smtClean="0"/>
              <a:t>   Формирование </a:t>
            </a:r>
            <a:r>
              <a:rPr lang="ru-RU" sz="3200" dirty="0"/>
              <a:t>умений: </a:t>
            </a:r>
          </a:p>
          <a:p>
            <a:pPr>
              <a:buFont typeface="Wingdings" charset="2"/>
              <a:buChar char="ü"/>
            </a:pPr>
            <a:r>
              <a:rPr lang="ru-RU" sz="3200" dirty="0" smtClean="0"/>
              <a:t>фиксировать </a:t>
            </a:r>
            <a:r>
              <a:rPr lang="ru-RU" sz="3200" dirty="0"/>
              <a:t>взгляд на лице </a:t>
            </a:r>
            <a:r>
              <a:rPr lang="ru-RU" sz="3200" dirty="0" smtClean="0"/>
              <a:t>человека, на </a:t>
            </a:r>
            <a:r>
              <a:rPr lang="ru-RU" sz="3200" dirty="0"/>
              <a:t>неподвижном светящемся </a:t>
            </a:r>
            <a:r>
              <a:rPr lang="ru-RU" sz="3200" dirty="0" smtClean="0"/>
              <a:t>предмете, на </a:t>
            </a:r>
            <a:r>
              <a:rPr lang="ru-RU" sz="3200" dirty="0"/>
              <a:t>неподвижном </a:t>
            </a:r>
            <a:r>
              <a:rPr lang="ru-RU" sz="3200" dirty="0" smtClean="0"/>
              <a:t>предмете, </a:t>
            </a:r>
            <a:endParaRPr lang="ru-RU" sz="3200" dirty="0"/>
          </a:p>
          <a:p>
            <a:pPr>
              <a:buFont typeface="Wingdings" charset="2"/>
              <a:buChar char="ü"/>
            </a:pPr>
            <a:r>
              <a:rPr lang="ru-RU" sz="3200" dirty="0" smtClean="0"/>
              <a:t>прослеживать </a:t>
            </a:r>
            <a:r>
              <a:rPr lang="ru-RU" sz="3200" dirty="0"/>
              <a:t>взглядом за движущимся близко расположенным </a:t>
            </a:r>
            <a:r>
              <a:rPr lang="ru-RU" sz="3200" dirty="0" smtClean="0"/>
              <a:t>предметом, за </a:t>
            </a:r>
            <a:r>
              <a:rPr lang="ru-RU" sz="3200" dirty="0"/>
              <a:t>движущимся удаленным объектом</a:t>
            </a:r>
          </a:p>
          <a:p>
            <a:pPr>
              <a:buFont typeface="Wingdings" charset="2"/>
              <a:buChar char="ü"/>
            </a:pPr>
            <a:r>
              <a:rPr lang="ru-RU" sz="3200" dirty="0" smtClean="0"/>
              <a:t>узнавать </a:t>
            </a:r>
            <a:r>
              <a:rPr lang="ru-RU" sz="3200" dirty="0"/>
              <a:t>и различать цвет </a:t>
            </a:r>
            <a:r>
              <a:rPr lang="ru-RU" sz="3200" dirty="0" smtClean="0"/>
              <a:t>объектов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734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800000"/>
                </a:solidFill>
              </a:rPr>
              <a:t>Сенсорное развитие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58924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II</a:t>
            </a:r>
            <a:r>
              <a:rPr lang="ru-RU" sz="3200" b="1" dirty="0"/>
              <a:t>. </a:t>
            </a:r>
            <a:r>
              <a:rPr lang="ru-RU" sz="3200" b="1" u="sng" dirty="0"/>
              <a:t>Слуховое восприятие</a:t>
            </a:r>
            <a:r>
              <a:rPr lang="ru-RU" sz="3200" b="1" dirty="0"/>
              <a:t>.</a:t>
            </a:r>
            <a:r>
              <a:rPr lang="ru-RU" sz="3200" dirty="0"/>
              <a:t> </a:t>
            </a:r>
            <a:endParaRPr lang="ru-RU" sz="3200" dirty="0" smtClean="0"/>
          </a:p>
          <a:p>
            <a:pPr marL="137160" indent="0">
              <a:buNone/>
            </a:pPr>
            <a:r>
              <a:rPr lang="ru-RU" sz="3200" dirty="0" smtClean="0"/>
              <a:t>Формирование умений: </a:t>
            </a:r>
            <a:endParaRPr lang="ru-RU" sz="3200" dirty="0"/>
          </a:p>
          <a:p>
            <a:pPr>
              <a:buFont typeface="Wingdings" charset="2"/>
              <a:buChar char="ü"/>
            </a:pPr>
            <a:r>
              <a:rPr lang="ru-RU" sz="3200" dirty="0"/>
              <a:t>локализовать неподвижный (близко расположенный) источник звука, неподвижный (удаленный) источник </a:t>
            </a:r>
            <a:r>
              <a:rPr lang="ru-RU" sz="3200" dirty="0" smtClean="0"/>
              <a:t>звука; </a:t>
            </a:r>
            <a:endParaRPr lang="ru-RU" sz="3200" dirty="0"/>
          </a:p>
          <a:p>
            <a:pPr>
              <a:buFont typeface="Wingdings" charset="2"/>
              <a:buChar char="ü"/>
            </a:pPr>
            <a:r>
              <a:rPr lang="ru-RU" sz="3200" dirty="0"/>
              <a:t>прослеживать за (близко расположенным) перемещающимся источником звука (для детей с нарушениями зрения</a:t>
            </a:r>
            <a:r>
              <a:rPr lang="ru-RU" sz="3200" dirty="0" smtClean="0"/>
              <a:t>);</a:t>
            </a:r>
            <a:endParaRPr lang="ru-RU" sz="3200" dirty="0"/>
          </a:p>
          <a:p>
            <a:pPr>
              <a:buFont typeface="Wingdings" charset="2"/>
              <a:buChar char="ü"/>
            </a:pPr>
            <a:r>
              <a:rPr lang="ru-RU" sz="3200" dirty="0"/>
              <a:t>соотносить звук с его </a:t>
            </a:r>
            <a:r>
              <a:rPr lang="ru-RU" sz="3200" dirty="0" smtClean="0"/>
              <a:t>источником;</a:t>
            </a:r>
            <a:endParaRPr lang="ru-RU" sz="3200" dirty="0"/>
          </a:p>
          <a:p>
            <a:pPr>
              <a:buFont typeface="Wingdings" charset="2"/>
              <a:buChar char="ü"/>
            </a:pPr>
            <a:r>
              <a:rPr lang="ru-RU" sz="3200" dirty="0"/>
              <a:t>находить одинаковые по звучанию объекты</a:t>
            </a:r>
          </a:p>
          <a:p>
            <a:pPr marL="13716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3486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800000"/>
                </a:solidFill>
              </a:rPr>
              <a:t>Сенсорное развитие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472608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en-US" sz="3000" b="1" dirty="0"/>
              <a:t>III</a:t>
            </a:r>
            <a:r>
              <a:rPr lang="ru-RU" sz="3000" b="1" dirty="0"/>
              <a:t>. Кинестетическое восприятие.</a:t>
            </a:r>
            <a:endParaRPr lang="ru-RU" sz="3000" dirty="0"/>
          </a:p>
          <a:p>
            <a:pPr>
              <a:buFont typeface="Wingdings" charset="2"/>
              <a:buChar char="ü"/>
            </a:pPr>
            <a:r>
              <a:rPr lang="ru-RU" sz="3000" dirty="0"/>
              <a:t>Формирование адекватной эмоционально-двигательной реакции на прикосновения </a:t>
            </a:r>
            <a:r>
              <a:rPr lang="ru-RU" sz="3000" dirty="0" smtClean="0"/>
              <a:t>человека;  </a:t>
            </a:r>
            <a:endParaRPr lang="ru-RU" sz="3000" dirty="0"/>
          </a:p>
          <a:p>
            <a:pPr>
              <a:buFont typeface="Wingdings" charset="2"/>
              <a:buChar char="ü"/>
            </a:pPr>
            <a:r>
              <a:rPr lang="ru-RU" sz="3000" dirty="0"/>
              <a:t>Формирование адекватной реакции на соприкосновение с различными материалами, на вибрацию, исходящую от объектов, на давление на поверхность тела, на положение тела, на изменение положения тела, на положение частей тела, на соприкосновение тела с разными видами </a:t>
            </a:r>
            <a:r>
              <a:rPr lang="ru-RU" sz="3000" dirty="0" smtClean="0"/>
              <a:t>поверхностей;</a:t>
            </a:r>
            <a:endParaRPr lang="ru-RU" sz="3000" dirty="0"/>
          </a:p>
          <a:p>
            <a:pPr>
              <a:buFont typeface="Wingdings" charset="2"/>
              <a:buChar char="ü"/>
            </a:pPr>
            <a:r>
              <a:rPr lang="ru-RU" sz="3000" dirty="0"/>
              <a:t>Формирование умения различать свойства материалов </a:t>
            </a:r>
          </a:p>
        </p:txBody>
      </p:sp>
    </p:spTree>
    <p:extLst>
      <p:ext uri="{BB962C8B-B14F-4D97-AF65-F5344CB8AC3E}">
        <p14:creationId xmlns:p14="http://schemas.microsoft.com/office/powerpoint/2010/main" val="404441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ewaechshaus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3275013" cy="2455863"/>
          </a:xfrm>
          <a:noFill/>
        </p:spPr>
      </p:pic>
      <p:pic>
        <p:nvPicPr>
          <p:cNvPr id="17411" name="Picture 3" descr="Schreinerei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7675" y="1628775"/>
            <a:ext cx="2952750" cy="2214563"/>
          </a:xfrm>
          <a:noFill/>
        </p:spPr>
      </p:pic>
      <p:pic>
        <p:nvPicPr>
          <p:cNvPr id="17412" name="Picture 4" descr="Шитье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95963" y="1052513"/>
            <a:ext cx="3098800" cy="2044700"/>
          </a:xfrm>
          <a:noFill/>
        </p:spPr>
      </p:pic>
      <p:pic>
        <p:nvPicPr>
          <p:cNvPr id="17414" name="Picture 6" descr="Группа дневного пребывания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3644900"/>
            <a:ext cx="38893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Прачечное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81825" y="3213100"/>
            <a:ext cx="2162175" cy="2881313"/>
          </a:xfrm>
          <a:noFill/>
        </p:spPr>
      </p:pic>
      <p:pic>
        <p:nvPicPr>
          <p:cNvPr id="17416" name="Picture 8" descr="Хозяйственное отделение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3275013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-108520" y="-99392"/>
            <a:ext cx="9252520" cy="11521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9F2936"/>
                </a:solidFill>
                <a:latin typeface="Arial" charset="0"/>
                <a:cs typeface="Arial" charset="0"/>
              </a:rPr>
              <a:t>Занятость в ГБУСО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9F2936"/>
                </a:solidFill>
                <a:latin typeface="Arial" charset="0"/>
                <a:cs typeface="Arial" charset="0"/>
              </a:rPr>
              <a:t>Производственно-</a:t>
            </a:r>
            <a:r>
              <a:rPr lang="ru-RU" sz="2800" b="1" dirty="0" smtClean="0">
                <a:solidFill>
                  <a:srgbClr val="9F2936"/>
                </a:solidFill>
                <a:latin typeface="Arial" charset="0"/>
                <a:cs typeface="Arial" charset="0"/>
              </a:rPr>
              <a:t>интеграционные мастерские</a:t>
            </a:r>
            <a:endParaRPr lang="ru-RU" sz="2800" b="1" dirty="0">
              <a:solidFill>
                <a:srgbClr val="9F293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00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800000"/>
                </a:solidFill>
              </a:rPr>
              <a:t>Сенсорное развитие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IV</a:t>
            </a:r>
            <a:r>
              <a:rPr lang="ru-RU" b="1" dirty="0"/>
              <a:t>. Восприятие запаха.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/>
              <a:t>Формирование адекватной реакции на запахи</a:t>
            </a:r>
          </a:p>
          <a:p>
            <a:pPr>
              <a:buFont typeface="Wingdings" charset="2"/>
              <a:buChar char="ü"/>
            </a:pPr>
            <a:r>
              <a:rPr lang="ru-RU" dirty="0"/>
              <a:t>Формирование умения узнавать и различать объекты по запаху</a:t>
            </a:r>
          </a:p>
          <a:p>
            <a:pPr marL="137160" indent="0">
              <a:buNone/>
            </a:pPr>
            <a:r>
              <a:rPr lang="en-US" b="1" dirty="0"/>
              <a:t>V</a:t>
            </a:r>
            <a:r>
              <a:rPr lang="ru-RU" b="1" dirty="0"/>
              <a:t>. Восприятие вкуса.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/>
              <a:t>Формирование адекватной реакции на продукты</a:t>
            </a:r>
          </a:p>
          <a:p>
            <a:pPr>
              <a:buFont typeface="Wingdings" charset="2"/>
              <a:buChar char="ü"/>
            </a:pPr>
            <a:r>
              <a:rPr lang="ru-RU" dirty="0"/>
              <a:t>Формирование умения узнавать и различать продукты по вкусу и вкусовые качества продуктов</a:t>
            </a:r>
          </a:p>
          <a:p>
            <a:pPr marL="137160" indent="0">
              <a:buNone/>
            </a:pPr>
            <a:endParaRPr lang="ru-RU" dirty="0"/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28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rgbClr val="800000"/>
                </a:solidFill>
              </a:rPr>
              <a:t>Двигательное </a:t>
            </a:r>
            <a:r>
              <a:rPr lang="ru-RU" sz="4400" dirty="0" smtClean="0">
                <a:solidFill>
                  <a:srgbClr val="800000"/>
                </a:solidFill>
              </a:rPr>
              <a:t>развитие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8520" y="692696"/>
            <a:ext cx="6264696" cy="6093296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ru-RU" sz="2500" dirty="0"/>
              <a:t>п</a:t>
            </a:r>
            <a:r>
              <a:rPr lang="ru-RU" sz="2500" dirty="0" smtClean="0"/>
              <a:t>отребность в двигательной </a:t>
            </a:r>
            <a:r>
              <a:rPr lang="ru-RU" sz="2500" dirty="0"/>
              <a:t>активности; </a:t>
            </a:r>
            <a:endParaRPr lang="ru-RU" sz="2500" dirty="0" smtClean="0"/>
          </a:p>
          <a:p>
            <a:pPr>
              <a:buFont typeface="Wingdings" charset="2"/>
              <a:buChar char="Ø"/>
            </a:pPr>
            <a:r>
              <a:rPr lang="ru-RU" sz="2500" dirty="0"/>
              <a:t>развитие имеющихся </a:t>
            </a:r>
            <a:r>
              <a:rPr lang="ru-RU" sz="2500" dirty="0" smtClean="0"/>
              <a:t>движений (в </a:t>
            </a:r>
            <a:r>
              <a:rPr lang="ru-RU" sz="2500" dirty="0"/>
              <a:t>том числе мелкой </a:t>
            </a:r>
            <a:r>
              <a:rPr lang="ru-RU" sz="2500" dirty="0" smtClean="0"/>
              <a:t>моторики) и </a:t>
            </a:r>
            <a:r>
              <a:rPr lang="ru-RU" sz="2500" dirty="0"/>
              <a:t>профилактика прогресса порочных </a:t>
            </a:r>
            <a:r>
              <a:rPr lang="ru-RU" sz="2500" dirty="0" smtClean="0"/>
              <a:t>состояний;</a:t>
            </a:r>
          </a:p>
          <a:p>
            <a:pPr>
              <a:buFont typeface="Wingdings" charset="2"/>
              <a:buChar char="Ø"/>
            </a:pPr>
            <a:r>
              <a:rPr lang="ru-RU" sz="2500" dirty="0"/>
              <a:t>расширение диапазона двигательных </a:t>
            </a:r>
            <a:r>
              <a:rPr lang="ru-RU" sz="2500" dirty="0" smtClean="0"/>
              <a:t>функций: переход </a:t>
            </a:r>
            <a:r>
              <a:rPr lang="ru-RU" sz="2500" dirty="0"/>
              <a:t>из одной позы в </a:t>
            </a:r>
            <a:r>
              <a:rPr lang="ru-RU" sz="2500" dirty="0" smtClean="0"/>
              <a:t>другую, освоение </a:t>
            </a:r>
            <a:r>
              <a:rPr lang="ru-RU" sz="2500" dirty="0"/>
              <a:t>новых способов передвижения (включая передвижение с помощью технических средств реабилитации</a:t>
            </a:r>
            <a:r>
              <a:rPr lang="ru-RU" sz="2500" dirty="0" smtClean="0"/>
              <a:t>), использование двигательных навыков для самообслуживания и др.; </a:t>
            </a:r>
          </a:p>
          <a:p>
            <a:pPr>
              <a:buFont typeface="Wingdings" charset="2"/>
              <a:buChar char="Ø"/>
            </a:pPr>
            <a:r>
              <a:rPr lang="ru-RU" sz="2500" dirty="0" smtClean="0"/>
              <a:t>ориентировка </a:t>
            </a:r>
            <a:r>
              <a:rPr lang="ru-RU" sz="2500" dirty="0"/>
              <a:t>в пространстве; </a:t>
            </a:r>
            <a:r>
              <a:rPr lang="ru-RU" sz="2500" dirty="0" smtClean="0"/>
              <a:t> </a:t>
            </a:r>
          </a:p>
          <a:p>
            <a:pPr>
              <a:buFont typeface="Wingdings" charset="2"/>
              <a:buChar char="Ø"/>
            </a:pPr>
            <a:r>
              <a:rPr lang="ru-RU" sz="2500" dirty="0" smtClean="0"/>
              <a:t>обогащение </a:t>
            </a:r>
            <a:r>
              <a:rPr lang="ru-RU" sz="2500" dirty="0"/>
              <a:t>сенсомоторного </a:t>
            </a:r>
            <a:r>
              <a:rPr lang="ru-RU" sz="2500" dirty="0" smtClean="0"/>
              <a:t>опыта.</a:t>
            </a:r>
            <a:endParaRPr lang="ru-RU" sz="2500" dirty="0"/>
          </a:p>
        </p:txBody>
      </p:sp>
      <p:pic>
        <p:nvPicPr>
          <p:cNvPr id="4" name="Изображение 4" descr="движение 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2060848"/>
            <a:ext cx="3149944" cy="37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Двигательное развитие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507288" cy="424847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b="1" dirty="0"/>
              <a:t>Формирование </a:t>
            </a:r>
            <a:r>
              <a:rPr lang="ru-RU" b="1" dirty="0" smtClean="0"/>
              <a:t>умений</a:t>
            </a:r>
            <a:r>
              <a:rPr lang="ru-RU" dirty="0" smtClean="0"/>
              <a:t>: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удерживать голову, выполнять </a:t>
            </a:r>
            <a:r>
              <a:rPr lang="ru-RU" dirty="0"/>
              <a:t>движения </a:t>
            </a:r>
            <a:r>
              <a:rPr lang="ru-RU" dirty="0" smtClean="0"/>
              <a:t>головой, выполнять </a:t>
            </a:r>
            <a:r>
              <a:rPr lang="ru-RU" dirty="0"/>
              <a:t>движения </a:t>
            </a:r>
            <a:r>
              <a:rPr lang="ru-RU" dirty="0" smtClean="0"/>
              <a:t>руками, движения </a:t>
            </a:r>
            <a:r>
              <a:rPr lang="ru-RU" dirty="0"/>
              <a:t>пальцами </a:t>
            </a:r>
            <a:r>
              <a:rPr lang="ru-RU" dirty="0" smtClean="0"/>
              <a:t>рук, движения плечами, опираться </a:t>
            </a:r>
            <a:r>
              <a:rPr lang="ru-RU" dirty="0"/>
              <a:t>на предплечья и кисти рук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бросать мяч, отбивать </a:t>
            </a:r>
            <a:r>
              <a:rPr lang="ru-RU" dirty="0"/>
              <a:t>мяч от </a:t>
            </a:r>
            <a:r>
              <a:rPr lang="ru-RU" dirty="0" smtClean="0"/>
              <a:t>пола, ловить </a:t>
            </a:r>
            <a:r>
              <a:rPr lang="ru-RU" dirty="0"/>
              <a:t>мяч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изменять </a:t>
            </a:r>
            <a:r>
              <a:rPr lang="ru-RU" dirty="0"/>
              <a:t>позу в положении </a:t>
            </a:r>
            <a:r>
              <a:rPr lang="ru-RU" dirty="0" smtClean="0"/>
              <a:t>лежа, в </a:t>
            </a:r>
            <a:r>
              <a:rPr lang="ru-RU" dirty="0"/>
              <a:t>положении </a:t>
            </a:r>
            <a:r>
              <a:rPr lang="ru-RU" dirty="0" smtClean="0"/>
              <a:t>сидя, в </a:t>
            </a:r>
            <a:r>
              <a:rPr lang="ru-RU" dirty="0"/>
              <a:t>положении стоя </a:t>
            </a: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958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Двигательное развитие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688632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b="1" dirty="0"/>
              <a:t>Формирование </a:t>
            </a:r>
            <a:r>
              <a:rPr lang="ru-RU" b="1" dirty="0" smtClean="0"/>
              <a:t>умений</a:t>
            </a:r>
            <a:r>
              <a:rPr lang="ru-RU" dirty="0" smtClean="0"/>
              <a:t>: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вставать </a:t>
            </a:r>
            <a:r>
              <a:rPr lang="ru-RU" dirty="0"/>
              <a:t>на </a:t>
            </a:r>
            <a:r>
              <a:rPr lang="ru-RU" dirty="0" smtClean="0"/>
              <a:t>четвереньки, ползать, сидеть, вставать </a:t>
            </a:r>
            <a:r>
              <a:rPr lang="ru-RU" dirty="0"/>
              <a:t>на колени из положения «сидя на пятках</a:t>
            </a:r>
            <a:r>
              <a:rPr lang="ru-RU" dirty="0" smtClean="0"/>
              <a:t>», стоять </a:t>
            </a:r>
            <a:r>
              <a:rPr lang="ru-RU" dirty="0"/>
              <a:t>на </a:t>
            </a:r>
            <a:r>
              <a:rPr lang="ru-RU" dirty="0" smtClean="0"/>
              <a:t>коленях, ходить </a:t>
            </a:r>
            <a:r>
              <a:rPr lang="ru-RU" dirty="0"/>
              <a:t>на </a:t>
            </a:r>
            <a:r>
              <a:rPr lang="ru-RU" dirty="0" smtClean="0"/>
              <a:t>коленях, вставать </a:t>
            </a:r>
            <a:r>
              <a:rPr lang="ru-RU" dirty="0"/>
              <a:t>из положения «стоя на коленях</a:t>
            </a:r>
            <a:r>
              <a:rPr lang="ru-RU" dirty="0" smtClean="0"/>
              <a:t>», стоять, выполнять </a:t>
            </a:r>
            <a:r>
              <a:rPr lang="ru-RU" dirty="0"/>
              <a:t>движения </a:t>
            </a:r>
            <a:r>
              <a:rPr lang="ru-RU" dirty="0" smtClean="0"/>
              <a:t>ногами,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ходить </a:t>
            </a:r>
            <a:r>
              <a:rPr lang="ru-RU" dirty="0"/>
              <a:t>по ровной и наклонной поверхности, по </a:t>
            </a:r>
            <a:r>
              <a:rPr lang="ru-RU" dirty="0" smtClean="0"/>
              <a:t>лестнице, ходить </a:t>
            </a:r>
            <a:r>
              <a:rPr lang="ru-RU" dirty="0"/>
              <a:t>на носках, пятках, высоко поднимая бедро, захлестывая голень, приставным шагом, широким шагом, в </a:t>
            </a:r>
            <a:r>
              <a:rPr lang="ru-RU" dirty="0" err="1"/>
              <a:t>полуприседе</a:t>
            </a:r>
            <a:r>
              <a:rPr lang="ru-RU" dirty="0"/>
              <a:t>, приседе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бегать</a:t>
            </a:r>
            <a:r>
              <a:rPr lang="ru-RU" dirty="0"/>
              <a:t>, высоко поднимая бедро, захлестывая голень назад, приставным </a:t>
            </a:r>
            <a:r>
              <a:rPr lang="ru-RU" dirty="0" smtClean="0"/>
              <a:t>шагом, прыгать </a:t>
            </a:r>
            <a:r>
              <a:rPr lang="ru-RU" dirty="0"/>
              <a:t>на двух </a:t>
            </a:r>
            <a:r>
              <a:rPr lang="ru-RU" dirty="0" smtClean="0"/>
              <a:t>ногах, прыгать </a:t>
            </a:r>
            <a:r>
              <a:rPr lang="ru-RU" dirty="0"/>
              <a:t>на одной ноге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ударять </a:t>
            </a:r>
            <a:r>
              <a:rPr lang="ru-RU" dirty="0"/>
              <a:t>по мячу </a:t>
            </a:r>
            <a:r>
              <a:rPr lang="ru-RU" dirty="0" smtClean="0"/>
              <a:t>ногой</a:t>
            </a:r>
            <a:endParaRPr lang="ru-RU" dirty="0"/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06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9036496" cy="710952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800000"/>
                </a:solidFill>
              </a:rPr>
              <a:t>Предметно-практические </a:t>
            </a:r>
            <a:r>
              <a:rPr lang="ru-RU" sz="3600" dirty="0" smtClean="0">
                <a:solidFill>
                  <a:srgbClr val="800000"/>
                </a:solidFill>
              </a:rPr>
              <a:t>действия</a:t>
            </a:r>
            <a:endParaRPr lang="ru-RU" sz="36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5940152" cy="594928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ru-RU" dirty="0" smtClean="0"/>
              <a:t>интерес </a:t>
            </a:r>
            <a:r>
              <a:rPr lang="ru-RU" dirty="0"/>
              <a:t>к предметному рукотворному миру;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освоение </a:t>
            </a:r>
            <a:r>
              <a:rPr lang="ru-RU" dirty="0"/>
              <a:t>простых действий с предметами и материалами; 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 smtClean="0"/>
              <a:t>умение </a:t>
            </a:r>
            <a:r>
              <a:rPr lang="ru-RU" dirty="0"/>
              <a:t>следовать определенному порядку (алгоритму/ расписанию) при выполнении предметных действий. </a:t>
            </a:r>
            <a:endParaRPr lang="ru-RU" dirty="0" smtClean="0"/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Овладение </a:t>
            </a:r>
            <a:r>
              <a:rPr lang="ru-RU" dirty="0"/>
              <a:t>навыками предметно-практической деятельности как необходимой основой для самообслуживания, коммуникации, изобразительной, бытовой и трудовой деятельности. </a:t>
            </a:r>
          </a:p>
        </p:txBody>
      </p:sp>
      <p:pic>
        <p:nvPicPr>
          <p:cNvPr id="4" name="Изображение 3" descr="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634" y="1556792"/>
            <a:ext cx="336037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Предметно-практические действия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960240"/>
            <a:ext cx="8291264" cy="3484984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en-US" sz="3200" b="1" dirty="0"/>
              <a:t>I</a:t>
            </a:r>
            <a:r>
              <a:rPr lang="ru-RU" sz="3200" b="1" dirty="0"/>
              <a:t>. Действия с материалами.</a:t>
            </a:r>
            <a:endParaRPr lang="ru-RU" sz="3200" dirty="0"/>
          </a:p>
          <a:p>
            <a:pPr>
              <a:buFont typeface="Wingdings" charset="2"/>
              <a:buChar char="ü"/>
            </a:pPr>
            <a:r>
              <a:rPr lang="ru-RU" sz="3200" dirty="0"/>
              <a:t>Формирование </a:t>
            </a:r>
            <a:r>
              <a:rPr lang="ru-RU" sz="3200" dirty="0" smtClean="0"/>
              <a:t>умений сминать, разрывать, размазывать, разминать, пересыпать, переливать, наматывать материал</a:t>
            </a:r>
          </a:p>
          <a:p>
            <a:endParaRPr lang="ru-RU" sz="3200" dirty="0"/>
          </a:p>
          <a:p>
            <a:pPr>
              <a:buFont typeface="Wingdings" charset="2"/>
              <a:buChar char="ü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92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5680" y="-99392"/>
            <a:ext cx="8686800" cy="93610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800000"/>
                </a:solidFill>
              </a:rPr>
              <a:t>Предметно-практические действия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II</a:t>
            </a:r>
            <a:r>
              <a:rPr lang="ru-RU" b="1" dirty="0"/>
              <a:t>. Действия с предметами.</a:t>
            </a:r>
            <a:r>
              <a:rPr lang="ru-RU" dirty="0"/>
              <a:t>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Формирование </a:t>
            </a:r>
            <a:r>
              <a:rPr lang="ru-RU" dirty="0"/>
              <a:t>умений:</a:t>
            </a:r>
          </a:p>
          <a:p>
            <a:pPr>
              <a:buFont typeface="Wingdings" charset="2"/>
              <a:buChar char="ü"/>
            </a:pPr>
            <a:r>
              <a:rPr lang="ru-RU" dirty="0"/>
              <a:t>захватывать, удерживать, отпускать предмет; </a:t>
            </a:r>
          </a:p>
          <a:p>
            <a:pPr>
              <a:buFont typeface="Wingdings" charset="2"/>
              <a:buChar char="ü"/>
            </a:pPr>
            <a:r>
              <a:rPr lang="ru-RU" dirty="0"/>
              <a:t>встряхивать предмет, издающий звук</a:t>
            </a:r>
          </a:p>
          <a:p>
            <a:pPr>
              <a:buFont typeface="Wingdings" charset="2"/>
              <a:buChar char="ü"/>
            </a:pPr>
            <a:r>
              <a:rPr lang="ru-RU" dirty="0"/>
              <a:t>толкать предмет от себя, тянуть предмет по направлению к себе, вращать предмет, нажимать на предмет, сжимать предмет</a:t>
            </a:r>
          </a:p>
          <a:p>
            <a:pPr>
              <a:buFont typeface="Wingdings" charset="2"/>
              <a:buChar char="ü"/>
            </a:pPr>
            <a:r>
              <a:rPr lang="ru-RU" dirty="0"/>
              <a:t>вынимать предметы из емкости, складывать предметы в емкость, перекладывать предметы из одной емкости в другую</a:t>
            </a:r>
          </a:p>
          <a:p>
            <a:pPr>
              <a:buFont typeface="Wingdings" charset="2"/>
              <a:buChar char="ü"/>
            </a:pPr>
            <a:r>
              <a:rPr lang="ru-RU" dirty="0"/>
              <a:t>вставлять предметы в отверстия, нанизывать предметы на стержень, нить</a:t>
            </a: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8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rgbClr val="800000"/>
                </a:solidFill>
              </a:rPr>
              <a:t>Альтернативная </a:t>
            </a:r>
            <a:r>
              <a:rPr lang="ru-RU" sz="4400" dirty="0" smtClean="0">
                <a:solidFill>
                  <a:srgbClr val="800000"/>
                </a:solidFill>
              </a:rPr>
              <a:t>и дополнительная коммуникация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980728"/>
            <a:ext cx="5976664" cy="5832648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000" b="1" dirty="0"/>
              <a:t>Формирование умения использовать в качестве средства коммуникации: </a:t>
            </a:r>
            <a:r>
              <a:rPr lang="ru-RU" sz="2000" dirty="0" smtClean="0"/>
              <a:t> </a:t>
            </a:r>
          </a:p>
          <a:p>
            <a:pPr marL="1065276" lvl="2" indent="-342900">
              <a:buFont typeface="Wingdings" charset="2"/>
              <a:buChar char="ü"/>
            </a:pPr>
            <a:r>
              <a:rPr lang="ru-RU" sz="2000" dirty="0" smtClean="0"/>
              <a:t>взгляд, </a:t>
            </a:r>
          </a:p>
          <a:p>
            <a:pPr marL="1065276" lvl="2" indent="-342900">
              <a:buFont typeface="Wingdings" charset="2"/>
              <a:buChar char="ü"/>
            </a:pPr>
            <a:r>
              <a:rPr lang="ru-RU" sz="2000" dirty="0" smtClean="0"/>
              <a:t>мимику, </a:t>
            </a:r>
          </a:p>
          <a:p>
            <a:pPr marL="1065276" lvl="2" indent="-342900">
              <a:buFont typeface="Wingdings" charset="2"/>
              <a:buChar char="ü"/>
            </a:pPr>
            <a:r>
              <a:rPr lang="ru-RU" sz="2000" dirty="0" smtClean="0"/>
              <a:t>жесты, </a:t>
            </a:r>
          </a:p>
          <a:p>
            <a:pPr marL="1065276" lvl="2" indent="-342900">
              <a:buFont typeface="Wingdings" charset="2"/>
              <a:buChar char="ü"/>
            </a:pPr>
            <a:r>
              <a:rPr lang="ru-RU" sz="2000" dirty="0"/>
              <a:t>з</a:t>
            </a:r>
            <a:r>
              <a:rPr lang="ru-RU" sz="2000" dirty="0" smtClean="0"/>
              <a:t>вуки,</a:t>
            </a:r>
          </a:p>
          <a:p>
            <a:pPr marL="1065276" lvl="2" indent="-342900">
              <a:buFont typeface="Wingdings" charset="2"/>
              <a:buChar char="ü"/>
            </a:pPr>
            <a:r>
              <a:rPr lang="ru-RU" sz="2000" dirty="0" smtClean="0"/>
              <a:t>предметы, </a:t>
            </a:r>
          </a:p>
          <a:p>
            <a:pPr marL="1065276" lvl="2" indent="-342900">
              <a:buFont typeface="Wingdings" charset="2"/>
              <a:buChar char="ü"/>
            </a:pPr>
            <a:r>
              <a:rPr lang="ru-RU" sz="2000" dirty="0" smtClean="0"/>
              <a:t>графические изображения, </a:t>
            </a:r>
          </a:p>
          <a:p>
            <a:pPr marL="1065276" lvl="2" indent="-342900">
              <a:buFont typeface="Wingdings" charset="2"/>
              <a:buChar char="ü"/>
            </a:pPr>
            <a:r>
              <a:rPr lang="ru-RU" sz="2000" dirty="0" smtClean="0"/>
              <a:t>знаковые системы; </a:t>
            </a:r>
          </a:p>
          <a:p>
            <a:pPr>
              <a:buFont typeface="Wingdings" charset="2"/>
              <a:buChar char="Ø"/>
            </a:pPr>
            <a:r>
              <a:rPr lang="ru-RU" sz="2000" dirty="0"/>
              <a:t>о</a:t>
            </a:r>
            <a:r>
              <a:rPr lang="ru-RU" sz="2000" dirty="0" smtClean="0"/>
              <a:t>своение </a:t>
            </a:r>
            <a:r>
              <a:rPr lang="ru-RU" sz="2000" dirty="0"/>
              <a:t>таблицы букв, карточек с напечатанными словами, набора букв как средства </a:t>
            </a:r>
            <a:r>
              <a:rPr lang="ru-RU" sz="2000" dirty="0" smtClean="0"/>
              <a:t>коммуникации; </a:t>
            </a:r>
          </a:p>
          <a:p>
            <a:pPr>
              <a:buFont typeface="Wingdings" charset="2"/>
              <a:buChar char="Ø"/>
            </a:pPr>
            <a:r>
              <a:rPr lang="ru-RU" sz="2000" dirty="0"/>
              <a:t>с</a:t>
            </a:r>
            <a:r>
              <a:rPr lang="ru-RU" sz="2000" dirty="0" smtClean="0"/>
              <a:t>оставление </a:t>
            </a:r>
            <a:r>
              <a:rPr lang="ru-RU" sz="2000" dirty="0"/>
              <a:t>коммуникативных таблиц и коммуникативных тетрадей для общения в школе, до­ма и в других </a:t>
            </a:r>
            <a:r>
              <a:rPr lang="ru-RU" sz="2000" dirty="0" smtClean="0"/>
              <a:t>местах</a:t>
            </a:r>
            <a:r>
              <a:rPr lang="ru-RU" sz="2000" dirty="0"/>
              <a:t>;</a:t>
            </a:r>
            <a:endParaRPr lang="ru-RU" sz="2000" dirty="0" smtClean="0"/>
          </a:p>
          <a:p>
            <a:pPr>
              <a:buFont typeface="Wingdings" charset="2"/>
              <a:buChar char="Ø"/>
            </a:pPr>
            <a:r>
              <a:rPr lang="ru-RU" sz="2000" dirty="0"/>
              <a:t>о</a:t>
            </a:r>
            <a:r>
              <a:rPr lang="ru-RU" sz="2000" dirty="0" smtClean="0"/>
              <a:t>своение технических коммуникативных устройств</a:t>
            </a:r>
            <a:r>
              <a:rPr lang="ru-RU" sz="2000" dirty="0"/>
              <a:t>. </a:t>
            </a:r>
          </a:p>
        </p:txBody>
      </p:sp>
      <p:pic>
        <p:nvPicPr>
          <p:cNvPr id="4" name="Изображение 4" descr="текст 02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88"/>
          <a:stretch/>
        </p:blipFill>
        <p:spPr>
          <a:xfrm>
            <a:off x="5692103" y="1556792"/>
            <a:ext cx="3704433" cy="51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Альтернативная коммуникация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11256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b="1" dirty="0"/>
              <a:t>Формирование умения </a:t>
            </a:r>
            <a:r>
              <a:rPr lang="ru-RU" b="1" dirty="0" smtClean="0"/>
              <a:t>использовать в качестве средства </a:t>
            </a:r>
            <a:r>
              <a:rPr lang="ru-RU" b="1" dirty="0"/>
              <a:t>коммуникации</a:t>
            </a:r>
            <a:r>
              <a:rPr lang="ru-RU" b="1" dirty="0" smtClean="0"/>
              <a:t>: </a:t>
            </a:r>
          </a:p>
          <a:p>
            <a:pPr marL="137160" indent="0">
              <a:buNone/>
            </a:pPr>
            <a:endParaRPr lang="ru-RU" b="1" dirty="0" smtClean="0"/>
          </a:p>
          <a:p>
            <a:pPr>
              <a:buFont typeface="Wingdings" charset="2"/>
              <a:buChar char="ü"/>
            </a:pPr>
            <a:r>
              <a:rPr lang="ru-RU" dirty="0" smtClean="0"/>
              <a:t>взгляд</a:t>
            </a:r>
            <a:r>
              <a:rPr lang="ru-RU" dirty="0"/>
              <a:t>, </a:t>
            </a:r>
            <a:r>
              <a:rPr lang="ru-RU" dirty="0" smtClean="0"/>
              <a:t>мимику, </a:t>
            </a:r>
            <a:r>
              <a:rPr lang="ru-RU" dirty="0"/>
              <a:t>жест, звук, звукопроизношение, предметный </a:t>
            </a:r>
            <a:r>
              <a:rPr lang="ru-RU" dirty="0" smtClean="0"/>
              <a:t>символ;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графические изображения (фото, рисунок, пиктограмма, др. знаки, в </a:t>
            </a:r>
            <a:r>
              <a:rPr lang="ru-RU" dirty="0" err="1" smtClean="0"/>
              <a:t>т.ч</a:t>
            </a:r>
            <a:r>
              <a:rPr lang="ru-RU" dirty="0" smtClean="0"/>
              <a:t>. печатное слово, таблицу букв);</a:t>
            </a:r>
          </a:p>
          <a:p>
            <a:pPr>
              <a:buFont typeface="Wingdings" charset="2"/>
              <a:buChar char="ü"/>
            </a:pPr>
            <a:r>
              <a:rPr lang="ru-RU" dirty="0"/>
              <a:t>т</a:t>
            </a:r>
            <a:r>
              <a:rPr lang="ru-RU" dirty="0" smtClean="0"/>
              <a:t>ехнические </a:t>
            </a:r>
            <a:r>
              <a:rPr lang="ru-RU" dirty="0"/>
              <a:t>средства </a:t>
            </a:r>
            <a:r>
              <a:rPr lang="ru-RU" dirty="0" smtClean="0"/>
              <a:t>коммуникации (записывающие и синтезирующие речь).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1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-27384"/>
            <a:ext cx="9324528" cy="70609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800000"/>
                </a:solidFill>
              </a:rPr>
              <a:t>Коррекционно-развивающие занятия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836712"/>
            <a:ext cx="9324528" cy="602128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ru-RU" dirty="0"/>
              <a:t>Коррекция отдельных сторон психической деятельности и личностной </a:t>
            </a:r>
            <a:r>
              <a:rPr lang="ru-RU" dirty="0" smtClean="0"/>
              <a:t>сферы</a:t>
            </a:r>
            <a:r>
              <a:rPr lang="ru-RU" dirty="0"/>
              <a:t>;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/>
              <a:t>ф</a:t>
            </a:r>
            <a:r>
              <a:rPr lang="ru-RU" dirty="0" smtClean="0"/>
              <a:t>ормирование </a:t>
            </a:r>
            <a:r>
              <a:rPr lang="ru-RU" dirty="0"/>
              <a:t>социально приемлемых форм поведения, сведение к минимуму проявлений деструктивного поведения: крик, агрессия, </a:t>
            </a:r>
            <a:r>
              <a:rPr lang="ru-RU" dirty="0" err="1"/>
              <a:t>самоагрессия</a:t>
            </a:r>
            <a:r>
              <a:rPr lang="ru-RU" dirty="0"/>
              <a:t>, стереотипии и др</a:t>
            </a:r>
            <a:r>
              <a:rPr lang="ru-RU" dirty="0" smtClean="0"/>
              <a:t>.;</a:t>
            </a:r>
          </a:p>
          <a:p>
            <a:pPr>
              <a:buFont typeface="Wingdings" charset="2"/>
              <a:buChar char="Ø"/>
            </a:pPr>
            <a:r>
              <a:rPr lang="ru-RU" dirty="0"/>
              <a:t>к</a:t>
            </a:r>
            <a:r>
              <a:rPr lang="ru-RU" dirty="0" smtClean="0"/>
              <a:t>оррекция </a:t>
            </a:r>
            <a:r>
              <a:rPr lang="ru-RU" dirty="0"/>
              <a:t>речевых расстройств и нарушений </a:t>
            </a:r>
            <a:r>
              <a:rPr lang="ru-RU" dirty="0" smtClean="0"/>
              <a:t>коммуникации</a:t>
            </a:r>
            <a:r>
              <a:rPr lang="ru-RU" dirty="0"/>
              <a:t>;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/>
              <a:t>д</a:t>
            </a:r>
            <a:r>
              <a:rPr lang="ru-RU" dirty="0" smtClean="0"/>
              <a:t>ополнительная </a:t>
            </a:r>
            <a:r>
              <a:rPr lang="ru-RU" dirty="0"/>
              <a:t>помощь в освоении отдельных действий и представлений, которые оказываются для обучающихся особенно </a:t>
            </a:r>
            <a:r>
              <a:rPr lang="ru-RU" dirty="0" smtClean="0"/>
              <a:t>трудными</a:t>
            </a:r>
            <a:r>
              <a:rPr lang="ru-RU" dirty="0"/>
              <a:t>;</a:t>
            </a:r>
            <a:endParaRPr lang="ru-RU" dirty="0" smtClean="0"/>
          </a:p>
          <a:p>
            <a:pPr>
              <a:buFont typeface="Wingdings" charset="2"/>
              <a:buChar char="Ø"/>
            </a:pPr>
            <a:r>
              <a:rPr lang="ru-RU" dirty="0"/>
              <a:t>р</a:t>
            </a:r>
            <a:r>
              <a:rPr lang="ru-RU" dirty="0" smtClean="0"/>
              <a:t>азвитие </a:t>
            </a:r>
            <a:r>
              <a:rPr lang="ru-RU" dirty="0"/>
              <a:t>индивидуальных способностей обучающихся, их творческого потенциала. </a:t>
            </a:r>
          </a:p>
          <a:p>
            <a:pPr>
              <a:buFont typeface="Wingdings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40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Сергей 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775"/>
            <a:ext cx="2249488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Алла гладит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1484313"/>
            <a:ext cx="189071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Салат Макс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21939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DSC0017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3716338"/>
            <a:ext cx="197802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1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060848"/>
            <a:ext cx="2549525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3" descr="1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4822825"/>
            <a:ext cx="271145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14" descr="1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5022850"/>
            <a:ext cx="24479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PICT103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738187"/>
            <a:ext cx="23749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1" y="72008"/>
            <a:ext cx="8558212" cy="9709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</a:rPr>
              <a:t>Отделение учебного проживания ЦЛП</a:t>
            </a:r>
          </a:p>
          <a:p>
            <a:pPr algn="ctr"/>
            <a:r>
              <a:rPr lang="ru-RU" sz="2800" b="1" dirty="0" smtClean="0">
                <a:solidFill>
                  <a:srgbClr val="800000"/>
                </a:solidFill>
              </a:rPr>
              <a:t>Обучение </a:t>
            </a:r>
            <a:r>
              <a:rPr lang="ru-RU" sz="2800" b="1" dirty="0">
                <a:solidFill>
                  <a:srgbClr val="800000"/>
                </a:solidFill>
              </a:rPr>
              <a:t>самостоятельному проживанию от 18 </a:t>
            </a:r>
            <a:r>
              <a:rPr lang="ru-RU" sz="2800" b="1" dirty="0" smtClean="0">
                <a:solidFill>
                  <a:srgbClr val="800000"/>
                </a:solidFill>
              </a:rPr>
              <a:t>лет</a:t>
            </a:r>
            <a:endParaRPr lang="ru-RU" sz="2800" b="1" dirty="0">
              <a:solidFill>
                <a:srgbClr val="800000"/>
              </a:solidFill>
            </a:endParaRPr>
          </a:p>
        </p:txBody>
      </p:sp>
      <p:pic>
        <p:nvPicPr>
          <p:cNvPr id="18437" name="Picture 5" descr="PICT127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839449"/>
            <a:ext cx="2520181" cy="336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809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85010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800000"/>
                </a:solidFill>
              </a:rPr>
              <a:t/>
            </a:r>
            <a:br>
              <a:rPr lang="ru-RU" sz="4000" b="1" dirty="0" smtClean="0">
                <a:solidFill>
                  <a:srgbClr val="800000"/>
                </a:solidFill>
              </a:rPr>
            </a:br>
            <a:r>
              <a:rPr lang="ru-RU" sz="3200" b="1" dirty="0" smtClean="0">
                <a:solidFill>
                  <a:srgbClr val="800000"/>
                </a:solidFill>
              </a:rPr>
              <a:t>2.3. Программа нравственного воспитания</a:t>
            </a:r>
            <a:r>
              <a:rPr lang="ru-RU" sz="4000" dirty="0">
                <a:solidFill>
                  <a:srgbClr val="800000"/>
                </a:solidFill>
              </a:rPr>
              <a:t/>
            </a:r>
            <a:br>
              <a:rPr lang="ru-RU" sz="4000" dirty="0">
                <a:solidFill>
                  <a:srgbClr val="800000"/>
                </a:solidFill>
              </a:rPr>
            </a:br>
            <a:endParaRPr lang="ru-RU" sz="4000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99160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Программа предлагает следующие </a:t>
            </a:r>
            <a:r>
              <a:rPr lang="ru-RU" u="sng" dirty="0"/>
              <a:t>направления</a:t>
            </a:r>
            <a:r>
              <a:rPr lang="ru-RU" dirty="0"/>
              <a:t> </a:t>
            </a:r>
            <a:r>
              <a:rPr lang="ru-RU" dirty="0" smtClean="0"/>
              <a:t>нравственного воспитания обучающихся:</a:t>
            </a:r>
            <a:endParaRPr lang="ru-RU" dirty="0"/>
          </a:p>
          <a:p>
            <a:pPr>
              <a:buClrTx/>
              <a:buSzPct val="90000"/>
              <a:buFont typeface="Wingdings" charset="2"/>
              <a:buChar char="ü"/>
            </a:pPr>
            <a:r>
              <a:rPr lang="ru-RU" dirty="0"/>
              <a:t>Осмысление </a:t>
            </a:r>
            <a:r>
              <a:rPr lang="ru-RU" dirty="0" smtClean="0"/>
              <a:t>ценности </a:t>
            </a:r>
            <a:r>
              <a:rPr lang="ru-RU" dirty="0"/>
              <a:t>жизни (своей и окружающих). </a:t>
            </a:r>
            <a:endParaRPr lang="ru-RU" dirty="0" smtClean="0"/>
          </a:p>
          <a:p>
            <a:pPr>
              <a:buClrTx/>
              <a:buSzPct val="90000"/>
              <a:buFont typeface="Wingdings" charset="2"/>
              <a:buChar char="ü"/>
            </a:pPr>
            <a:r>
              <a:rPr lang="ru-RU" dirty="0"/>
              <a:t>Отношение к себе и к другим, как к </a:t>
            </a:r>
            <a:r>
              <a:rPr lang="ru-RU" dirty="0" err="1"/>
              <a:t>самоценности</a:t>
            </a:r>
            <a:r>
              <a:rPr lang="ru-RU" dirty="0"/>
              <a:t>. Воспитание чувства уважения к друг другу, к человеку вообще. </a:t>
            </a:r>
            <a:endParaRPr lang="ru-RU" dirty="0" smtClean="0"/>
          </a:p>
          <a:p>
            <a:pPr>
              <a:buClrTx/>
              <a:buSzPct val="90000"/>
              <a:buFont typeface="Wingdings" charset="2"/>
              <a:buChar char="ü"/>
            </a:pPr>
            <a:r>
              <a:rPr lang="ru-RU" dirty="0"/>
              <a:t>Осмысление свободы и </a:t>
            </a:r>
            <a:r>
              <a:rPr lang="ru-RU" dirty="0" smtClean="0"/>
              <a:t>ответственности.</a:t>
            </a:r>
          </a:p>
          <a:p>
            <a:pPr lvl="0">
              <a:buClrTx/>
              <a:buSzPct val="90000"/>
              <a:buFont typeface="Wingdings" charset="2"/>
              <a:buChar char="ü"/>
            </a:pPr>
            <a:r>
              <a:rPr lang="ru-RU" dirty="0"/>
              <a:t>Укрепление веры и доверия. </a:t>
            </a:r>
            <a:endParaRPr lang="ru-RU" dirty="0" smtClean="0"/>
          </a:p>
          <a:p>
            <a:pPr lvl="0">
              <a:buClrTx/>
              <a:buSzPct val="90000"/>
              <a:buFont typeface="Wingdings" charset="2"/>
              <a:buChar char="ü"/>
            </a:pPr>
            <a:r>
              <a:rPr lang="ru-RU" dirty="0"/>
              <a:t>Взаимодействие с окружающими, следуя общекультурным </a:t>
            </a:r>
            <a:r>
              <a:rPr lang="ru-RU" dirty="0" smtClean="0"/>
              <a:t>нормам и правилам социального поведения.</a:t>
            </a:r>
          </a:p>
          <a:p>
            <a:pPr lvl="0">
              <a:buClrTx/>
              <a:buSzPct val="90000"/>
              <a:buFont typeface="Wingdings" charset="2"/>
              <a:buChar char="ü"/>
            </a:pPr>
            <a:r>
              <a:rPr lang="ru-RU" dirty="0"/>
              <a:t>Ориентация в религиозных </a:t>
            </a:r>
            <a:r>
              <a:rPr lang="ru-RU" dirty="0" smtClean="0"/>
              <a:t>ценностях. </a:t>
            </a:r>
            <a:endParaRPr lang="ru-RU" dirty="0"/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3050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0"/>
            <a:ext cx="9396536" cy="98072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800000"/>
                </a:solidFill>
              </a:rPr>
              <a:t>2.4. П</a:t>
            </a:r>
            <a:r>
              <a:rPr lang="ru-RU" sz="2800" b="1" dirty="0" smtClean="0">
                <a:solidFill>
                  <a:srgbClr val="800000"/>
                </a:solidFill>
              </a:rPr>
              <a:t>рограмма </a:t>
            </a:r>
            <a:r>
              <a:rPr lang="ru-RU" sz="2800" b="1" dirty="0">
                <a:solidFill>
                  <a:srgbClr val="800000"/>
                </a:solidFill>
              </a:rPr>
              <a:t>формирования экологической культуры, </a:t>
            </a:r>
            <a:r>
              <a:rPr lang="ru-RU" sz="2800" b="1" dirty="0" smtClean="0">
                <a:solidFill>
                  <a:srgbClr val="800000"/>
                </a:solidFill>
              </a:rPr>
              <a:t>здорового </a:t>
            </a:r>
            <a:r>
              <a:rPr lang="ru-RU" sz="2800" b="1" dirty="0">
                <a:solidFill>
                  <a:srgbClr val="800000"/>
                </a:solidFill>
              </a:rPr>
              <a:t>и безопасного образа </a:t>
            </a:r>
            <a:r>
              <a:rPr lang="ru-RU" sz="2800" b="1" dirty="0" smtClean="0">
                <a:solidFill>
                  <a:srgbClr val="800000"/>
                </a:solidFill>
              </a:rPr>
              <a:t>жизни</a:t>
            </a:r>
            <a:endParaRPr lang="ru-RU" sz="4000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8052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200" dirty="0"/>
              <a:t>Содержание программы подробно раскрывается через программы учебных предметов, в частности: </a:t>
            </a:r>
            <a:endParaRPr lang="ru-RU" sz="3200" dirty="0" smtClean="0"/>
          </a:p>
          <a:p>
            <a:pPr marL="457200" indent="-457200">
              <a:buFont typeface="Wingdings" charset="2"/>
              <a:buChar char="Ø"/>
            </a:pPr>
            <a:r>
              <a:rPr lang="ru-RU" sz="3200" dirty="0" smtClean="0"/>
              <a:t>«</a:t>
            </a:r>
            <a:r>
              <a:rPr lang="ru-RU" sz="3200" dirty="0"/>
              <a:t>Человек» (гигиена), </a:t>
            </a:r>
            <a:endParaRPr lang="ru-RU" sz="3200" dirty="0" smtClean="0"/>
          </a:p>
          <a:p>
            <a:pPr marL="457200" indent="-457200">
              <a:buFont typeface="Wingdings" charset="2"/>
              <a:buChar char="Ø"/>
            </a:pPr>
            <a:r>
              <a:rPr lang="ru-RU" sz="3200" dirty="0" smtClean="0"/>
              <a:t>«</a:t>
            </a:r>
            <a:r>
              <a:rPr lang="ru-RU" sz="3200" dirty="0"/>
              <a:t>Домоводство» (здоровое питание), </a:t>
            </a:r>
            <a:endParaRPr lang="ru-RU" sz="3200" dirty="0" smtClean="0"/>
          </a:p>
          <a:p>
            <a:pPr marL="457200" indent="-457200">
              <a:buFont typeface="Wingdings" charset="2"/>
              <a:buChar char="Ø"/>
            </a:pPr>
            <a:r>
              <a:rPr lang="ru-RU" sz="3200" dirty="0" smtClean="0"/>
              <a:t>«</a:t>
            </a:r>
            <a:r>
              <a:rPr lang="ru-RU" sz="3200" dirty="0"/>
              <a:t>Человек и окружающий природный мир», </a:t>
            </a:r>
            <a:endParaRPr lang="ru-RU" sz="3200" dirty="0" smtClean="0"/>
          </a:p>
          <a:p>
            <a:pPr marL="457200" indent="-457200">
              <a:buFont typeface="Wingdings" charset="2"/>
              <a:buChar char="Ø"/>
            </a:pPr>
            <a:r>
              <a:rPr lang="ru-RU" sz="3200" dirty="0" smtClean="0"/>
              <a:t>«</a:t>
            </a:r>
            <a:r>
              <a:rPr lang="ru-RU" sz="3200" dirty="0"/>
              <a:t>Человек и окружающий социальный мир» (выполнение роли пациента у врача, поведение в экстремальной ситуации и др.)</a:t>
            </a:r>
            <a:r>
              <a:rPr lang="ru-RU" sz="3200" dirty="0" smtClean="0"/>
              <a:t>,</a:t>
            </a:r>
          </a:p>
          <a:p>
            <a:pPr marL="457200" indent="-457200">
              <a:buFont typeface="Wingdings" charset="2"/>
              <a:buChar char="Ø"/>
            </a:pPr>
            <a:r>
              <a:rPr lang="ru-RU" sz="3200" dirty="0" smtClean="0"/>
              <a:t>«</a:t>
            </a:r>
            <a:r>
              <a:rPr lang="ru-RU" sz="3200" dirty="0"/>
              <a:t>Адаптивная физкультура», </a:t>
            </a:r>
          </a:p>
          <a:p>
            <a:pPr marL="0" indent="0">
              <a:buNone/>
            </a:pPr>
            <a:r>
              <a:rPr lang="ru-RU" sz="3200" dirty="0" smtClean="0"/>
              <a:t>а </a:t>
            </a:r>
            <a:r>
              <a:rPr lang="ru-RU" sz="3200" dirty="0"/>
              <a:t>также в ходе коррекционных курсов и во внеурочной деятельности. 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88162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800000"/>
                </a:solidFill>
              </a:rPr>
              <a:t>2.5. П</a:t>
            </a:r>
            <a:r>
              <a:rPr lang="ru-RU" sz="3200" b="1" dirty="0" smtClean="0">
                <a:solidFill>
                  <a:srgbClr val="800000"/>
                </a:solidFill>
              </a:rPr>
              <a:t>рограмма </a:t>
            </a:r>
            <a:r>
              <a:rPr lang="ru-RU" sz="3200" b="1" dirty="0">
                <a:solidFill>
                  <a:srgbClr val="800000"/>
                </a:solidFill>
              </a:rPr>
              <a:t>внеурочной </a:t>
            </a:r>
            <a:r>
              <a:rPr lang="ru-RU" sz="3200" b="1" dirty="0" smtClean="0">
                <a:solidFill>
                  <a:srgbClr val="800000"/>
                </a:solidFill>
              </a:rPr>
              <a:t>деятельности</a:t>
            </a:r>
            <a:endParaRPr lang="ru-RU" sz="4000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884096" cy="5256584"/>
          </a:xfrm>
        </p:spPr>
        <p:txBody>
          <a:bodyPr>
            <a:normAutofit lnSpcReduction="10000"/>
          </a:bodyPr>
          <a:lstStyle/>
          <a:p>
            <a:pPr>
              <a:buClrTx/>
              <a:buSzPct val="90000"/>
              <a:buFont typeface="Wingdings" charset="2"/>
              <a:buChar char="ü"/>
            </a:pPr>
            <a:r>
              <a:rPr lang="ru-RU" dirty="0" smtClean="0"/>
              <a:t>спортивно</a:t>
            </a:r>
            <a:r>
              <a:rPr lang="ru-RU" dirty="0"/>
              <a:t>-оздоровительное, </a:t>
            </a:r>
            <a:endParaRPr lang="ru-RU" dirty="0" smtClean="0"/>
          </a:p>
          <a:p>
            <a:pPr>
              <a:buClrTx/>
              <a:buSzPct val="90000"/>
              <a:buFont typeface="Wingdings" charset="2"/>
              <a:buChar char="ü"/>
            </a:pPr>
            <a:r>
              <a:rPr lang="ru-RU" dirty="0" smtClean="0"/>
              <a:t>социальное, </a:t>
            </a:r>
          </a:p>
          <a:p>
            <a:pPr>
              <a:buClrTx/>
              <a:buSzPct val="90000"/>
              <a:buFont typeface="Wingdings" charset="2"/>
              <a:buChar char="ü"/>
            </a:pPr>
            <a:r>
              <a:rPr lang="ru-RU" dirty="0" smtClean="0"/>
              <a:t>нравственное</a:t>
            </a:r>
            <a:r>
              <a:rPr lang="ru-RU" dirty="0"/>
              <a:t>, </a:t>
            </a:r>
            <a:endParaRPr lang="ru-RU" dirty="0" smtClean="0"/>
          </a:p>
          <a:p>
            <a:pPr>
              <a:buClrTx/>
              <a:buSzPct val="90000"/>
              <a:buFont typeface="Wingdings" charset="2"/>
              <a:buChar char="ü"/>
            </a:pPr>
            <a:r>
              <a:rPr lang="ru-RU" dirty="0" err="1" smtClean="0"/>
              <a:t>общеинтеллектуальное</a:t>
            </a:r>
            <a:r>
              <a:rPr lang="ru-RU" dirty="0" smtClean="0"/>
              <a:t>, </a:t>
            </a:r>
          </a:p>
          <a:p>
            <a:pPr>
              <a:buClrTx/>
              <a:buSzPct val="90000"/>
              <a:buFont typeface="Wingdings" charset="2"/>
              <a:buChar char="ü"/>
            </a:pPr>
            <a:r>
              <a:rPr lang="ru-RU" dirty="0" smtClean="0"/>
              <a:t>общекультурное </a:t>
            </a:r>
          </a:p>
          <a:p>
            <a:pPr marL="137160" indent="0">
              <a:buClrTx/>
              <a:buSzPct val="90000"/>
              <a:buNone/>
            </a:pPr>
            <a:r>
              <a:rPr lang="ru-RU" dirty="0" smtClean="0"/>
              <a:t>развитие </a:t>
            </a:r>
            <a:r>
              <a:rPr lang="ru-RU" dirty="0"/>
              <a:t>личности средствами физического, нравственного, эстетического, трудового воспитания. </a:t>
            </a:r>
            <a:endParaRPr lang="ru-RU" dirty="0" smtClean="0"/>
          </a:p>
          <a:p>
            <a:pPr marL="137160" indent="0">
              <a:buClrTx/>
              <a:buSzPct val="90000"/>
              <a:buNone/>
            </a:pPr>
            <a:r>
              <a:rPr lang="ru-RU" dirty="0" smtClean="0"/>
              <a:t>Внеурочная </a:t>
            </a:r>
            <a:r>
              <a:rPr lang="ru-RU" dirty="0"/>
              <a:t>деятельность также направлена на расширение контактов обучающихся с обычно развивающимися сверстниками и взаимодействие с разными </a:t>
            </a:r>
            <a:r>
              <a:rPr lang="ru-RU" dirty="0" smtClean="0"/>
              <a:t>людьми</a:t>
            </a:r>
            <a:r>
              <a:rPr lang="ru-RU" dirty="0"/>
              <a:t>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5015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36"/>
            <a:ext cx="8229600" cy="4464536"/>
          </a:xfrm>
        </p:spPr>
        <p:txBody>
          <a:bodyPr>
            <a:normAutofit/>
          </a:bodyPr>
          <a:lstStyle/>
          <a:p>
            <a:pPr marL="585216" lvl="1" indent="0">
              <a:buNone/>
            </a:pPr>
            <a:r>
              <a:rPr lang="ru-RU" sz="3200" dirty="0" smtClean="0"/>
              <a:t>3.1. Учебный план, включающий предметные и коррекционно-развивающие области, внеурочную деятельность и, являющийся основным организационным механизмом реализации АООП;</a:t>
            </a:r>
          </a:p>
          <a:p>
            <a:pPr marL="585216" lvl="1" indent="0">
              <a:buNone/>
            </a:pPr>
            <a:endParaRPr lang="ru-RU" sz="3200" dirty="0" smtClean="0"/>
          </a:p>
          <a:p>
            <a:pPr marL="585216" lvl="1" indent="0">
              <a:buNone/>
            </a:pPr>
            <a:r>
              <a:rPr lang="ru-RU" sz="3200" dirty="0" smtClean="0"/>
              <a:t>3.2. </a:t>
            </a:r>
            <a:r>
              <a:rPr lang="ru-RU" sz="3200" dirty="0"/>
              <a:t>С</a:t>
            </a:r>
            <a:r>
              <a:rPr lang="ru-RU" sz="3200" dirty="0" smtClean="0"/>
              <a:t>истема специальных условий реализации АООП. </a:t>
            </a:r>
            <a:endParaRPr lang="ru-RU" sz="3200" dirty="0"/>
          </a:p>
        </p:txBody>
      </p:sp>
      <p:sp>
        <p:nvSpPr>
          <p:cNvPr id="4" name="Название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en-US" sz="4000" dirty="0">
                <a:solidFill>
                  <a:srgbClr val="800000"/>
                </a:solidFill>
              </a:rPr>
              <a:t>III. </a:t>
            </a:r>
            <a:r>
              <a:rPr lang="ru-RU" sz="4000" u="sng" dirty="0">
                <a:solidFill>
                  <a:srgbClr val="800000"/>
                </a:solidFill>
              </a:rPr>
              <a:t>Организационный раздел</a:t>
            </a:r>
            <a:r>
              <a:rPr lang="ru-RU" sz="4000" dirty="0">
                <a:solidFill>
                  <a:srgbClr val="8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044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3.1. Учебный план</a:t>
            </a:r>
            <a:b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rgbClr val="8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1052696"/>
            <a:ext cx="9036496" cy="56886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/>
              <a:t>О</a:t>
            </a:r>
            <a:r>
              <a:rPr lang="ru-RU" sz="2800" b="1" dirty="0" smtClean="0"/>
              <a:t>пределяет</a:t>
            </a:r>
            <a:r>
              <a:rPr lang="ru-RU" sz="2800" dirty="0" smtClean="0"/>
              <a:t> </a:t>
            </a:r>
            <a:r>
              <a:rPr lang="ru-RU" sz="2800" dirty="0"/>
              <a:t>объем нагрузки обучающихся, состав и структуру </a:t>
            </a:r>
            <a:r>
              <a:rPr lang="ru-RU" sz="2800" dirty="0" smtClean="0"/>
              <a:t>предметных областей </a:t>
            </a:r>
            <a:r>
              <a:rPr lang="ru-RU" sz="2800" dirty="0"/>
              <a:t>и учебных предметов по годам обучения;</a:t>
            </a:r>
            <a:br>
              <a:rPr lang="ru-RU" sz="2800" dirty="0"/>
            </a:br>
            <a:endParaRPr lang="ru-RU" sz="2800" dirty="0" smtClean="0"/>
          </a:p>
          <a:p>
            <a:pPr marL="0" indent="0">
              <a:buNone/>
            </a:pPr>
            <a:r>
              <a:rPr lang="ru-RU" sz="2800" b="1" dirty="0" smtClean="0"/>
              <a:t>Состоит</a:t>
            </a:r>
            <a:r>
              <a:rPr lang="ru-RU" sz="2800" dirty="0" smtClean="0"/>
              <a:t> из 2-х частей: </a:t>
            </a:r>
            <a:endParaRPr lang="ru-RU" sz="2800" dirty="0" smtClean="0">
              <a:latin typeface="Times New Roman"/>
              <a:cs typeface="Times New Roman"/>
            </a:endParaRPr>
          </a:p>
          <a:p>
            <a:pPr marL="514350" indent="-514350">
              <a:buSzPct val="95000"/>
              <a:buAutoNum type="arabicParenR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обязательная часть (не менее 60%);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514350" indent="-514350">
              <a:buSzPct val="95000"/>
              <a:buAutoNum type="arabicParenR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ч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асть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формируемая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участниками образовательных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отношений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(не более 40%)</a:t>
            </a:r>
          </a:p>
          <a:p>
            <a:pPr marL="0" indent="0">
              <a:buSzPct val="95000"/>
              <a:buNone/>
            </a:pPr>
            <a:endParaRPr lang="ru-RU" sz="28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b="1" dirty="0"/>
              <a:t>В</a:t>
            </a:r>
            <a:r>
              <a:rPr lang="ru-RU" sz="2800" b="1" dirty="0" smtClean="0"/>
              <a:t>ключает</a:t>
            </a:r>
            <a:r>
              <a:rPr lang="ru-RU" sz="2800" b="1" dirty="0"/>
              <a:t>: </a:t>
            </a:r>
            <a:endParaRPr lang="ru-RU" dirty="0"/>
          </a:p>
          <a:p>
            <a:pPr marL="457200" indent="-457200">
              <a:buFont typeface="Wingdings" charset="2"/>
              <a:buChar char="Ø"/>
            </a:pPr>
            <a:r>
              <a:rPr lang="ru-RU" sz="2800" dirty="0" smtClean="0"/>
              <a:t>шесть образовательных </a:t>
            </a:r>
            <a:r>
              <a:rPr lang="ru-RU" sz="2800" dirty="0"/>
              <a:t>областей, представленных </a:t>
            </a:r>
            <a:r>
              <a:rPr lang="ru-RU" sz="2800" dirty="0" smtClean="0"/>
              <a:t>десятью учебными </a:t>
            </a:r>
            <a:r>
              <a:rPr lang="ru-RU" sz="2800" dirty="0"/>
              <a:t>предметами, </a:t>
            </a:r>
            <a:endParaRPr lang="ru-RU" sz="2800" dirty="0" smtClean="0"/>
          </a:p>
          <a:p>
            <a:pPr marL="457200" indent="-457200">
              <a:buFont typeface="Wingdings" charset="2"/>
              <a:buChar char="Ø"/>
            </a:pPr>
            <a:r>
              <a:rPr lang="ru-RU" sz="2800" dirty="0" smtClean="0"/>
              <a:t>четыре </a:t>
            </a:r>
            <a:r>
              <a:rPr lang="ru-RU" sz="2800" dirty="0"/>
              <a:t>коррекционных </a:t>
            </a:r>
            <a:r>
              <a:rPr lang="ru-RU" sz="2800" dirty="0" smtClean="0"/>
              <a:t>курса</a:t>
            </a:r>
            <a:r>
              <a:rPr lang="ru-RU" dirty="0" smtClean="0"/>
              <a:t>,</a:t>
            </a:r>
          </a:p>
          <a:p>
            <a:pPr marL="457200" indent="-457200">
              <a:buFont typeface="Wingdings" charset="2"/>
              <a:buChar char="Ø"/>
            </a:pPr>
            <a:r>
              <a:rPr lang="ru-RU" dirty="0"/>
              <a:t>к</a:t>
            </a:r>
            <a:r>
              <a:rPr lang="ru-RU" dirty="0" smtClean="0"/>
              <a:t>оррекционно-развивающие занятия, </a:t>
            </a:r>
          </a:p>
          <a:p>
            <a:pPr marL="457200" indent="-457200">
              <a:buFont typeface="Wingdings" charset="2"/>
              <a:buChar char="Ø"/>
            </a:pPr>
            <a:r>
              <a:rPr lang="ru-RU" dirty="0" smtClean="0"/>
              <a:t>внеурочную деятельность</a:t>
            </a:r>
          </a:p>
          <a:p>
            <a:pPr marL="457200" indent="-457200">
              <a:buFontTx/>
              <a:buChar char="-"/>
            </a:pP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83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854559"/>
              </p:ext>
            </p:extLst>
          </p:nvPr>
        </p:nvGraphicFramePr>
        <p:xfrm>
          <a:off x="107503" y="548680"/>
          <a:ext cx="8928993" cy="6330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7"/>
                <a:gridCol w="3456384"/>
                <a:gridCol w="720080"/>
                <a:gridCol w="432048"/>
                <a:gridCol w="432048"/>
                <a:gridCol w="432048"/>
                <a:gridCol w="432048"/>
                <a:gridCol w="720080"/>
              </a:tblGrid>
              <a:tr h="28803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Предметные</a:t>
                      </a: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области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Учебные </a:t>
                      </a: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предметы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Количество часов в </a:t>
                      </a: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неделю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доп.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III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IV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968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6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Обязательная часть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 Язык и речевая практика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1.1 Речь и альтернативная коммуникация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 Математика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2.1.Математические представления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</a:tr>
              <a:tr h="370840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 Окружающий мир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3.1 Окружающий природный  мир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3.2 Человек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3.3 Домоводство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3.4. Окружающий социальный мир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</a:tr>
              <a:tr h="37084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 Искусство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4.1 Музыка и движение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4.2 Изобразительная деятельность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5. Физическая культура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5.1 Адаптивная </a:t>
                      </a: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физкультура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 Технологии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6.1 Профильный труд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</a:tr>
              <a:tr h="37084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 Коррекционно-развивающие занятия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</a:tr>
              <a:tr h="37084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Итого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</a:p>
                  </a:txBody>
                  <a:tcPr marL="68580" marR="68580" marT="0" marB="0"/>
                </a:tc>
              </a:tr>
              <a:tr h="37084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Максимально допустимая недельная нагрузка (при 5-дневной учебной неделе)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27384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Примерный недельный учебный план </a:t>
            </a:r>
            <a:r>
              <a:rPr lang="ru-RU" sz="2400" b="1" dirty="0" smtClean="0">
                <a:solidFill>
                  <a:srgbClr val="800000"/>
                </a:solidFill>
              </a:rPr>
              <a:t>1 </a:t>
            </a:r>
            <a:r>
              <a:rPr lang="en-US" sz="2400" b="1" dirty="0">
                <a:solidFill>
                  <a:srgbClr val="800000"/>
                </a:solidFill>
              </a:rPr>
              <a:t>(</a:t>
            </a:r>
            <a:r>
              <a:rPr lang="ru-RU" sz="2400" b="1" dirty="0" smtClean="0">
                <a:solidFill>
                  <a:srgbClr val="800000"/>
                </a:solidFill>
              </a:rPr>
              <a:t>доп.) </a:t>
            </a:r>
            <a:r>
              <a:rPr lang="ru-RU" sz="2400" b="1" dirty="0">
                <a:solidFill>
                  <a:srgbClr val="800000"/>
                </a:solidFill>
              </a:rPr>
              <a:t>– </a:t>
            </a:r>
            <a:r>
              <a:rPr lang="ru-RU" sz="2400" b="1" dirty="0" smtClean="0">
                <a:solidFill>
                  <a:srgbClr val="800000"/>
                </a:solidFill>
              </a:rPr>
              <a:t>4 классы</a:t>
            </a:r>
            <a:endParaRPr lang="ru-RU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720393"/>
              </p:ext>
            </p:extLst>
          </p:nvPr>
        </p:nvGraphicFramePr>
        <p:xfrm>
          <a:off x="179388" y="662793"/>
          <a:ext cx="8856659" cy="4278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556"/>
                <a:gridCol w="936104"/>
                <a:gridCol w="720080"/>
                <a:gridCol w="792088"/>
                <a:gridCol w="864096"/>
                <a:gridCol w="864096"/>
                <a:gridCol w="791639"/>
              </a:tblGrid>
              <a:tr h="370840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60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Часть, формируемая участниками образовательных отношений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Коррекционные курсы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доп.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III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IV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 Сенсорное развитие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2. Предметно-практические действия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3. Двигательное развитие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4. Альтернативная коммуникация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Итого коррекционные курсы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Внеурочная деятельность 5 дней -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5 дней + продленный день 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7 дней* 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175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Всего к финансированию: 5 дней -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5 дней + продленный день 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7 дней* 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36/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36/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36/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47/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47/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184/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229/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329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44624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Примерный недельный учебный план </a:t>
            </a:r>
            <a:r>
              <a:rPr lang="ru-RU" sz="2400" b="1" dirty="0" smtClean="0">
                <a:solidFill>
                  <a:srgbClr val="800000"/>
                </a:solidFill>
              </a:rPr>
              <a:t>1 </a:t>
            </a:r>
            <a:r>
              <a:rPr lang="en-US" sz="2400" b="1" dirty="0">
                <a:solidFill>
                  <a:srgbClr val="800000"/>
                </a:solidFill>
              </a:rPr>
              <a:t>(</a:t>
            </a:r>
            <a:r>
              <a:rPr lang="ru-RU" sz="2400" b="1" dirty="0" smtClean="0">
                <a:solidFill>
                  <a:srgbClr val="800000"/>
                </a:solidFill>
              </a:rPr>
              <a:t>доп.) </a:t>
            </a:r>
            <a:r>
              <a:rPr lang="ru-RU" sz="2400" b="1" dirty="0">
                <a:solidFill>
                  <a:srgbClr val="800000"/>
                </a:solidFill>
              </a:rPr>
              <a:t>– </a:t>
            </a:r>
            <a:r>
              <a:rPr lang="ru-RU" sz="2400" b="1" dirty="0" smtClean="0">
                <a:solidFill>
                  <a:srgbClr val="800000"/>
                </a:solidFill>
              </a:rPr>
              <a:t>4 классы</a:t>
            </a:r>
            <a:endParaRPr lang="ru-RU" sz="2400" dirty="0">
              <a:solidFill>
                <a:srgbClr val="8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522920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* для организаций с круглосуточным пребыванием детей </a:t>
            </a:r>
          </a:p>
        </p:txBody>
      </p:sp>
    </p:spTree>
    <p:extLst>
      <p:ext uri="{BB962C8B-B14F-4D97-AF65-F5344CB8AC3E}">
        <p14:creationId xmlns:p14="http://schemas.microsoft.com/office/powerpoint/2010/main" val="263842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074208"/>
              </p:ext>
            </p:extLst>
          </p:nvPr>
        </p:nvGraphicFramePr>
        <p:xfrm>
          <a:off x="107504" y="493992"/>
          <a:ext cx="8928987" cy="6391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2168"/>
                <a:gridCol w="3244417"/>
                <a:gridCol w="380450"/>
                <a:gridCol w="380450"/>
                <a:gridCol w="380450"/>
                <a:gridCol w="380450"/>
                <a:gridCol w="380450"/>
                <a:gridCol w="380450"/>
                <a:gridCol w="380450"/>
                <a:gridCol w="380450"/>
                <a:gridCol w="628802"/>
              </a:tblGrid>
              <a:tr h="28803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Предметные</a:t>
                      </a: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области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Учебные </a:t>
                      </a: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предметы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Количество часов в </a:t>
                      </a:r>
                      <a:r>
                        <a:rPr lang="ru-RU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неделю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20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  <a:endParaRPr lang="ru-RU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ru-RU" sz="1400" b="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4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ru-RU" sz="14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ru-RU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ru-RU" sz="14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III</a:t>
                      </a:r>
                      <a:endParaRPr lang="ru-RU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IX</a:t>
                      </a:r>
                      <a:endParaRPr lang="ru-RU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XI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XII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968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6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Обязательная часть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 Язык и речевая практика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1.1 Речь и альтернативная коммуникация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 Математика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2.1.Математические представления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 Окружающий мир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3.1 Окружающий природный  мир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3.2 Человек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3.3 Домоводство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3.4. Окружающий социальный мир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/>
                </a:tc>
              </a:tr>
              <a:tr h="37084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 Искусство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4.1 Музыка и движение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4.2 Изобразительная деятельность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5. </a:t>
                      </a:r>
                      <a:r>
                        <a:rPr lang="ru-RU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Физ</a:t>
                      </a: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культура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5.1 Адаптивная </a:t>
                      </a: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физкультура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 Технологии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6.1 Профильный труд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/>
                </a:tc>
              </a:tr>
              <a:tr h="37084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 Коррекционно-развивающие занятия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Итого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197</a:t>
                      </a:r>
                    </a:p>
                  </a:txBody>
                  <a:tcPr marL="68580" marR="68580" marT="0" marB="0"/>
                </a:tc>
              </a:tr>
              <a:tr h="37084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Максимально допустимая недельная нагрузка (при 5-дневной учебной неделе)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57001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Примерный недельный учебный план </a:t>
            </a:r>
            <a:r>
              <a:rPr lang="ru-RU" sz="2400" b="1" dirty="0" smtClean="0">
                <a:solidFill>
                  <a:srgbClr val="800000"/>
                </a:solidFill>
              </a:rPr>
              <a:t>5 </a:t>
            </a:r>
            <a:r>
              <a:rPr lang="ru-RU" sz="2400" b="1" dirty="0">
                <a:solidFill>
                  <a:srgbClr val="800000"/>
                </a:solidFill>
              </a:rPr>
              <a:t>– </a:t>
            </a:r>
            <a:r>
              <a:rPr lang="ru-RU" sz="2400" b="1" dirty="0" smtClean="0">
                <a:solidFill>
                  <a:srgbClr val="800000"/>
                </a:solidFill>
              </a:rPr>
              <a:t>12 классы</a:t>
            </a:r>
            <a:endParaRPr lang="ru-RU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9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0937582"/>
              </p:ext>
            </p:extLst>
          </p:nvPr>
        </p:nvGraphicFramePr>
        <p:xfrm>
          <a:off x="0" y="692697"/>
          <a:ext cx="9143999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9961"/>
                <a:gridCol w="626847"/>
                <a:gridCol w="626847"/>
                <a:gridCol w="626847"/>
                <a:gridCol w="626847"/>
                <a:gridCol w="626847"/>
                <a:gridCol w="626847"/>
                <a:gridCol w="626847"/>
                <a:gridCol w="626847"/>
                <a:gridCol w="709262"/>
              </a:tblGrid>
              <a:tr h="394423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60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Часть, формируемая участниками образовательных отношений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4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Коррекционные курсы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ru-RU" sz="1600" b="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6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ru-RU" sz="16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ru-RU" sz="16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III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IX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XI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XII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4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 Сенсорное развитие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/>
                </a:tc>
              </a:tr>
              <a:tr h="596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 Предметно-практические действия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/>
                </a:tc>
              </a:tr>
              <a:tr h="394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 Двигательное развитие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68580" marR="68580" marT="0" marB="0"/>
                </a:tc>
              </a:tr>
              <a:tr h="394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 Альтернативная коммуникация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68580" marR="68580" marT="0" marB="0"/>
                </a:tc>
              </a:tr>
              <a:tr h="394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Итого коррекционные курсы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66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947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Внеурочная деятельность 5 дней -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5 дней + продленный день 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7 дней* 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8/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15/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62/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280</a:t>
                      </a:r>
                    </a:p>
                  </a:txBody>
                  <a:tcPr marL="68580" marR="68580" marT="0" marB="0"/>
                </a:tc>
              </a:tr>
              <a:tr h="8947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Всего к финансированию: 5 дней -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5 дней + продленный день 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7 дней* 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47/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41/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41/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41/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41/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41/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41/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41/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48/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325/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383/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543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44624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Примерный недельный учебный план </a:t>
            </a:r>
            <a:r>
              <a:rPr lang="ru-RU" sz="2400" b="1" dirty="0" smtClean="0">
                <a:solidFill>
                  <a:srgbClr val="800000"/>
                </a:solidFill>
              </a:rPr>
              <a:t>5 </a:t>
            </a:r>
            <a:r>
              <a:rPr lang="ru-RU" sz="2400" b="1" dirty="0">
                <a:solidFill>
                  <a:srgbClr val="800000"/>
                </a:solidFill>
              </a:rPr>
              <a:t>– </a:t>
            </a:r>
            <a:r>
              <a:rPr lang="ru-RU" sz="2400" b="1" dirty="0" smtClean="0">
                <a:solidFill>
                  <a:srgbClr val="800000"/>
                </a:solidFill>
              </a:rPr>
              <a:t>12 классы</a:t>
            </a:r>
            <a:endParaRPr lang="ru-RU" sz="2400" dirty="0">
              <a:solidFill>
                <a:srgbClr val="8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6093296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* для организаций с круглосуточным пребыванием детей </a:t>
            </a:r>
          </a:p>
        </p:txBody>
      </p:sp>
    </p:spTree>
    <p:extLst>
      <p:ext uri="{BB962C8B-B14F-4D97-AF65-F5344CB8AC3E}">
        <p14:creationId xmlns:p14="http://schemas.microsoft.com/office/powerpoint/2010/main" val="259398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Нормативно-правовая база реализации ФГОС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1340768"/>
            <a:ext cx="9577064" cy="532859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ru-RU" dirty="0" smtClean="0"/>
              <a:t>Конституция РФ ст. 43;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ФЗ 273 «Об образовании в Российской Федерации»;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Приказ минобрнауки РФ № 1599 от 19.12.2014;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Примерная АООП (одобрена решением </a:t>
            </a:r>
            <a:r>
              <a:rPr lang="ru-RU" dirty="0"/>
              <a:t>федерального учебно-методического объединения по общему </a:t>
            </a:r>
            <a:r>
              <a:rPr lang="ru-RU" dirty="0" smtClean="0"/>
              <a:t>образованию, протокол  </a:t>
            </a:r>
            <a:r>
              <a:rPr lang="ru-RU" dirty="0"/>
              <a:t>от 22 декабря  2015 г. № 4/15</a:t>
            </a:r>
            <a:r>
              <a:rPr lang="ru-RU" dirty="0" smtClean="0"/>
              <a:t>);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План действий по обеспечению введения ФГОС (утвержден минобрнауки </a:t>
            </a:r>
            <a:r>
              <a:rPr lang="ru-RU" dirty="0"/>
              <a:t>11 февраля 2015 г. №</a:t>
            </a:r>
            <a:r>
              <a:rPr lang="ru-RU" dirty="0" smtClean="0"/>
              <a:t> </a:t>
            </a:r>
            <a:r>
              <a:rPr lang="ru-RU" dirty="0"/>
              <a:t>ДЛ-5/</a:t>
            </a:r>
            <a:r>
              <a:rPr lang="ru-RU" dirty="0" smtClean="0"/>
              <a:t>07вн);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Методические рекомендации по вопросам внедрения ФГОС (письмо минобрнауки от 11.04.2016 № ВК-452/07)</a:t>
            </a:r>
          </a:p>
        </p:txBody>
      </p:sp>
    </p:spTree>
    <p:extLst>
      <p:ext uri="{BB962C8B-B14F-4D97-AF65-F5344CB8AC3E}">
        <p14:creationId xmlns:p14="http://schemas.microsoft.com/office/powerpoint/2010/main" val="1303133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1999" y="400050"/>
            <a:ext cx="4572001" cy="324497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800000"/>
                </a:solidFill>
                <a:latin typeface="Arial"/>
                <a:cs typeface="Arial"/>
              </a:rPr>
              <a:t>Методическое пособие по обучению самостоятельному проживанию</a:t>
            </a:r>
            <a:endParaRPr lang="ru-RU" sz="3600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7" name="Содержимое 6" descr="img6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" r="-163"/>
          <a:stretch/>
        </p:blipFill>
        <p:spPr>
          <a:xfrm>
            <a:off x="-36512" y="0"/>
            <a:ext cx="4637616" cy="6849857"/>
          </a:xfrm>
        </p:spPr>
      </p:pic>
      <p:sp>
        <p:nvSpPr>
          <p:cNvPr id="3" name="Прямоугольник 2"/>
          <p:cNvSpPr/>
          <p:nvPr/>
        </p:nvSpPr>
        <p:spPr>
          <a:xfrm>
            <a:off x="4860032" y="4365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/>
              <a:t>http://clp.pskov.ru/novosti/пособие</a:t>
            </a:r>
            <a:r>
              <a:rPr lang="sk-SK"/>
              <a:t>-</a:t>
            </a:r>
            <a:r>
              <a:rPr lang="sk-SK" smtClean="0"/>
              <a:t>проживание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41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ФГОС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5976664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dirty="0"/>
              <a:t>I.9 Стандарт направлен на обеспечение: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максимального </a:t>
            </a:r>
            <a:r>
              <a:rPr lang="ru-RU" dirty="0"/>
              <a:t>расширения </a:t>
            </a:r>
            <a:r>
              <a:rPr lang="ru-RU" b="1" dirty="0"/>
              <a:t>доступа</a:t>
            </a:r>
            <a:r>
              <a:rPr lang="ru-RU" dirty="0"/>
              <a:t> </a:t>
            </a:r>
            <a:r>
              <a:rPr lang="ru-RU" dirty="0" smtClean="0"/>
              <a:t>обучающихся с умственной </a:t>
            </a:r>
            <a:r>
              <a:rPr lang="ru-RU" dirty="0"/>
              <a:t>отсталостью (интеллектуальными нарушениями) </a:t>
            </a:r>
            <a:r>
              <a:rPr lang="ru-RU" b="1" dirty="0"/>
              <a:t>к образованию</a:t>
            </a:r>
            <a:r>
              <a:rPr lang="ru-RU" dirty="0"/>
              <a:t>, </a:t>
            </a:r>
            <a:r>
              <a:rPr lang="ru-RU" b="1" dirty="0"/>
              <a:t>отвечающему их возможностям и особым образовательным потребностям</a:t>
            </a:r>
            <a:r>
              <a:rPr lang="ru-RU" dirty="0" smtClean="0"/>
              <a:t>;</a:t>
            </a:r>
            <a:r>
              <a:rPr lang="en-US" dirty="0" smtClean="0"/>
              <a:t> …</a:t>
            </a:r>
            <a:endParaRPr lang="ru-RU" dirty="0" smtClean="0"/>
          </a:p>
          <a:p>
            <a:pPr marL="137160" indent="0">
              <a:buNone/>
            </a:pPr>
            <a:r>
              <a:rPr lang="ru-RU" dirty="0"/>
              <a:t>I.12 Стандарт направлен на решение следующих </a:t>
            </a:r>
            <a:r>
              <a:rPr lang="ru-RU" dirty="0" smtClean="0"/>
              <a:t>задач: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обеспечение вариативности и разнообразия содержания </a:t>
            </a:r>
            <a:r>
              <a:rPr lang="ru-RU" dirty="0"/>
              <a:t>АООП образования и организационных форм получения образования </a:t>
            </a:r>
            <a:r>
              <a:rPr lang="ru-RU" dirty="0" smtClean="0"/>
              <a:t>обучающимися с умственной отсталостью (интеллектуальными нарушениями) </a:t>
            </a:r>
            <a:r>
              <a:rPr lang="ru-RU" b="1" dirty="0" smtClean="0"/>
              <a:t>с </a:t>
            </a:r>
            <a:r>
              <a:rPr lang="ru-RU" b="1" dirty="0"/>
              <a:t>учетом их образовательных потребностей, способностей и состояния здоровья, типологических и индивидуальных </a:t>
            </a:r>
            <a:r>
              <a:rPr lang="ru-RU" b="1" dirty="0" smtClean="0"/>
              <a:t>особенностей</a:t>
            </a:r>
            <a:r>
              <a:rPr lang="ru-RU" dirty="0" smtClean="0"/>
              <a:t>…</a:t>
            </a:r>
            <a:endParaRPr lang="ru-RU" b="1" dirty="0"/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42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409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ФГОС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smtClean="0"/>
              <a:t>1.7. Удовлетворение </a:t>
            </a:r>
            <a:r>
              <a:rPr lang="ru-RU" b="1" dirty="0"/>
              <a:t>особых образовательных потребностей </a:t>
            </a:r>
            <a:r>
              <a:rPr lang="ru-RU" dirty="0"/>
              <a:t>обучающихся с умеренной, тяжелой и глубокой умственной отсталостью (интеллектуальными нарушениями), тяжелыми и множественными нарушениями развития обеспечивается: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существенным изменением содержания </a:t>
            </a:r>
            <a:r>
              <a:rPr lang="ru-RU" dirty="0" smtClean="0"/>
              <a:t>образования;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обязательной </a:t>
            </a:r>
            <a:r>
              <a:rPr lang="ru-RU" b="1" dirty="0"/>
              <a:t>индивидуализацией</a:t>
            </a:r>
            <a:r>
              <a:rPr lang="ru-RU" dirty="0"/>
              <a:t> обучения</a:t>
            </a:r>
            <a:r>
              <a:rPr lang="ru-RU" dirty="0" smtClean="0"/>
              <a:t>;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дозированным </a:t>
            </a:r>
            <a:r>
              <a:rPr lang="ru-RU" b="1" dirty="0"/>
              <a:t>расширением образовательного пространства</a:t>
            </a:r>
            <a:r>
              <a:rPr lang="ru-RU" dirty="0"/>
              <a:t> внутри Организации и за ее </a:t>
            </a:r>
            <a:r>
              <a:rPr lang="ru-RU" dirty="0" smtClean="0"/>
              <a:t>пределами;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и</a:t>
            </a:r>
            <a:r>
              <a:rPr lang="ru-RU" dirty="0" smtClean="0"/>
              <a:t> др</a:t>
            </a:r>
            <a:r>
              <a:rPr lang="ru-RU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69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ФГОС п.2.3.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532859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200" dirty="0" smtClean="0"/>
              <a:t>«Для </a:t>
            </a:r>
            <a:r>
              <a:rPr lang="ru-RU" sz="3200" dirty="0"/>
              <a:t>обучающихся </a:t>
            </a:r>
            <a:r>
              <a:rPr lang="ru-RU" sz="3200" u="sng" dirty="0"/>
              <a:t>с умеренной, тяжелой или глубокой умственной отсталостью, с тяжелыми и множественными нарушениями развития </a:t>
            </a:r>
            <a:r>
              <a:rPr lang="ru-RU" sz="3200" dirty="0"/>
              <a:t>на основе требований Стандарта и АООП </a:t>
            </a:r>
            <a:r>
              <a:rPr lang="ru-RU" sz="3200" b="1" dirty="0"/>
              <a:t>организация разрабатывает специальную индивидуальную программу развития </a:t>
            </a:r>
            <a:r>
              <a:rPr lang="ru-RU" sz="3200" dirty="0"/>
              <a:t>(далее ― СИПР), учитывающую специфические образовательные потребности </a:t>
            </a:r>
            <a:r>
              <a:rPr lang="ru-RU" sz="3200" dirty="0" smtClean="0"/>
              <a:t>обучающихся».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8895160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507288" cy="1143000"/>
          </a:xfrm>
        </p:spPr>
        <p:txBody>
          <a:bodyPr>
            <a:normAutofit fontScale="90000"/>
          </a:bodyPr>
          <a:lstStyle/>
          <a:p>
            <a:pPr marL="137160"/>
            <a:r>
              <a:rPr lang="ru-RU" sz="4400" dirty="0">
                <a:solidFill>
                  <a:srgbClr val="800000"/>
                </a:solidFill>
              </a:rPr>
              <a:t>Специальная индивидуальная </a:t>
            </a:r>
            <a:br>
              <a:rPr lang="ru-RU" sz="4400" dirty="0">
                <a:solidFill>
                  <a:srgbClr val="800000"/>
                </a:solidFill>
              </a:rPr>
            </a:br>
            <a:r>
              <a:rPr lang="ru-RU" sz="4400" dirty="0">
                <a:solidFill>
                  <a:srgbClr val="800000"/>
                </a:solidFill>
              </a:rPr>
              <a:t>программа развития (СИПР</a:t>
            </a:r>
            <a:r>
              <a:rPr lang="ru-RU" sz="4400" dirty="0" smtClean="0">
                <a:solidFill>
                  <a:srgbClr val="800000"/>
                </a:solidFill>
              </a:rPr>
              <a:t>)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66124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ü"/>
            </a:pPr>
            <a:r>
              <a:rPr lang="ru-RU" dirty="0" smtClean="0"/>
              <a:t>Имеет свою структуру (в соответствии с п.2.9.1. ФГОС), отличную от структуры АООП;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содержание основывается на АООП, но лишь в доступном для конкретного ребенка объёме, с учетом его индивидуальных </a:t>
            </a:r>
            <a:r>
              <a:rPr lang="ru-RU" dirty="0"/>
              <a:t>возможностей и особых образовательных потребностей</a:t>
            </a:r>
            <a:r>
              <a:rPr lang="ru-RU" dirty="0" smtClean="0"/>
              <a:t>;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разрабатывается </a:t>
            </a:r>
            <a:r>
              <a:rPr lang="ru-RU" dirty="0"/>
              <a:t>на учебный </a:t>
            </a:r>
            <a:r>
              <a:rPr lang="ru-RU" dirty="0" smtClean="0"/>
              <a:t>год экспертной группой, включающей специалистов, работающих с ребенком, и родителей обучающегося;</a:t>
            </a:r>
          </a:p>
          <a:p>
            <a:pPr>
              <a:buFont typeface="Wingdings" charset="2"/>
              <a:buChar char="ü"/>
            </a:pPr>
            <a:r>
              <a:rPr lang="ru-RU" dirty="0"/>
              <a:t>у</a:t>
            </a:r>
            <a:r>
              <a:rPr lang="ru-RU" dirty="0" smtClean="0"/>
              <a:t>тверждается директором на основе решения коллегиального органа (педагогического совета) образовательной организации;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 smtClean="0"/>
              <a:t>рассчитана </a:t>
            </a:r>
            <a:r>
              <a:rPr lang="ru-RU" dirty="0"/>
              <a:t>на взаимодействие семьи и специалистов в процессе обучения и воспитания </a:t>
            </a:r>
            <a:r>
              <a:rPr lang="ru-RU" dirty="0" smtClean="0"/>
              <a:t>ребенка.</a:t>
            </a:r>
            <a:endParaRPr lang="ru-RU" dirty="0"/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49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-180528" y="44624"/>
            <a:ext cx="9577064" cy="9361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800000"/>
                </a:solidFill>
              </a:rPr>
              <a:t>Согласно п. </a:t>
            </a:r>
            <a:r>
              <a:rPr lang="ru-RU" sz="3200" dirty="0">
                <a:solidFill>
                  <a:srgbClr val="800000"/>
                </a:solidFill>
              </a:rPr>
              <a:t>2.9.1 </a:t>
            </a:r>
            <a:r>
              <a:rPr lang="ru-RU" sz="3200" dirty="0" smtClean="0">
                <a:solidFill>
                  <a:srgbClr val="800000"/>
                </a:solidFill>
              </a:rPr>
              <a:t>приложения ФГОС </a:t>
            </a:r>
            <a:br>
              <a:rPr lang="ru-RU" sz="3200" dirty="0" smtClean="0">
                <a:solidFill>
                  <a:srgbClr val="800000"/>
                </a:solidFill>
              </a:rPr>
            </a:br>
            <a:r>
              <a:rPr lang="ru-RU" sz="3200" dirty="0" smtClean="0">
                <a:solidFill>
                  <a:srgbClr val="800000"/>
                </a:solidFill>
              </a:rPr>
              <a:t>структура СИПР включает: </a:t>
            </a:r>
            <a:endParaRPr lang="ru-RU" sz="32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324528" cy="6048672"/>
          </a:xfrm>
        </p:spPr>
        <p:txBody>
          <a:bodyPr>
            <a:normAutofit fontScale="92500" lnSpcReduction="20000"/>
          </a:bodyPr>
          <a:lstStyle/>
          <a:p>
            <a:pPr marL="651510" lvl="0" indent="-514350">
              <a:buSzPct val="80000"/>
              <a:buFont typeface="+mj-lt"/>
              <a:buAutoNum type="arabicPeriod"/>
            </a:pPr>
            <a:r>
              <a:rPr lang="ru-RU" dirty="0"/>
              <a:t>общие сведения о ребёнке; </a:t>
            </a:r>
          </a:p>
          <a:p>
            <a:pPr marL="651510" lvl="0" indent="-514350">
              <a:buSzPct val="80000"/>
              <a:buFont typeface="+mj-lt"/>
              <a:buAutoNum type="arabicPeriod"/>
            </a:pPr>
            <a:r>
              <a:rPr lang="ru-RU" dirty="0"/>
              <a:t>характеристику, включающую </a:t>
            </a:r>
            <a:r>
              <a:rPr lang="ru-RU" b="1" dirty="0"/>
              <a:t>оценку развития </a:t>
            </a:r>
            <a:r>
              <a:rPr lang="ru-RU" dirty="0"/>
              <a:t>обучающегося на момент составления программы и определяющую приоритетные направления воспитания и обучения ребёнка; </a:t>
            </a:r>
          </a:p>
          <a:p>
            <a:pPr marL="651510" lvl="0" indent="-514350">
              <a:buSzPct val="80000"/>
              <a:buFont typeface="+mj-lt"/>
              <a:buAutoNum type="arabicPeriod"/>
            </a:pPr>
            <a:r>
              <a:rPr lang="ru-RU" b="1" dirty="0"/>
              <a:t>индивидуальный</a:t>
            </a:r>
            <a:r>
              <a:rPr lang="ru-RU" dirty="0"/>
              <a:t> учебный план; </a:t>
            </a:r>
          </a:p>
          <a:p>
            <a:pPr marL="651510" lvl="0" indent="-514350">
              <a:buSzPct val="80000"/>
              <a:buFont typeface="+mj-lt"/>
              <a:buAutoNum type="arabicPeriod"/>
            </a:pPr>
            <a:r>
              <a:rPr lang="ru-RU" dirty="0"/>
              <a:t>содержание образования в условиях </a:t>
            </a:r>
            <a:r>
              <a:rPr lang="ru-RU" b="1" dirty="0"/>
              <a:t>организации и семьи</a:t>
            </a:r>
            <a:r>
              <a:rPr lang="ru-RU" dirty="0"/>
              <a:t>; </a:t>
            </a:r>
          </a:p>
          <a:p>
            <a:pPr marL="651510" lvl="0" indent="-514350">
              <a:buSzPct val="80000"/>
              <a:buFont typeface="+mj-lt"/>
              <a:buAutoNum type="arabicPeriod"/>
            </a:pPr>
            <a:r>
              <a:rPr lang="ru-RU" dirty="0"/>
              <a:t>условия реализации потребности </a:t>
            </a:r>
            <a:r>
              <a:rPr lang="ru-RU" b="1" dirty="0"/>
              <a:t>в уходе и присмотре</a:t>
            </a:r>
            <a:r>
              <a:rPr lang="ru-RU" dirty="0"/>
              <a:t>; </a:t>
            </a:r>
            <a:endParaRPr lang="ru-RU" dirty="0" smtClean="0"/>
          </a:p>
          <a:p>
            <a:pPr marL="651510" lvl="0" indent="-514350">
              <a:buSzPct val="80000"/>
              <a:buFont typeface="+mj-lt"/>
              <a:buAutoNum type="arabicPeriod"/>
            </a:pPr>
            <a:r>
              <a:rPr lang="ru-RU" dirty="0" smtClean="0"/>
              <a:t>перечень </a:t>
            </a:r>
            <a:r>
              <a:rPr lang="ru-RU" b="1" dirty="0"/>
              <a:t>специалистов</a:t>
            </a:r>
            <a:r>
              <a:rPr lang="ru-RU" dirty="0"/>
              <a:t>, участвующих в разработке и реализации СИПР; </a:t>
            </a:r>
          </a:p>
          <a:p>
            <a:pPr marL="651510" lvl="0" indent="-514350">
              <a:buSzPct val="80000"/>
              <a:buFont typeface="+mj-lt"/>
              <a:buAutoNum type="arabicPeriod"/>
            </a:pPr>
            <a:r>
              <a:rPr lang="ru-RU" dirty="0"/>
              <a:t>перечень возможных задач, мероприятий и форм </a:t>
            </a:r>
            <a:r>
              <a:rPr lang="ru-RU" b="1" dirty="0"/>
              <a:t>сотрудничества организации и семьи </a:t>
            </a:r>
            <a:r>
              <a:rPr lang="ru-RU" dirty="0"/>
              <a:t>обучающегося;</a:t>
            </a:r>
          </a:p>
          <a:p>
            <a:pPr marL="651510" lvl="0" indent="-514350">
              <a:buSzPct val="80000"/>
              <a:buFont typeface="+mj-lt"/>
              <a:buAutoNum type="arabicPeriod"/>
            </a:pPr>
            <a:r>
              <a:rPr lang="ru-RU" dirty="0"/>
              <a:t>перечень необходимых </a:t>
            </a:r>
            <a:r>
              <a:rPr lang="ru-RU" b="1" dirty="0"/>
              <a:t>технических средств </a:t>
            </a:r>
            <a:r>
              <a:rPr lang="ru-RU" b="1" dirty="0" smtClean="0"/>
              <a:t>и дидактических </a:t>
            </a:r>
            <a:r>
              <a:rPr lang="ru-RU" b="1" dirty="0"/>
              <a:t>материалов</a:t>
            </a:r>
            <a:r>
              <a:rPr lang="ru-RU" dirty="0"/>
              <a:t>; </a:t>
            </a:r>
          </a:p>
          <a:p>
            <a:pPr marL="651510" lvl="0" indent="-514350">
              <a:buSzPct val="80000"/>
              <a:buFont typeface="+mj-lt"/>
              <a:buAutoNum type="arabicPeriod"/>
            </a:pPr>
            <a:r>
              <a:rPr lang="ru-RU" dirty="0"/>
              <a:t>средства </a:t>
            </a:r>
            <a:r>
              <a:rPr lang="ru-RU" b="1" dirty="0"/>
              <a:t>мониторинга и оценки </a:t>
            </a:r>
            <a:r>
              <a:rPr lang="ru-RU" dirty="0"/>
              <a:t>динамики обучения.</a:t>
            </a:r>
          </a:p>
          <a:p>
            <a:pPr marL="13716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8330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936104"/>
          </a:xfrm>
        </p:spPr>
        <p:txBody>
          <a:bodyPr>
            <a:noAutofit/>
          </a:bodyPr>
          <a:lstStyle/>
          <a:p>
            <a:r>
              <a:rPr lang="ru-RU" sz="3600" u="sng" dirty="0" smtClean="0">
                <a:solidFill>
                  <a:srgbClr val="800000"/>
                </a:solidFill>
              </a:rPr>
              <a:t>Шаг 1</a:t>
            </a:r>
            <a:r>
              <a:rPr lang="ru-RU" sz="3600" dirty="0" smtClean="0">
                <a:solidFill>
                  <a:srgbClr val="800000"/>
                </a:solidFill>
              </a:rPr>
              <a:t>. Создание экспертной группы</a:t>
            </a:r>
            <a:endParaRPr lang="ru-RU" sz="36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8517632" cy="5760640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sz="3200" i="1" dirty="0" smtClean="0">
                <a:solidFill>
                  <a:srgbClr val="0000FF"/>
                </a:solidFill>
              </a:rPr>
              <a:t>В состав экспертной группы входят специалисты</a:t>
            </a:r>
            <a:r>
              <a:rPr lang="ru-RU" sz="3200" i="1" dirty="0">
                <a:solidFill>
                  <a:srgbClr val="0000FF"/>
                </a:solidFill>
              </a:rPr>
              <a:t>, участвующие в разработке и реализации </a:t>
            </a:r>
            <a:r>
              <a:rPr lang="ru-RU" sz="3200" i="1" dirty="0" smtClean="0">
                <a:solidFill>
                  <a:srgbClr val="0000FF"/>
                </a:solidFill>
              </a:rPr>
              <a:t>СИПР:</a:t>
            </a:r>
          </a:p>
          <a:p>
            <a:pPr>
              <a:buFont typeface="Wingdings" charset="2"/>
              <a:buChar char="ü"/>
            </a:pPr>
            <a:r>
              <a:rPr lang="ru-RU" sz="3200" dirty="0" smtClean="0"/>
              <a:t>учителя </a:t>
            </a:r>
            <a:r>
              <a:rPr lang="ru-RU" sz="3200" dirty="0"/>
              <a:t>класса, </a:t>
            </a:r>
            <a:endParaRPr lang="ru-RU" sz="3200" dirty="0" smtClean="0"/>
          </a:p>
          <a:p>
            <a:pPr>
              <a:buFont typeface="Wingdings" charset="2"/>
              <a:buChar char="ü"/>
            </a:pPr>
            <a:r>
              <a:rPr lang="ru-RU" sz="3200" dirty="0"/>
              <a:t>у</a:t>
            </a:r>
            <a:r>
              <a:rPr lang="ru-RU" sz="3200" dirty="0" smtClean="0"/>
              <a:t>читель-дефектолог,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у</a:t>
            </a:r>
            <a:r>
              <a:rPr lang="ru-RU" sz="3200" dirty="0" smtClean="0"/>
              <a:t>читель-логопед</a:t>
            </a:r>
            <a:r>
              <a:rPr lang="ru-RU" sz="3200" dirty="0"/>
              <a:t>, </a:t>
            </a:r>
            <a:endParaRPr lang="ru-RU" sz="3200" dirty="0" smtClean="0"/>
          </a:p>
          <a:p>
            <a:pPr>
              <a:buFont typeface="Wingdings" charset="2"/>
              <a:buChar char="ü"/>
            </a:pPr>
            <a:r>
              <a:rPr lang="ru-RU" sz="3200" dirty="0" smtClean="0"/>
              <a:t>учитель </a:t>
            </a:r>
            <a:r>
              <a:rPr lang="ru-RU" sz="3200" dirty="0"/>
              <a:t>физкультуры, </a:t>
            </a:r>
            <a:endParaRPr lang="ru-RU" sz="3200" dirty="0" smtClean="0"/>
          </a:p>
          <a:p>
            <a:pPr>
              <a:buFont typeface="Wingdings" charset="2"/>
              <a:buChar char="ü"/>
            </a:pPr>
            <a:r>
              <a:rPr lang="ru-RU" sz="3200" dirty="0" smtClean="0"/>
              <a:t>учитель </a:t>
            </a:r>
            <a:r>
              <a:rPr lang="ru-RU" sz="3200" dirty="0"/>
              <a:t>музыки, </a:t>
            </a:r>
            <a:endParaRPr lang="ru-RU" sz="3200" dirty="0" smtClean="0"/>
          </a:p>
          <a:p>
            <a:pPr>
              <a:buFont typeface="Wingdings" charset="2"/>
              <a:buChar char="ü"/>
            </a:pPr>
            <a:r>
              <a:rPr lang="ru-RU" sz="3200" dirty="0" smtClean="0"/>
              <a:t>воспитатель / ассистент / </a:t>
            </a:r>
            <a:r>
              <a:rPr lang="ru-RU" sz="3200" dirty="0" err="1" smtClean="0"/>
              <a:t>тьютор</a:t>
            </a:r>
            <a:r>
              <a:rPr lang="ru-RU" sz="3200" dirty="0" smtClean="0"/>
              <a:t>, 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п</a:t>
            </a:r>
            <a:r>
              <a:rPr lang="ru-RU" sz="3200" dirty="0" smtClean="0"/>
              <a:t>едагог-психолог,</a:t>
            </a:r>
          </a:p>
          <a:p>
            <a:pPr>
              <a:buFont typeface="Wingdings" charset="2"/>
              <a:buChar char="ü"/>
            </a:pPr>
            <a:r>
              <a:rPr lang="ru-RU" sz="3200" dirty="0" smtClean="0"/>
              <a:t>другие специалисты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716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0" i="1" dirty="0" smtClean="0">
                <a:solidFill>
                  <a:srgbClr val="0000FF"/>
                </a:solidFill>
                <a:latin typeface="Arial"/>
                <a:cs typeface="Arial"/>
              </a:rPr>
              <a:t>К работе экспертной группы по разработке СИПР подключаются родители или законные представители обучающегося</a:t>
            </a:r>
            <a:endParaRPr lang="ru-RU" sz="2400" b="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9288559"/>
              </p:ext>
            </p:extLst>
          </p:nvPr>
        </p:nvGraphicFramePr>
        <p:xfrm>
          <a:off x="133672" y="1124744"/>
          <a:ext cx="8902824" cy="5725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0576"/>
                <a:gridCol w="2232248"/>
              </a:tblGrid>
              <a:tr h="51706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СОДЕРЖАНИЕ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УЧАСТНИКИ</a:t>
                      </a:r>
                      <a:endParaRPr lang="ru-RU" sz="2000" dirty="0"/>
                    </a:p>
                  </a:txBody>
                  <a:tcPr/>
                </a:tc>
              </a:tr>
              <a:tr h="517065">
                <a:tc>
                  <a:txBody>
                    <a:bodyPr/>
                    <a:lstStyle/>
                    <a:p>
                      <a:pPr marL="1588" lvl="0" indent="0">
                        <a:buSzPct val="80000"/>
                        <a:buFont typeface="+mj-lt"/>
                        <a:buNone/>
                      </a:pPr>
                      <a:r>
                        <a:rPr lang="ru-RU" sz="2100" dirty="0" smtClean="0"/>
                        <a:t>Сбор и анализ данных диагностического периода;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Специалисты</a:t>
                      </a:r>
                      <a:endParaRPr lang="ru-RU" sz="2100" dirty="0"/>
                    </a:p>
                  </a:txBody>
                  <a:tcPr/>
                </a:tc>
              </a:tr>
              <a:tr h="694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dirty="0" smtClean="0"/>
                        <a:t>Обсуждение результатов анализа данных и определение приоритетных областей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Специалисты и родители</a:t>
                      </a:r>
                      <a:endParaRPr lang="ru-RU" sz="2100" dirty="0"/>
                    </a:p>
                  </a:txBody>
                  <a:tcPr/>
                </a:tc>
              </a:tr>
              <a:tr h="517065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Составление ИУП и определение состава специалистов</a:t>
                      </a:r>
                      <a:endParaRPr lang="ru-RU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Специалисты</a:t>
                      </a:r>
                      <a:endParaRPr lang="ru-RU" sz="2100" dirty="0"/>
                    </a:p>
                  </a:txBody>
                  <a:tcPr/>
                </a:tc>
              </a:tr>
              <a:tr h="517065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Формулировка образовательных задач по предметам</a:t>
                      </a:r>
                      <a:r>
                        <a:rPr lang="ru-RU" sz="2100" baseline="0" dirty="0" smtClean="0"/>
                        <a:t>, </a:t>
                      </a:r>
                      <a:r>
                        <a:rPr lang="ru-RU" sz="2100" dirty="0" smtClean="0"/>
                        <a:t>коррекционным курсам</a:t>
                      </a:r>
                      <a:endParaRPr lang="ru-RU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Специалисты </a:t>
                      </a:r>
                      <a:endParaRPr lang="ru-RU" sz="2100" dirty="0"/>
                    </a:p>
                  </a:txBody>
                  <a:tcPr/>
                </a:tc>
              </a:tr>
              <a:tr h="517065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Составление</a:t>
                      </a:r>
                      <a:r>
                        <a:rPr lang="ru-RU" sz="2100" baseline="0" dirty="0" smtClean="0"/>
                        <a:t> плана-графика по уходу и присмотру</a:t>
                      </a:r>
                      <a:endParaRPr lang="ru-RU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Специалисты и родители</a:t>
                      </a:r>
                      <a:endParaRPr lang="ru-RU" sz="2100" dirty="0"/>
                    </a:p>
                  </a:txBody>
                  <a:tcPr/>
                </a:tc>
              </a:tr>
              <a:tr h="517065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Разработка</a:t>
                      </a:r>
                      <a:r>
                        <a:rPr lang="ru-RU" sz="2100" baseline="0" dirty="0" smtClean="0"/>
                        <a:t> программы внеурочной деятельности</a:t>
                      </a:r>
                      <a:endParaRPr lang="ru-RU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Специалисты и родители</a:t>
                      </a:r>
                      <a:endParaRPr lang="ru-RU" sz="2100" dirty="0"/>
                    </a:p>
                  </a:txBody>
                  <a:tcPr/>
                </a:tc>
              </a:tr>
              <a:tr h="517065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Разработка программы сотрудничества семьи и специалистов</a:t>
                      </a:r>
                      <a:endParaRPr lang="ru-RU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Специалисты и родители</a:t>
                      </a:r>
                      <a:endParaRPr lang="ru-RU" sz="2100" dirty="0"/>
                    </a:p>
                  </a:txBody>
                  <a:tcPr/>
                </a:tc>
              </a:tr>
              <a:tr h="517065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Представление СИПР на МО/педсовете</a:t>
                      </a:r>
                      <a:endParaRPr lang="ru-RU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Специалисты</a:t>
                      </a:r>
                      <a:endParaRPr lang="ru-RU" sz="2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2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62074"/>
          </a:xfrm>
        </p:spPr>
        <p:txBody>
          <a:bodyPr>
            <a:noAutofit/>
          </a:bodyPr>
          <a:lstStyle/>
          <a:p>
            <a:r>
              <a:rPr lang="ru-RU" sz="3200" u="sng" dirty="0" smtClean="0">
                <a:solidFill>
                  <a:srgbClr val="800000"/>
                </a:solidFill>
              </a:rPr>
              <a:t>Шаг 2</a:t>
            </a:r>
            <a:r>
              <a:rPr lang="ru-RU" sz="3200" dirty="0" smtClean="0">
                <a:solidFill>
                  <a:srgbClr val="800000"/>
                </a:solidFill>
              </a:rPr>
              <a:t>. Сбор общих сведений </a:t>
            </a:r>
            <a:r>
              <a:rPr lang="ru-RU" sz="3200" dirty="0">
                <a:solidFill>
                  <a:srgbClr val="800000"/>
                </a:solidFill>
              </a:rPr>
              <a:t>о ребёнке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7920880" cy="5616624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i="1" dirty="0" smtClean="0">
                <a:solidFill>
                  <a:srgbClr val="0000FF"/>
                </a:solidFill>
              </a:rPr>
              <a:t>Осуществляется классным руководителем</a:t>
            </a:r>
            <a:endParaRPr lang="en-US" i="1" dirty="0" smtClean="0">
              <a:solidFill>
                <a:srgbClr val="0000FF"/>
              </a:solidFill>
            </a:endParaRPr>
          </a:p>
          <a:p>
            <a:pPr marL="137160" indent="0">
              <a:buNone/>
            </a:pPr>
            <a:r>
              <a:rPr lang="ru-RU" dirty="0"/>
              <a:t>2</a:t>
            </a:r>
            <a:r>
              <a:rPr lang="ru-RU" dirty="0" smtClean="0"/>
              <a:t>.1. </a:t>
            </a:r>
            <a:r>
              <a:rPr lang="ru-RU" dirty="0"/>
              <a:t>П</a:t>
            </a:r>
            <a:r>
              <a:rPr lang="ru-RU" dirty="0" smtClean="0"/>
              <a:t>ерсональные </a:t>
            </a:r>
            <a:r>
              <a:rPr lang="ru-RU" dirty="0"/>
              <a:t>данные о ребенке и </a:t>
            </a:r>
            <a:r>
              <a:rPr lang="ru-RU" dirty="0" smtClean="0"/>
              <a:t>членах его семьи (лицах ее заменяющих).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фамилия, имя, отчество ребенка,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дата рождения,</a:t>
            </a:r>
          </a:p>
          <a:p>
            <a:pPr>
              <a:buFont typeface="Wingdings" charset="2"/>
              <a:buChar char="ü"/>
            </a:pPr>
            <a:r>
              <a:rPr lang="ru-RU" dirty="0"/>
              <a:t>фамилия, имя, отчество </a:t>
            </a:r>
            <a:r>
              <a:rPr lang="ru-RU" dirty="0" smtClean="0"/>
              <a:t>родителей (законных представителей) ребенка,</a:t>
            </a:r>
          </a:p>
          <a:p>
            <a:pPr>
              <a:buFont typeface="Wingdings" charset="2"/>
              <a:buChar char="ü"/>
            </a:pPr>
            <a:r>
              <a:rPr lang="ru-RU" dirty="0"/>
              <a:t>м</a:t>
            </a:r>
            <a:r>
              <a:rPr lang="ru-RU" dirty="0" smtClean="0"/>
              <a:t>есто жительства (адрес),</a:t>
            </a:r>
          </a:p>
          <a:p>
            <a:pPr>
              <a:buFont typeface="Wingdings" charset="2"/>
              <a:buChar char="ü"/>
            </a:pPr>
            <a:r>
              <a:rPr lang="ru-RU" dirty="0"/>
              <a:t>к</a:t>
            </a:r>
            <a:r>
              <a:rPr lang="ru-RU" dirty="0" smtClean="0"/>
              <a:t>онтактные данные (дом. и моб. телефон, адрес </a:t>
            </a:r>
            <a:r>
              <a:rPr lang="ru-RU" dirty="0" err="1" smtClean="0"/>
              <a:t>эл.почты</a:t>
            </a:r>
            <a:r>
              <a:rPr lang="ru-RU" dirty="0" smtClean="0"/>
              <a:t>),</a:t>
            </a:r>
          </a:p>
          <a:p>
            <a:pPr>
              <a:buFont typeface="Wingdings" charset="2"/>
              <a:buChar char="ü"/>
            </a:pPr>
            <a:r>
              <a:rPr lang="ru-RU" dirty="0"/>
              <a:t>г</a:t>
            </a:r>
            <a:r>
              <a:rPr lang="ru-RU" dirty="0" smtClean="0"/>
              <a:t>од (класс / ступень) обучения ребенка в образовательной организации</a:t>
            </a:r>
          </a:p>
          <a:p>
            <a:pPr marL="137160" indent="0">
              <a:buNone/>
            </a:pPr>
            <a:endParaRPr lang="ru-RU" dirty="0" smtClean="0"/>
          </a:p>
          <a:p>
            <a:pPr marL="137160" lvl="0" indent="0">
              <a:buNone/>
            </a:pPr>
            <a:r>
              <a:rPr lang="ru-RU" dirty="0"/>
              <a:t>2</a:t>
            </a:r>
            <a:r>
              <a:rPr lang="ru-RU" dirty="0" smtClean="0"/>
              <a:t>.2. </a:t>
            </a:r>
            <a:r>
              <a:rPr lang="ru-RU" dirty="0"/>
              <a:t>З</a:t>
            </a:r>
            <a:r>
              <a:rPr lang="ru-RU" dirty="0" smtClean="0"/>
              <a:t>аключение ПМПК (копия прилагается).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58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9036496" cy="1143000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solidFill>
                  <a:srgbClr val="800000"/>
                </a:solidFill>
              </a:rPr>
              <a:t>Шаг 3</a:t>
            </a:r>
            <a:r>
              <a:rPr lang="ru-RU" sz="2800" dirty="0" smtClean="0">
                <a:solidFill>
                  <a:srgbClr val="800000"/>
                </a:solidFill>
              </a:rPr>
              <a:t>. Оценка </a:t>
            </a:r>
            <a:r>
              <a:rPr lang="ru-RU" sz="2800" dirty="0">
                <a:solidFill>
                  <a:srgbClr val="800000"/>
                </a:solidFill>
              </a:rPr>
              <a:t>развития обучающегося на момент составления </a:t>
            </a:r>
            <a:r>
              <a:rPr lang="ru-RU" sz="2800" dirty="0" smtClean="0">
                <a:solidFill>
                  <a:srgbClr val="800000"/>
                </a:solidFill>
              </a:rPr>
              <a:t>программы (характеристика) </a:t>
            </a:r>
            <a:endParaRPr lang="ru-RU" sz="28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4709160"/>
          </a:xfrm>
        </p:spPr>
        <p:txBody>
          <a:bodyPr>
            <a:noAutofit/>
          </a:bodyPr>
          <a:lstStyle/>
          <a:p>
            <a:pPr marL="137160" indent="0">
              <a:buSzPct val="80000"/>
              <a:buNone/>
            </a:pPr>
            <a:r>
              <a:rPr lang="ru-RU" sz="26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Составляется экспертной группой на основе результатов </a:t>
            </a:r>
            <a:r>
              <a:rPr lang="ru-RU" sz="2600" i="1" dirty="0">
                <a:solidFill>
                  <a:srgbClr val="0000FF"/>
                </a:solidFill>
                <a:latin typeface="Times New Roman"/>
                <a:cs typeface="Times New Roman"/>
              </a:rPr>
              <a:t>психолого-</a:t>
            </a:r>
            <a:r>
              <a:rPr lang="ru-RU" sz="26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педагогического обследования ребенка в образовательной </a:t>
            </a:r>
            <a:r>
              <a:rPr lang="ru-RU" sz="2600" i="1" dirty="0" smtClean="0">
                <a:solidFill>
                  <a:srgbClr val="0000FF"/>
                </a:solidFill>
              </a:rPr>
              <a:t>организации в первые недели учебного года.</a:t>
            </a:r>
          </a:p>
          <a:p>
            <a:pPr marL="137160" indent="0">
              <a:buSzPct val="80000"/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.1.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Беседа с родителями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или законными представителями (история развития ребенка, оценка и отношение родителей к развитию и образованию ребенка и др.);</a:t>
            </a:r>
          </a:p>
          <a:p>
            <a:pPr marL="137160" indent="0">
              <a:buSzPct val="80000"/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.2. </a:t>
            </a:r>
            <a:r>
              <a:rPr lang="ru-RU" sz="2600" dirty="0"/>
              <a:t>данные о </a:t>
            </a:r>
            <a:r>
              <a:rPr lang="ru-RU" sz="2600" dirty="0" smtClean="0"/>
              <a:t>состоянии здоровья, </a:t>
            </a:r>
            <a:r>
              <a:rPr lang="ru-RU" sz="2600" dirty="0"/>
              <a:t>двигательном и сенсорном развитии ребенка;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137160" indent="0">
              <a:buSzPct val="80000"/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.3.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Наблюдение  за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ребенком в ходе проведения уроков, занятий (индивидуальных и групповых), фиксация:</a:t>
            </a:r>
          </a:p>
          <a:p>
            <a:pPr>
              <a:buFont typeface="Wingdings" charset="2"/>
              <a:buChar char="ü"/>
            </a:pPr>
            <a:r>
              <a:rPr lang="ru-RU" sz="2600" dirty="0"/>
              <a:t>о</a:t>
            </a:r>
            <a:r>
              <a:rPr lang="ru-RU" sz="2600" dirty="0" smtClean="0"/>
              <a:t>собенностей познавательных </a:t>
            </a:r>
            <a:r>
              <a:rPr lang="ru-RU" sz="2600" dirty="0"/>
              <a:t>процессов: восприятий, внимания, памяти, мышления;</a:t>
            </a:r>
          </a:p>
          <a:p>
            <a:pPr lvl="0">
              <a:buFont typeface="Wingdings" charset="2"/>
              <a:buChar char="ü"/>
            </a:pPr>
            <a:r>
              <a:rPr lang="ru-RU" sz="2600" dirty="0" smtClean="0"/>
              <a:t>поведенческих </a:t>
            </a:r>
            <a:r>
              <a:rPr lang="ru-RU" sz="2600" dirty="0"/>
              <a:t>и эмоциональных реакций </a:t>
            </a:r>
            <a:r>
              <a:rPr lang="ru-RU" sz="2600" dirty="0" smtClean="0"/>
              <a:t>ребенка; </a:t>
            </a:r>
            <a:endParaRPr lang="ru-RU" sz="2600" dirty="0"/>
          </a:p>
          <a:p>
            <a:pPr>
              <a:buFont typeface="Wingdings" charset="2"/>
              <a:buChar char="ü"/>
            </a:pPr>
            <a:r>
              <a:rPr lang="ru-RU" sz="2600" dirty="0"/>
              <a:t>р</a:t>
            </a:r>
            <a:r>
              <a:rPr lang="ru-RU" sz="2600" dirty="0" smtClean="0"/>
              <a:t>ечевых и коммуникативных возможностей; </a:t>
            </a:r>
          </a:p>
          <a:p>
            <a:pPr marL="137160" indent="0">
              <a:buSzPct val="80000"/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137160" indent="0">
              <a:buSzPct val="80000"/>
              <a:buNone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99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9036496" cy="580526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ü"/>
            </a:pPr>
            <a:r>
              <a:rPr lang="ru-RU" dirty="0"/>
              <a:t>игровой деятельности</a:t>
            </a:r>
            <a:r>
              <a:rPr lang="ru-RU" dirty="0" smtClean="0"/>
              <a:t>, 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 smtClean="0"/>
              <a:t>базовых учебных действий, 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 smtClean="0"/>
              <a:t>предметно</a:t>
            </a:r>
            <a:r>
              <a:rPr lang="ru-RU" dirty="0"/>
              <a:t>-</a:t>
            </a:r>
            <a:r>
              <a:rPr lang="ru-RU" dirty="0" smtClean="0"/>
              <a:t>практических действий, 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/>
              <a:t>н</a:t>
            </a:r>
            <a:r>
              <a:rPr lang="ru-RU" dirty="0" smtClean="0"/>
              <a:t>авыков самообслуживания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(степень самостоятельности при самообслуживании)</a:t>
            </a:r>
            <a:r>
              <a:rPr lang="ru-RU" dirty="0" smtClean="0"/>
              <a:t>, 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/>
              <a:t>н</a:t>
            </a:r>
            <a:r>
              <a:rPr lang="ru-RU" dirty="0" smtClean="0"/>
              <a:t>авыков бытовой </a:t>
            </a:r>
            <a:r>
              <a:rPr lang="ru-RU" dirty="0"/>
              <a:t>и </a:t>
            </a:r>
            <a:r>
              <a:rPr lang="ru-RU" dirty="0" smtClean="0"/>
              <a:t>трудовой деятельности, 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/>
              <a:t>а</a:t>
            </a:r>
            <a:r>
              <a:rPr lang="ru-RU" dirty="0" smtClean="0"/>
              <a:t>кадемических компетенций (математических представлений, представлений </a:t>
            </a:r>
            <a:r>
              <a:rPr lang="ru-RU" dirty="0"/>
              <a:t>об окружающем </a:t>
            </a:r>
            <a:r>
              <a:rPr lang="ru-RU" dirty="0" smtClean="0"/>
              <a:t>мире, чтение, письмо и др.);</a:t>
            </a:r>
            <a:endParaRPr lang="ru-RU" dirty="0"/>
          </a:p>
          <a:p>
            <a:pPr marL="137160" lvl="0" indent="0">
              <a:buNone/>
            </a:pPr>
            <a:r>
              <a:rPr lang="ru-RU" dirty="0"/>
              <a:t>3</a:t>
            </a:r>
            <a:r>
              <a:rPr lang="ru-RU" dirty="0" smtClean="0"/>
              <a:t>.4. Оценка потребности </a:t>
            </a:r>
            <a:r>
              <a:rPr lang="ru-RU" dirty="0"/>
              <a:t>в уходе и присмотре;</a:t>
            </a:r>
          </a:p>
          <a:p>
            <a:pPr marL="137160" lvl="0" indent="0">
              <a:buNone/>
            </a:pPr>
            <a:r>
              <a:rPr lang="ru-RU" dirty="0"/>
              <a:t>3</a:t>
            </a:r>
            <a:r>
              <a:rPr lang="ru-RU" dirty="0" smtClean="0"/>
              <a:t>.5. выводы </a:t>
            </a:r>
            <a:r>
              <a:rPr lang="ru-RU" dirty="0"/>
              <a:t>по итогам оценки: </a:t>
            </a:r>
            <a:endParaRPr lang="ru-RU" dirty="0" smtClean="0"/>
          </a:p>
          <a:p>
            <a:pPr marL="137160" lvl="0" indent="0">
              <a:buNone/>
            </a:pPr>
            <a:r>
              <a:rPr lang="ru-RU" dirty="0" smtClean="0"/>
              <a:t>приоритетные образовательные </a:t>
            </a:r>
            <a:r>
              <a:rPr lang="ru-RU" dirty="0"/>
              <a:t>области, учебные предметы, коррекционные занятия для обучения и воспитания в образовательной организации, в условиях надомного </a:t>
            </a:r>
            <a:r>
              <a:rPr lang="ru-RU" dirty="0" smtClean="0"/>
              <a:t>обучения, другие выводы.</a:t>
            </a:r>
            <a:endParaRPr lang="ru-RU" dirty="0"/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8" name="Название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9036496" cy="1143000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solidFill>
                  <a:srgbClr val="800000"/>
                </a:solidFill>
              </a:rPr>
              <a:t>Шаг 3</a:t>
            </a:r>
            <a:r>
              <a:rPr lang="ru-RU" sz="2800" dirty="0" smtClean="0">
                <a:solidFill>
                  <a:srgbClr val="800000"/>
                </a:solidFill>
              </a:rPr>
              <a:t>. Оценка </a:t>
            </a:r>
            <a:r>
              <a:rPr lang="ru-RU" sz="2800" dirty="0">
                <a:solidFill>
                  <a:srgbClr val="800000"/>
                </a:solidFill>
              </a:rPr>
              <a:t>развития обучающегося на момент составления </a:t>
            </a:r>
            <a:r>
              <a:rPr lang="ru-RU" sz="2800" dirty="0" smtClean="0">
                <a:solidFill>
                  <a:srgbClr val="800000"/>
                </a:solidFill>
              </a:rPr>
              <a:t>программы (характеристика) </a:t>
            </a:r>
            <a:endParaRPr lang="ru-RU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59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PICT127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176478"/>
            <a:ext cx="3024376" cy="226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12" descr="65.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77" r="-2190"/>
          <a:stretch/>
        </p:blipFill>
        <p:spPr>
          <a:xfrm>
            <a:off x="3347864" y="3049097"/>
            <a:ext cx="2664514" cy="38089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268760"/>
            <a:ext cx="5940152" cy="175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Wingdings" charset="2"/>
              <a:buChar char="ü"/>
            </a:pPr>
            <a:r>
              <a:rPr lang="ru-RU" sz="2800" dirty="0" smtClean="0"/>
              <a:t> Жизнь </a:t>
            </a:r>
            <a:r>
              <a:rPr lang="ru-RU" sz="2800" dirty="0"/>
              <a:t>дома;</a:t>
            </a:r>
          </a:p>
          <a:p>
            <a:pPr>
              <a:lnSpc>
                <a:spcPct val="130000"/>
              </a:lnSpc>
              <a:buFont typeface="Wingdings" charset="2"/>
              <a:buChar char="ü"/>
            </a:pPr>
            <a:r>
              <a:rPr lang="ru-RU" sz="2800" dirty="0" smtClean="0"/>
              <a:t> Обычное </a:t>
            </a:r>
            <a:r>
              <a:rPr lang="ru-RU" sz="2800" dirty="0"/>
              <a:t>социальное окружение;</a:t>
            </a:r>
          </a:p>
          <a:p>
            <a:pPr>
              <a:lnSpc>
                <a:spcPct val="130000"/>
              </a:lnSpc>
              <a:buFont typeface="Wingdings" charset="2"/>
              <a:buChar char="ü"/>
            </a:pPr>
            <a:r>
              <a:rPr lang="ru-RU" sz="2800" dirty="0" smtClean="0"/>
              <a:t> Работа </a:t>
            </a:r>
            <a:r>
              <a:rPr lang="ru-RU" sz="2800" dirty="0"/>
              <a:t>– отдельно от проживания;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1560" y="260648"/>
            <a:ext cx="8064896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899592" y="332656"/>
            <a:ext cx="7712596" cy="7508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None/>
            </a:pPr>
            <a:r>
              <a:rPr lang="ru-RU" sz="4000" b="1" dirty="0" smtClean="0">
                <a:solidFill>
                  <a:srgbClr val="800000"/>
                </a:solidFill>
              </a:rPr>
              <a:t>Сопровождаемое проживание</a:t>
            </a:r>
            <a:endParaRPr lang="ru-RU" sz="4000" b="1" dirty="0">
              <a:solidFill>
                <a:srgbClr val="800000"/>
              </a:solidFill>
            </a:endParaRPr>
          </a:p>
        </p:txBody>
      </p:sp>
      <p:pic>
        <p:nvPicPr>
          <p:cNvPr id="11" name="Изображение 10" descr="66-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556792"/>
            <a:ext cx="259228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5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build="p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-108520" y="-27384"/>
            <a:ext cx="9396536" cy="1143000"/>
          </a:xfrm>
        </p:spPr>
        <p:txBody>
          <a:bodyPr>
            <a:noAutofit/>
          </a:bodyPr>
          <a:lstStyle/>
          <a:p>
            <a:r>
              <a:rPr lang="ru-RU" sz="3000" u="sng" dirty="0" smtClean="0">
                <a:solidFill>
                  <a:srgbClr val="800000"/>
                </a:solidFill>
              </a:rPr>
              <a:t>Шаг 4</a:t>
            </a:r>
            <a:r>
              <a:rPr lang="ru-RU" sz="3000" dirty="0" smtClean="0">
                <a:solidFill>
                  <a:srgbClr val="800000"/>
                </a:solidFill>
              </a:rPr>
              <a:t>. Определение содержания образования и составление индивидуального учебного плана</a:t>
            </a:r>
            <a:endParaRPr lang="ru-RU" sz="30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6512" y="1052736"/>
            <a:ext cx="9252520" cy="5805264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200" i="1" dirty="0">
                <a:solidFill>
                  <a:srgbClr val="0000FF"/>
                </a:solidFill>
              </a:rPr>
              <a:t>С учетом выводов по результатам оценки (шаг </a:t>
            </a:r>
            <a:r>
              <a:rPr lang="ru-RU" sz="2200" i="1" dirty="0" smtClean="0">
                <a:solidFill>
                  <a:srgbClr val="0000FF"/>
                </a:solidFill>
              </a:rPr>
              <a:t>3) </a:t>
            </a:r>
            <a:r>
              <a:rPr lang="ru-RU" sz="2200" i="1" dirty="0">
                <a:solidFill>
                  <a:srgbClr val="0000FF"/>
                </a:solidFill>
              </a:rPr>
              <a:t>и обозначенных </a:t>
            </a:r>
            <a:r>
              <a:rPr lang="ru-RU" sz="2200" i="1" dirty="0" smtClean="0">
                <a:solidFill>
                  <a:srgbClr val="0000FF"/>
                </a:solidFill>
              </a:rPr>
              <a:t>приоритетов параллельно заполняется разделы </a:t>
            </a:r>
            <a:r>
              <a:rPr lang="en-US" sz="2200" i="1" dirty="0" smtClean="0">
                <a:solidFill>
                  <a:srgbClr val="0000FF"/>
                </a:solidFill>
              </a:rPr>
              <a:t>III </a:t>
            </a:r>
            <a:r>
              <a:rPr lang="ru-RU" sz="2200" i="1" dirty="0" smtClean="0">
                <a:solidFill>
                  <a:srgbClr val="0000FF"/>
                </a:solidFill>
              </a:rPr>
              <a:t>и </a:t>
            </a:r>
            <a:r>
              <a:rPr lang="en-US" sz="2200" i="1" dirty="0" smtClean="0">
                <a:solidFill>
                  <a:srgbClr val="0000FF"/>
                </a:solidFill>
              </a:rPr>
              <a:t>IV</a:t>
            </a:r>
            <a:r>
              <a:rPr lang="ru-RU" sz="2200" i="1" dirty="0" smtClean="0">
                <a:solidFill>
                  <a:srgbClr val="0000FF"/>
                </a:solidFill>
              </a:rPr>
              <a:t> СИПР - отбор содержания обучения и воспитания и составление индивидуального  учебного плана.</a:t>
            </a:r>
          </a:p>
          <a:p>
            <a:pPr marL="137160" indent="0">
              <a:buNone/>
            </a:pPr>
            <a:r>
              <a:rPr lang="ru-RU" sz="2200" dirty="0"/>
              <a:t>4</a:t>
            </a:r>
            <a:r>
              <a:rPr lang="ru-RU" sz="2200" dirty="0" smtClean="0"/>
              <a:t>.1. Выбор актуальных для обучающегося учебных предметов и коррекционных курсов (из учебного плана АООП в ИУП);</a:t>
            </a:r>
          </a:p>
          <a:p>
            <a:pPr marL="137160" indent="0">
              <a:buNone/>
            </a:pPr>
            <a:r>
              <a:rPr lang="ru-RU" sz="2200" dirty="0"/>
              <a:t>4</a:t>
            </a:r>
            <a:r>
              <a:rPr lang="ru-RU" sz="2200" dirty="0" smtClean="0"/>
              <a:t>.2. Выбор </a:t>
            </a:r>
            <a:r>
              <a:rPr lang="ru-RU" sz="2200" dirty="0"/>
              <a:t>планируемых (</a:t>
            </a:r>
            <a:r>
              <a:rPr lang="ru-RU" sz="2200" dirty="0" smtClean="0"/>
              <a:t>возможных) </a:t>
            </a:r>
            <a:r>
              <a:rPr lang="ru-RU" sz="2200" dirty="0"/>
              <a:t>результатов </a:t>
            </a:r>
            <a:r>
              <a:rPr lang="ru-RU" sz="2200" dirty="0" smtClean="0"/>
              <a:t>и перенос их в СИПР по актуальным для ребенка предметам, коррекционным курсам и базовым учебным действиям;</a:t>
            </a:r>
          </a:p>
          <a:p>
            <a:pPr marL="137160" indent="0">
              <a:buNone/>
            </a:pPr>
            <a:r>
              <a:rPr lang="ru-RU" sz="2200" dirty="0"/>
              <a:t>4</a:t>
            </a:r>
            <a:r>
              <a:rPr lang="ru-RU" sz="2200" dirty="0" smtClean="0"/>
              <a:t>.3. Индивидуализация (обозначение субъективных шагов) выбранных планируемых результатов с учетом особенностей развития ребенка в СИПР (в текстовом формате);</a:t>
            </a:r>
          </a:p>
          <a:p>
            <a:pPr marL="137160" indent="0">
              <a:buNone/>
            </a:pPr>
            <a:r>
              <a:rPr lang="ru-RU" sz="2200" dirty="0"/>
              <a:t>4</a:t>
            </a:r>
            <a:r>
              <a:rPr lang="ru-RU" sz="2200" dirty="0" smtClean="0"/>
              <a:t>.4. Выбор и внесение с СИПР содержания (мероприятия, занятия) внеурочной деятельности;</a:t>
            </a:r>
          </a:p>
          <a:p>
            <a:pPr marL="137160" indent="0">
              <a:buNone/>
            </a:pPr>
            <a:r>
              <a:rPr lang="ru-RU" sz="2200" dirty="0"/>
              <a:t>4</a:t>
            </a:r>
            <a:r>
              <a:rPr lang="ru-RU" sz="2200" dirty="0" smtClean="0"/>
              <a:t>.5. Определение нагрузки (часов) на обучающегося в ИУП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83170839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63408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800000"/>
                </a:solidFill>
              </a:rPr>
              <a:t>Пример отбора содержания </a:t>
            </a:r>
            <a:r>
              <a:rPr lang="ru-RU" sz="3200" dirty="0">
                <a:solidFill>
                  <a:srgbClr val="800000"/>
                </a:solidFill>
              </a:rPr>
              <a:t>образования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-108420" y="620688"/>
            <a:ext cx="4464396" cy="6237312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37160" indent="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b="1" u="sng" dirty="0" smtClean="0">
                <a:solidFill>
                  <a:srgbClr val="800000"/>
                </a:solidFill>
              </a:rPr>
              <a:t>АООП </a:t>
            </a:r>
          </a:p>
          <a:p>
            <a:pPr marL="136525" indent="0" fontAlgn="t">
              <a:lnSpc>
                <a:spcPct val="90000"/>
              </a:lnSpc>
              <a:buNone/>
            </a:pPr>
            <a:endParaRPr lang="ru-RU" sz="2000" dirty="0" smtClean="0">
              <a:solidFill>
                <a:srgbClr val="800000"/>
              </a:solidFill>
            </a:endParaRPr>
          </a:p>
          <a:p>
            <a:pPr marL="136525" indent="0" fontAlgn="t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800000"/>
                </a:solidFill>
              </a:rPr>
              <a:t>1. Речь </a:t>
            </a:r>
            <a:r>
              <a:rPr lang="ru-RU" sz="2000" dirty="0">
                <a:solidFill>
                  <a:srgbClr val="800000"/>
                </a:solidFill>
              </a:rPr>
              <a:t>и альтернативная коммуникация</a:t>
            </a:r>
          </a:p>
          <a:p>
            <a:pPr marL="136525" indent="0" fontAlgn="t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800000"/>
                </a:solidFill>
              </a:rPr>
              <a:t>2. Математические </a:t>
            </a:r>
            <a:r>
              <a:rPr lang="ru-RU" sz="2000" dirty="0">
                <a:solidFill>
                  <a:srgbClr val="800000"/>
                </a:solidFill>
              </a:rPr>
              <a:t>представления</a:t>
            </a:r>
          </a:p>
          <a:p>
            <a:pPr marL="136525" indent="0" fontAlgn="t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800000"/>
                </a:solidFill>
              </a:rPr>
              <a:t>3. Окружающий </a:t>
            </a:r>
            <a:r>
              <a:rPr lang="ru-RU" sz="2000" dirty="0">
                <a:solidFill>
                  <a:srgbClr val="800000"/>
                </a:solidFill>
              </a:rPr>
              <a:t>природный мир</a:t>
            </a:r>
          </a:p>
          <a:p>
            <a:pPr marL="136525" indent="0" fontAlgn="t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800000"/>
                </a:solidFill>
              </a:rPr>
              <a:t>4. Человек</a:t>
            </a:r>
            <a:endParaRPr lang="ru-RU" sz="2000" dirty="0">
              <a:solidFill>
                <a:srgbClr val="800000"/>
              </a:solidFill>
            </a:endParaRPr>
          </a:p>
          <a:p>
            <a:pPr marL="136525" indent="0" fontAlgn="t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800000"/>
                </a:solidFill>
              </a:rPr>
              <a:t>5. Домоводство</a:t>
            </a:r>
            <a:endParaRPr lang="ru-RU" sz="2000" dirty="0">
              <a:solidFill>
                <a:srgbClr val="800000"/>
              </a:solidFill>
            </a:endParaRPr>
          </a:p>
          <a:p>
            <a:pPr marL="136525" indent="0" fontAlgn="t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800000"/>
                </a:solidFill>
              </a:rPr>
              <a:t>6. Окружающий </a:t>
            </a:r>
            <a:r>
              <a:rPr lang="ru-RU" sz="2000" dirty="0">
                <a:solidFill>
                  <a:srgbClr val="800000"/>
                </a:solidFill>
              </a:rPr>
              <a:t>социальный мир</a:t>
            </a:r>
          </a:p>
          <a:p>
            <a:pPr marL="136525" indent="0" fontAlgn="t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800000"/>
                </a:solidFill>
              </a:rPr>
              <a:t>7. Музыка </a:t>
            </a:r>
            <a:r>
              <a:rPr lang="ru-RU" sz="2000" dirty="0">
                <a:solidFill>
                  <a:srgbClr val="800000"/>
                </a:solidFill>
              </a:rPr>
              <a:t>и движение</a:t>
            </a:r>
          </a:p>
          <a:p>
            <a:pPr marL="136525" indent="0" fontAlgn="t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800000"/>
                </a:solidFill>
              </a:rPr>
              <a:t>8. Изобразительная </a:t>
            </a:r>
            <a:r>
              <a:rPr lang="ru-RU" sz="2000" dirty="0">
                <a:solidFill>
                  <a:srgbClr val="800000"/>
                </a:solidFill>
              </a:rPr>
              <a:t>деятельность</a:t>
            </a:r>
          </a:p>
          <a:p>
            <a:pPr marL="136525" indent="0" fontAlgn="t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800000"/>
                </a:solidFill>
              </a:rPr>
              <a:t>9. Адаптивная </a:t>
            </a:r>
            <a:r>
              <a:rPr lang="ru-RU" sz="2000" dirty="0">
                <a:solidFill>
                  <a:srgbClr val="800000"/>
                </a:solidFill>
              </a:rPr>
              <a:t>физкультура</a:t>
            </a:r>
          </a:p>
          <a:p>
            <a:pPr marL="136525" indent="0" fontAlgn="t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800000"/>
                </a:solidFill>
              </a:rPr>
              <a:t>10. Профильный </a:t>
            </a:r>
            <a:r>
              <a:rPr lang="ru-RU" sz="2000" dirty="0">
                <a:solidFill>
                  <a:srgbClr val="800000"/>
                </a:solidFill>
              </a:rPr>
              <a:t>труд</a:t>
            </a:r>
          </a:p>
          <a:p>
            <a:pPr marL="137160" indent="0">
              <a:lnSpc>
                <a:spcPct val="90000"/>
              </a:lnSpc>
              <a:buNone/>
              <a:defRPr/>
            </a:pPr>
            <a:endParaRPr lang="ru-RU" sz="2000" dirty="0">
              <a:solidFill>
                <a:srgbClr val="800000"/>
              </a:solidFill>
            </a:endParaRPr>
          </a:p>
          <a:p>
            <a:pPr marL="137160" indent="0">
              <a:lnSpc>
                <a:spcPct val="90000"/>
              </a:lnSpc>
              <a:buNone/>
              <a:defRPr/>
            </a:pPr>
            <a:r>
              <a:rPr lang="ru-RU" sz="2000" dirty="0">
                <a:solidFill>
                  <a:srgbClr val="800000"/>
                </a:solidFill>
              </a:rPr>
              <a:t>Коррекционные </a:t>
            </a:r>
            <a:r>
              <a:rPr lang="ru-RU" sz="2000" dirty="0" smtClean="0">
                <a:solidFill>
                  <a:srgbClr val="800000"/>
                </a:solidFill>
              </a:rPr>
              <a:t>курсы:</a:t>
            </a:r>
          </a:p>
          <a:p>
            <a:pPr marL="137160" indent="0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dirty="0" smtClean="0">
                <a:solidFill>
                  <a:srgbClr val="800000"/>
                </a:solidFill>
              </a:rPr>
              <a:t>1. Альтернативная  </a:t>
            </a:r>
            <a:r>
              <a:rPr lang="ru-RU" sz="2000" dirty="0">
                <a:solidFill>
                  <a:srgbClr val="800000"/>
                </a:solidFill>
              </a:rPr>
              <a:t>коммуникация;</a:t>
            </a:r>
          </a:p>
          <a:p>
            <a:pPr marL="137160" indent="0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800000"/>
                </a:solidFill>
              </a:rPr>
              <a:t>2. Сенсорное </a:t>
            </a:r>
            <a:r>
              <a:rPr lang="ru-RU" sz="2000" dirty="0">
                <a:solidFill>
                  <a:srgbClr val="800000"/>
                </a:solidFill>
              </a:rPr>
              <a:t>развитие;</a:t>
            </a:r>
          </a:p>
          <a:p>
            <a:pPr marL="137160" indent="0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800000"/>
                </a:solidFill>
              </a:rPr>
              <a:t>3. Предметно</a:t>
            </a:r>
            <a:r>
              <a:rPr lang="ru-RU" sz="2000" dirty="0">
                <a:solidFill>
                  <a:srgbClr val="800000"/>
                </a:solidFill>
              </a:rPr>
              <a:t>-практические действия;</a:t>
            </a:r>
          </a:p>
          <a:p>
            <a:pPr marL="137160" indent="0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800000"/>
                </a:solidFill>
              </a:rPr>
              <a:t>4. Двигательное </a:t>
            </a:r>
            <a:r>
              <a:rPr lang="ru-RU" sz="2000" dirty="0">
                <a:solidFill>
                  <a:srgbClr val="800000"/>
                </a:solidFill>
              </a:rPr>
              <a:t>развитие</a:t>
            </a:r>
          </a:p>
          <a:p>
            <a:pPr marL="137160" indent="0">
              <a:lnSpc>
                <a:spcPct val="90000"/>
              </a:lnSpc>
              <a:buNone/>
              <a:defRPr/>
            </a:pPr>
            <a:endParaRPr lang="ru-RU" sz="2000" dirty="0" smtClean="0">
              <a:solidFill>
                <a:srgbClr val="800000"/>
              </a:solidFill>
            </a:endParaRPr>
          </a:p>
          <a:p>
            <a:pPr marL="137160" indent="0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000" dirty="0">
              <a:solidFill>
                <a:srgbClr val="8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0" y="620688"/>
            <a:ext cx="4824536" cy="6237312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37160" indent="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000" b="1" u="sng" dirty="0" smtClean="0">
                <a:solidFill>
                  <a:srgbClr val="800000"/>
                </a:solidFill>
              </a:rPr>
              <a:t>СИПР </a:t>
            </a:r>
          </a:p>
          <a:p>
            <a:pPr marL="136525" indent="0" fontAlgn="t">
              <a:lnSpc>
                <a:spcPct val="90000"/>
              </a:lnSpc>
              <a:buNone/>
            </a:pPr>
            <a:endParaRPr lang="ru-RU" sz="2000" dirty="0" smtClean="0">
              <a:solidFill>
                <a:srgbClr val="800000"/>
              </a:solidFill>
            </a:endParaRPr>
          </a:p>
          <a:p>
            <a:pPr marL="136525" indent="0" fontAlgn="t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800000"/>
                </a:solidFill>
              </a:rPr>
              <a:t>Речь </a:t>
            </a:r>
            <a:r>
              <a:rPr lang="ru-RU" sz="2000" dirty="0">
                <a:solidFill>
                  <a:srgbClr val="800000"/>
                </a:solidFill>
              </a:rPr>
              <a:t>и альтернативная </a:t>
            </a:r>
            <a:endParaRPr lang="ru-RU" sz="2000" dirty="0" smtClean="0">
              <a:solidFill>
                <a:srgbClr val="800000"/>
              </a:solidFill>
            </a:endParaRPr>
          </a:p>
          <a:p>
            <a:pPr marL="136525" indent="0" fontAlgn="t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800000"/>
                </a:solidFill>
              </a:rPr>
              <a:t>коммуникация</a:t>
            </a:r>
            <a:endParaRPr lang="ru-RU" sz="2000" dirty="0">
              <a:solidFill>
                <a:srgbClr val="800000"/>
              </a:solidFill>
            </a:endParaRPr>
          </a:p>
          <a:p>
            <a:pPr marL="137160" indent="0">
              <a:lnSpc>
                <a:spcPct val="90000"/>
              </a:lnSpc>
              <a:buNone/>
              <a:defRPr/>
            </a:pPr>
            <a:endParaRPr lang="ru-RU" sz="2000" dirty="0">
              <a:solidFill>
                <a:srgbClr val="800000"/>
              </a:solidFill>
            </a:endParaRPr>
          </a:p>
          <a:p>
            <a:pPr marL="137160" indent="0">
              <a:lnSpc>
                <a:spcPct val="90000"/>
              </a:lnSpc>
              <a:buNone/>
              <a:defRPr/>
            </a:pPr>
            <a:endParaRPr lang="ru-RU" sz="2000" dirty="0" smtClean="0">
              <a:solidFill>
                <a:srgbClr val="800000"/>
              </a:solidFill>
            </a:endParaRPr>
          </a:p>
          <a:p>
            <a:pPr marL="137160" indent="0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800000"/>
                </a:solidFill>
              </a:rPr>
              <a:t>Человек </a:t>
            </a:r>
            <a:endParaRPr lang="ru-RU" sz="2000" dirty="0">
              <a:solidFill>
                <a:srgbClr val="800000"/>
              </a:solidFill>
            </a:endParaRPr>
          </a:p>
          <a:p>
            <a:pPr marL="137160" indent="0">
              <a:lnSpc>
                <a:spcPct val="90000"/>
              </a:lnSpc>
              <a:buNone/>
              <a:defRPr/>
            </a:pPr>
            <a:endParaRPr lang="ru-RU" sz="2000" dirty="0" smtClean="0">
              <a:solidFill>
                <a:srgbClr val="800000"/>
              </a:solidFill>
            </a:endParaRPr>
          </a:p>
          <a:p>
            <a:pPr marL="137160" indent="0">
              <a:lnSpc>
                <a:spcPct val="90000"/>
              </a:lnSpc>
              <a:buNone/>
              <a:defRPr/>
            </a:pPr>
            <a:endParaRPr lang="ru-RU" sz="2000" dirty="0">
              <a:solidFill>
                <a:srgbClr val="800000"/>
              </a:solidFill>
            </a:endParaRPr>
          </a:p>
          <a:p>
            <a:pPr marL="137160" indent="0">
              <a:lnSpc>
                <a:spcPct val="90000"/>
              </a:lnSpc>
              <a:buNone/>
              <a:defRPr/>
            </a:pPr>
            <a:r>
              <a:rPr lang="ru-RU" sz="2000" dirty="0">
                <a:solidFill>
                  <a:srgbClr val="800000"/>
                </a:solidFill>
              </a:rPr>
              <a:t>Музыка и движение</a:t>
            </a:r>
          </a:p>
          <a:p>
            <a:pPr marL="137160" indent="0">
              <a:lnSpc>
                <a:spcPct val="90000"/>
              </a:lnSpc>
              <a:buNone/>
              <a:defRPr/>
            </a:pPr>
            <a:r>
              <a:rPr lang="ru-RU" sz="2000" dirty="0">
                <a:solidFill>
                  <a:srgbClr val="800000"/>
                </a:solidFill>
              </a:rPr>
              <a:t>Изобразительная деятельность</a:t>
            </a:r>
          </a:p>
          <a:p>
            <a:pPr marL="137160" indent="0">
              <a:lnSpc>
                <a:spcPct val="80000"/>
              </a:lnSpc>
              <a:buNone/>
              <a:defRPr/>
            </a:pPr>
            <a:r>
              <a:rPr lang="ru-RU" sz="2000" dirty="0" smtClean="0">
                <a:solidFill>
                  <a:srgbClr val="800000"/>
                </a:solidFill>
              </a:rPr>
              <a:t>Адаптивная физкультура</a:t>
            </a:r>
          </a:p>
          <a:p>
            <a:pPr marL="137160" indent="0">
              <a:lnSpc>
                <a:spcPct val="90000"/>
              </a:lnSpc>
              <a:buNone/>
              <a:defRPr/>
            </a:pPr>
            <a:endParaRPr lang="ru-RU" sz="1200" dirty="0" smtClean="0">
              <a:solidFill>
                <a:srgbClr val="800000"/>
              </a:solidFill>
            </a:endParaRPr>
          </a:p>
          <a:p>
            <a:pPr marL="137160" indent="0">
              <a:lnSpc>
                <a:spcPct val="90000"/>
              </a:lnSpc>
              <a:buNone/>
              <a:defRPr/>
            </a:pPr>
            <a:endParaRPr lang="ru-RU" sz="2000" dirty="0" smtClean="0">
              <a:solidFill>
                <a:srgbClr val="800000"/>
              </a:solidFill>
            </a:endParaRPr>
          </a:p>
          <a:p>
            <a:pPr marL="137160" indent="0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800000"/>
                </a:solidFill>
              </a:rPr>
              <a:t>Коррекционные </a:t>
            </a:r>
            <a:r>
              <a:rPr lang="ru-RU" sz="2000" dirty="0">
                <a:solidFill>
                  <a:srgbClr val="800000"/>
                </a:solidFill>
              </a:rPr>
              <a:t>курсы:</a:t>
            </a:r>
          </a:p>
          <a:p>
            <a:pPr marL="137160" indent="0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000" dirty="0">
                <a:solidFill>
                  <a:srgbClr val="800000"/>
                </a:solidFill>
              </a:rPr>
              <a:t>- Альтернативная  коммуникация;</a:t>
            </a:r>
          </a:p>
          <a:p>
            <a:pPr marL="137160" indent="0">
              <a:lnSpc>
                <a:spcPct val="90000"/>
              </a:lnSpc>
              <a:buNone/>
              <a:defRPr/>
            </a:pPr>
            <a:r>
              <a:rPr lang="ru-RU" sz="2000" dirty="0">
                <a:solidFill>
                  <a:srgbClr val="800000"/>
                </a:solidFill>
              </a:rPr>
              <a:t>- Сенсорное развитие;</a:t>
            </a:r>
          </a:p>
          <a:p>
            <a:pPr marL="137160" indent="0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800000"/>
                </a:solidFill>
              </a:rPr>
              <a:t>- Предметно</a:t>
            </a:r>
            <a:r>
              <a:rPr lang="ru-RU" sz="2000" dirty="0">
                <a:solidFill>
                  <a:srgbClr val="800000"/>
                </a:solidFill>
              </a:rPr>
              <a:t>-практические действия;</a:t>
            </a:r>
          </a:p>
          <a:p>
            <a:pPr marL="137160" indent="0">
              <a:lnSpc>
                <a:spcPct val="90000"/>
              </a:lnSpc>
              <a:buNone/>
              <a:defRPr/>
            </a:pPr>
            <a:r>
              <a:rPr lang="ru-RU" sz="2000" dirty="0" smtClean="0">
                <a:solidFill>
                  <a:srgbClr val="800000"/>
                </a:solidFill>
              </a:rPr>
              <a:t>- Двигательное развитие</a:t>
            </a:r>
          </a:p>
          <a:p>
            <a:pPr marL="137160" indent="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000" b="1" u="sng" dirty="0" smtClean="0">
              <a:solidFill>
                <a:srgbClr val="80000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139952" y="1556792"/>
            <a:ext cx="576263" cy="2873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139952" y="2636912"/>
            <a:ext cx="576263" cy="2889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4067944" y="3573016"/>
            <a:ext cx="576263" cy="2873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4139952" y="5229200"/>
            <a:ext cx="576263" cy="2873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067944" y="3933056"/>
            <a:ext cx="576263" cy="2873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4067944" y="4293096"/>
            <a:ext cx="576263" cy="2873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6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3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3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3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3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3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9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30" decel="100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6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30" decel="100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30" decel="100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30" decel="100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700"/>
                            </p:stCondLst>
                            <p:childTnLst>
                              <p:par>
                                <p:cTn id="8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30" decel="100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400"/>
                            </p:stCondLst>
                            <p:childTnLst>
                              <p:par>
                                <p:cTn id="8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30" decel="100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100"/>
                            </p:stCondLst>
                            <p:childTnLst>
                              <p:par>
                                <p:cTn id="9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7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30" decel="100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800"/>
                            </p:stCondLst>
                            <p:childTnLst>
                              <p:par>
                                <p:cTn id="10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30" decel="100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30" decel="100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200"/>
                            </p:stCondLst>
                            <p:childTnLst>
                              <p:par>
                                <p:cTn id="1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30" decel="100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900"/>
                            </p:stCondLst>
                            <p:childTnLst>
                              <p:par>
                                <p:cTn id="1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900"/>
                            </p:stCondLst>
                            <p:childTnLst>
                              <p:par>
                                <p:cTn id="1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900"/>
                            </p:stCondLst>
                            <p:childTnLst>
                              <p:par>
                                <p:cTn id="1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600"/>
                            </p:stCondLst>
                            <p:childTnLst>
                              <p:par>
                                <p:cTn id="1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7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7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7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300"/>
                            </p:stCondLst>
                            <p:childTnLst>
                              <p:par>
                                <p:cTn id="1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7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7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7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6700"/>
                            </p:stCondLst>
                            <p:childTnLst>
                              <p:par>
                                <p:cTn id="1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7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7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7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7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7400"/>
                            </p:stCondLst>
                            <p:childTnLst>
                              <p:par>
                                <p:cTn id="17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8100"/>
                            </p:stCondLst>
                            <p:childTnLst>
                              <p:par>
                                <p:cTn id="1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7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7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7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8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7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7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7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7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2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7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7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7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7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900"/>
                            </p:stCondLst>
                            <p:childTnLst>
                              <p:par>
                                <p:cTn id="2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1600"/>
                            </p:stCondLst>
                            <p:childTnLst>
                              <p:par>
                                <p:cTn id="2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7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7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7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7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2300"/>
                            </p:stCondLst>
                            <p:childTnLst>
                              <p:par>
                                <p:cTn id="2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7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7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7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7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7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7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7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7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3700"/>
                            </p:stCondLst>
                            <p:childTnLst>
                              <p:par>
                                <p:cTn id="2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7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7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7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7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4400"/>
                            </p:stCondLst>
                            <p:childTnLst>
                              <p:par>
                                <p:cTn id="2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7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7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7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7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5100"/>
                            </p:stCondLst>
                            <p:childTnLst>
                              <p:par>
                                <p:cTn id="2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animBg="1"/>
      <p:bldP spid="9" grpId="0" animBg="1"/>
      <p:bldP spid="10" grpId="0" animBg="1"/>
      <p:bldP spid="12" grpId="0" animBg="1"/>
      <p:bldP spid="11" grpId="0" animBg="1"/>
      <p:bldP spid="13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800000"/>
                </a:solidFill>
              </a:rPr>
              <a:t>п</a:t>
            </a:r>
            <a:r>
              <a:rPr lang="ru-RU" dirty="0" smtClean="0">
                <a:solidFill>
                  <a:srgbClr val="800000"/>
                </a:solidFill>
              </a:rPr>
              <a:t>р. АООП разд. 3.3.1.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514116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/>
              <a:t>Для детей, особые образовательные потребности которых </a:t>
            </a:r>
            <a:r>
              <a:rPr lang="ru-RU" u="sng" dirty="0"/>
              <a:t>не включают освоение предметов основной части учебного плана </a:t>
            </a:r>
            <a:r>
              <a:rPr lang="ru-RU" dirty="0"/>
              <a:t>АООП, учебная нагрузка для СИПР формируется следующим образом: </a:t>
            </a:r>
            <a:r>
              <a:rPr lang="ru-RU" b="1" dirty="0"/>
              <a:t>увеличивается количество часов коррекционных курсов и добавляются часы коррекционно-развивающих занятий </a:t>
            </a:r>
            <a:r>
              <a:rPr lang="ru-RU" dirty="0"/>
              <a:t>в пределах максимально допустимой нагрузки, установленной учебным планом </a:t>
            </a:r>
            <a:r>
              <a:rPr lang="ru-RU" dirty="0" smtClean="0"/>
              <a:t>АООП (</a:t>
            </a:r>
            <a:r>
              <a:rPr lang="ru-RU" dirty="0"/>
              <a:t>в соответствии с п. 2.6. приложения соответствующего ФГОС). </a:t>
            </a:r>
          </a:p>
        </p:txBody>
      </p:sp>
    </p:spTree>
    <p:extLst>
      <p:ext uri="{BB962C8B-B14F-4D97-AF65-F5344CB8AC3E}">
        <p14:creationId xmlns:p14="http://schemas.microsoft.com/office/powerpoint/2010/main" val="183749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43408"/>
            <a:ext cx="8563004" cy="7857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 индивидуального учебного плана (1 часть)</a:t>
            </a:r>
            <a:endParaRPr lang="ru-RU" sz="28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788058"/>
              </p:ext>
            </p:extLst>
          </p:nvPr>
        </p:nvGraphicFramePr>
        <p:xfrm>
          <a:off x="107504" y="423923"/>
          <a:ext cx="9051578" cy="6673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1152128"/>
                <a:gridCol w="936104"/>
                <a:gridCol w="936104"/>
                <a:gridCol w="1080120"/>
                <a:gridCol w="1368152"/>
                <a:gridCol w="986682"/>
              </a:tblGrid>
              <a:tr h="32642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Предмет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Групповые занятия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Индивидуальные </a:t>
                      </a:r>
                      <a:r>
                        <a:rPr lang="ru-RU" sz="1600" b="1" kern="100" dirty="0" smtClean="0">
                          <a:latin typeface="Times New Roman"/>
                          <a:ea typeface="Arial Unicode MS"/>
                          <a:cs typeface="Mangal"/>
                        </a:rPr>
                        <a:t>занятия  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77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учитель 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 smtClean="0">
                          <a:latin typeface="Times New Roman"/>
                          <a:ea typeface="Arial Unicode MS"/>
                          <a:cs typeface="Mangal"/>
                        </a:rPr>
                        <a:t>учитель-</a:t>
                      </a:r>
                      <a:r>
                        <a:rPr lang="ru-RU" sz="1600" b="1" kern="100" dirty="0" err="1" smtClean="0">
                          <a:latin typeface="Times New Roman"/>
                          <a:ea typeface="Arial Unicode MS"/>
                          <a:cs typeface="Mangal"/>
                        </a:rPr>
                        <a:t>деф</a:t>
                      </a:r>
                      <a:r>
                        <a:rPr lang="ru-RU" sz="1600" b="1" kern="100" dirty="0" smtClean="0">
                          <a:latin typeface="Times New Roman"/>
                          <a:ea typeface="Arial Unicode MS"/>
                          <a:cs typeface="Mangal"/>
                        </a:rPr>
                        <a:t>-лог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учитель-логопед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учитель 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 err="1">
                          <a:latin typeface="Times New Roman"/>
                          <a:ea typeface="Arial Unicode MS"/>
                          <a:cs typeface="Mangal"/>
                        </a:rPr>
                        <a:t>физ-ры</a:t>
                      </a: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/АФВ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учитель музыки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/>
                    </a:solidFill>
                  </a:tcPr>
                </a:tc>
              </a:tr>
              <a:tr h="583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Речь и </a:t>
                      </a: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альтерн</a:t>
                      </a:r>
                      <a:r>
                        <a:rPr lang="ru-RU" sz="1800" kern="100" baseline="0" dirty="0" smtClean="0">
                          <a:latin typeface="Times New Roman"/>
                          <a:ea typeface="Arial Unicode MS"/>
                          <a:cs typeface="Mangal"/>
                        </a:rPr>
                        <a:t>ативная </a:t>
                      </a: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коммуникация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3</a:t>
                      </a: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653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Математические представления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359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err="1" smtClean="0">
                          <a:latin typeface="Times New Roman"/>
                          <a:ea typeface="Arial Unicode MS"/>
                          <a:cs typeface="Mangal"/>
                        </a:rPr>
                        <a:t>Окруж</a:t>
                      </a: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. природный </a:t>
                      </a: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мир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525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err="1" smtClean="0">
                          <a:latin typeface="Times New Roman"/>
                          <a:ea typeface="Arial Unicode MS"/>
                          <a:cs typeface="Mangal"/>
                        </a:rPr>
                        <a:t>Окруж</a:t>
                      </a: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.</a:t>
                      </a:r>
                      <a:r>
                        <a:rPr lang="ru-RU" sz="1800" kern="100" baseline="0" dirty="0" smtClean="0">
                          <a:latin typeface="Times New Roman"/>
                          <a:ea typeface="Arial Unicode MS"/>
                          <a:cs typeface="Mangal"/>
                        </a:rPr>
                        <a:t> </a:t>
                      </a: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социальный </a:t>
                      </a: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мир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359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Человек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1</a:t>
                      </a: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1</a:t>
                      </a: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359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Адаптивная физкультура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2</a:t>
                      </a: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359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Музыка и движение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2</a:t>
                      </a: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653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Изобразительная деятельность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3</a:t>
                      </a: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359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Домоводство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359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Профильный труд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752941">
                <a:tc gridSpan="7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 smtClean="0">
                          <a:latin typeface="+mn-lt"/>
                          <a:ea typeface="Arial Unicode MS"/>
                          <a:cs typeface="Mangal"/>
                        </a:rPr>
                        <a:t>ИТОГО                                                                                            </a:t>
                      </a:r>
                      <a:r>
                        <a:rPr lang="ru-RU" sz="1800" b="1" kern="100" dirty="0" smtClean="0">
                          <a:latin typeface="+mn-lt"/>
                          <a:ea typeface="Arial Unicode MS"/>
                          <a:cs typeface="Mangal"/>
                        </a:rPr>
                        <a:t>12</a:t>
                      </a:r>
                      <a:endParaRPr lang="ru-RU" sz="1600" kern="100" dirty="0" smtClean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93098"/>
            <a:ext cx="8563004" cy="7857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 индивидуального учебного плана (2 часть)</a:t>
            </a:r>
            <a:endParaRPr lang="ru-RU" sz="28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339609"/>
              </p:ext>
            </p:extLst>
          </p:nvPr>
        </p:nvGraphicFramePr>
        <p:xfrm>
          <a:off x="1015" y="764704"/>
          <a:ext cx="9107490" cy="6093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745"/>
                <a:gridCol w="1112522"/>
                <a:gridCol w="899557"/>
                <a:gridCol w="913604"/>
                <a:gridCol w="1280749"/>
                <a:gridCol w="1280749"/>
                <a:gridCol w="1209564"/>
              </a:tblGrid>
              <a:tr h="44598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Предмет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 smtClean="0">
                          <a:latin typeface="Times New Roman"/>
                          <a:ea typeface="Arial Unicode MS"/>
                          <a:cs typeface="Mangal"/>
                        </a:rPr>
                        <a:t>Групповые занятия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Индивидуальные занятия 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73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учитель 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 smtClean="0">
                          <a:latin typeface="Times New Roman"/>
                          <a:ea typeface="Arial Unicode MS"/>
                          <a:cs typeface="Mangal"/>
                        </a:rPr>
                        <a:t>учитель-</a:t>
                      </a:r>
                      <a:r>
                        <a:rPr lang="ru-RU" sz="1600" b="1" kern="100" dirty="0" err="1" smtClean="0">
                          <a:latin typeface="Times New Roman"/>
                          <a:ea typeface="Arial Unicode MS"/>
                          <a:cs typeface="Mangal"/>
                        </a:rPr>
                        <a:t>деф</a:t>
                      </a:r>
                      <a:r>
                        <a:rPr lang="ru-RU" sz="1600" b="1" kern="100" dirty="0" smtClean="0">
                          <a:latin typeface="Times New Roman"/>
                          <a:ea typeface="Arial Unicode MS"/>
                          <a:cs typeface="Mangal"/>
                        </a:rPr>
                        <a:t>-лог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учитель-логопед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учитель 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 err="1">
                          <a:latin typeface="Times New Roman"/>
                          <a:ea typeface="Arial Unicode MS"/>
                          <a:cs typeface="Mangal"/>
                        </a:rPr>
                        <a:t>физ-ры</a:t>
                      </a: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/АФВ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latin typeface="Times New Roman"/>
                          <a:ea typeface="Arial Unicode MS"/>
                          <a:cs typeface="Mangal"/>
                        </a:rPr>
                        <a:t>учитель музыки</a:t>
                      </a:r>
                      <a:endParaRPr lang="ru-RU" sz="16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>
                    <a:solidFill>
                      <a:schemeClr val="accent1"/>
                    </a:solidFill>
                  </a:tcPr>
                </a:tc>
              </a:tr>
              <a:tr h="445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Сенсорное развитие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2</a:t>
                      </a: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720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Предметно-практические </a:t>
                      </a: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действия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2</a:t>
                      </a: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445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Двигательное развитие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solidFill>
                          <a:srgbClr val="FF0000"/>
                        </a:solidFill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720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Альтернативная коммуникация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2</a:t>
                      </a: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720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Коррекционно-</a:t>
                      </a: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развивающие </a:t>
                      </a: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занятия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Mangal"/>
                        </a:rPr>
                        <a:t>2</a:t>
                      </a:r>
                      <a:endParaRPr lang="ru-RU" sz="18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437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00" dirty="0">
                          <a:latin typeface="Times New Roman"/>
                          <a:ea typeface="Arial Unicode MS"/>
                          <a:cs typeface="Mangal"/>
                        </a:rPr>
                        <a:t>Всего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gridSpan="5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00" dirty="0" smtClean="0">
                          <a:latin typeface="Times New Roman"/>
                          <a:ea typeface="Arial Unicode MS"/>
                          <a:cs typeface="Mangal"/>
                        </a:rPr>
                        <a:t>8</a:t>
                      </a:r>
                      <a:endParaRPr lang="ru-RU" sz="1800" b="1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720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>
                          <a:latin typeface="Times New Roman"/>
                          <a:ea typeface="Arial Unicode MS"/>
                          <a:cs typeface="Mangal"/>
                        </a:rPr>
                        <a:t>Внеурочная деятельность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00" dirty="0" smtClean="0">
                          <a:latin typeface="Times New Roman"/>
                          <a:ea typeface="Arial Unicode MS"/>
                          <a:cs typeface="Times New Roman"/>
                        </a:rPr>
                        <a:t>5</a:t>
                      </a:r>
                      <a:endParaRPr lang="ru-RU" sz="1800" kern="1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00" dirty="0">
                        <a:latin typeface="Times New Roman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</a:tr>
              <a:tr h="5466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00" dirty="0" smtClean="0">
                          <a:latin typeface="Times New Roman"/>
                          <a:ea typeface="Arial Unicode MS"/>
                          <a:cs typeface="Mangal"/>
                        </a:rPr>
                        <a:t>ИТОГО</a:t>
                      </a:r>
                      <a:endParaRPr lang="ru-RU" sz="1800" kern="100" dirty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00" dirty="0" smtClean="0">
                          <a:latin typeface="+mn-lt"/>
                          <a:ea typeface="Arial Unicode MS"/>
                          <a:cs typeface="Mangal"/>
                        </a:rPr>
                        <a:t>25</a:t>
                      </a:r>
                      <a:endParaRPr lang="ru-RU" sz="1800" kern="100" dirty="0" smtClean="0">
                        <a:latin typeface="Arial"/>
                        <a:ea typeface="Arial Unicode MS"/>
                        <a:cs typeface="Mangal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6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Фрагмент раздела 4 СИПР</a:t>
            </a:r>
            <a:endParaRPr lang="ru-RU" dirty="0">
              <a:solidFill>
                <a:srgbClr val="80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336632"/>
              </p:ext>
            </p:extLst>
          </p:nvPr>
        </p:nvGraphicFramePr>
        <p:xfrm>
          <a:off x="0" y="476672"/>
          <a:ext cx="9218706" cy="6385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4646"/>
                <a:gridCol w="1234137"/>
                <a:gridCol w="1269923"/>
              </a:tblGrid>
              <a:tr h="412993">
                <a:tc>
                  <a:txBody>
                    <a:bodyPr/>
                    <a:lstStyle/>
                    <a:p>
                      <a:pPr marL="365760" indent="-36576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Содержание</a:t>
                      </a:r>
                      <a:endParaRPr lang="ru-RU" sz="1400" b="1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1 полугодие</a:t>
                      </a:r>
                      <a:endParaRPr lang="ru-RU" sz="14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2 полугодие</a:t>
                      </a:r>
                      <a:endParaRPr lang="ru-RU" sz="14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909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r>
                        <a:rPr lang="ru-RU" sz="1800" b="1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Человек</a:t>
                      </a:r>
                      <a:r>
                        <a:rPr lang="ru-RU" sz="14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ru-RU" sz="14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2993">
                <a:tc>
                  <a:txBody>
                    <a:bodyPr/>
                    <a:lstStyle/>
                    <a:p>
                      <a:pPr marL="365760" indent="-36576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8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Гигиена тела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ru-RU" sz="14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ru-RU" sz="14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1747247">
                <a:tc>
                  <a:txBody>
                    <a:bodyPr/>
                    <a:lstStyle/>
                    <a:p>
                      <a:pPr marL="365760" indent="-36576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- </a:t>
                      </a:r>
                      <a:r>
                        <a:rPr lang="ru-RU" sz="1600" b="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выполнение отдельных операций при мытье рук:</a:t>
                      </a:r>
                      <a:endParaRPr lang="ru-RU" sz="1600" b="1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Arial"/>
                          <a:ea typeface="Calibri"/>
                          <a:cs typeface="Arial"/>
                        </a:rPr>
                        <a:t>открывание крана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Arial"/>
                          <a:ea typeface="Calibri"/>
                          <a:cs typeface="Arial"/>
                        </a:rPr>
                        <a:t>намачивание рук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Arial"/>
                          <a:ea typeface="Calibri"/>
                          <a:cs typeface="Arial"/>
                        </a:rPr>
                        <a:t>намыливание рук мылом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Arial"/>
                          <a:ea typeface="Calibri"/>
                          <a:cs typeface="Arial"/>
                        </a:rPr>
                        <a:t>растирание  намыленных рук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Arial"/>
                          <a:ea typeface="Calibri"/>
                          <a:cs typeface="Arial"/>
                        </a:rPr>
                        <a:t>смывание мыла с </a:t>
                      </a: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рук</a:t>
                      </a:r>
                      <a:endParaRPr lang="ru-RU" sz="16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+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Arial"/>
                          <a:ea typeface="Calibri"/>
                          <a:cs typeface="Arial"/>
                        </a:rPr>
                        <a:t>сш</a:t>
                      </a:r>
                      <a:endParaRPr lang="ru-RU" sz="1600" b="1" dirty="0" smtClean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Arial"/>
                          <a:ea typeface="Calibri"/>
                          <a:cs typeface="Arial"/>
                        </a:rPr>
                        <a:t>чп</a:t>
                      </a:r>
                      <a:endParaRPr lang="ru-RU" sz="1600" b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Arial"/>
                          <a:ea typeface="Calibri"/>
                          <a:cs typeface="Arial"/>
                        </a:rPr>
                        <a:t>сш</a:t>
                      </a:r>
                      <a:endParaRPr lang="ru-RU" sz="1600" b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ru-RU" sz="16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41299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r>
                        <a:rPr lang="ru-RU" sz="1800" b="1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Альтернативная </a:t>
                      </a:r>
                      <a:r>
                        <a:rPr lang="ru-RU" sz="18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и дополнительная </a:t>
                      </a:r>
                      <a:r>
                        <a:rPr lang="ru-RU" sz="1800" b="1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коммуникация</a:t>
                      </a:r>
                      <a:r>
                        <a:rPr lang="ru-RU" sz="1400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ru-RU" sz="11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2993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50" dirty="0">
                          <a:effectLst/>
                          <a:latin typeface="Arial"/>
                          <a:ea typeface="Andale Sans UI"/>
                          <a:cs typeface="Arial"/>
                        </a:rPr>
                        <a:t>Коммуникация</a:t>
                      </a:r>
                      <a:endParaRPr lang="ru-RU" sz="11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299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установление </a:t>
                      </a:r>
                      <a:r>
                        <a:rPr lang="ru-RU" sz="1600" dirty="0">
                          <a:effectLst/>
                          <a:latin typeface="Arial"/>
                          <a:ea typeface="Calibri"/>
                          <a:cs typeface="Arial"/>
                        </a:rPr>
                        <a:t>зрительного контакта с </a:t>
                      </a: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собеседником</a:t>
                      </a:r>
                      <a:endParaRPr lang="ru-RU" sz="16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+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</a:tr>
              <a:tr h="41299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реагирование </a:t>
                      </a:r>
                      <a:r>
                        <a:rPr lang="ru-RU" sz="1600" dirty="0">
                          <a:effectLst/>
                          <a:latin typeface="Arial"/>
                          <a:ea typeface="Calibri"/>
                          <a:cs typeface="Arial"/>
                        </a:rPr>
                        <a:t>на собственное </a:t>
                      </a: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имя</a:t>
                      </a:r>
                      <a:endParaRPr lang="ru-RU" sz="16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+</a:t>
                      </a:r>
                      <a:endParaRPr lang="ru-RU" sz="1600" b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</a:tr>
              <a:tr h="940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/>
                          <a:ea typeface="Calibri"/>
                          <a:cs typeface="Arial"/>
                        </a:rPr>
                        <a:t>- приветствие собеседника: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Arial"/>
                          <a:ea typeface="Calibri"/>
                          <a:cs typeface="Arial"/>
                        </a:rPr>
                        <a:t>жестом (пожать руку)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Arial"/>
                          <a:ea typeface="Calibri"/>
                          <a:cs typeface="Arial"/>
                        </a:rPr>
                        <a:t>словом «Привет</a:t>
                      </a: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»</a:t>
                      </a:r>
                      <a:endParaRPr lang="ru-RU" sz="16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Arial"/>
                          <a:ea typeface="Calibri"/>
                          <a:cs typeface="Arial"/>
                        </a:rPr>
                        <a:t>чп</a:t>
                      </a:r>
                      <a:endParaRPr lang="ru-RU" sz="1600" b="1" dirty="0" smtClean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-</a:t>
                      </a:r>
                      <a:r>
                        <a:rPr lang="ru-RU" sz="16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</a:tr>
              <a:tr h="412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/>
                          <a:ea typeface="Calibri"/>
                          <a:cs typeface="Arial"/>
                        </a:rPr>
                        <a:t>- выражение своих желаний: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Arial"/>
                          <a:ea typeface="Calibri"/>
                          <a:cs typeface="Arial"/>
                        </a:rPr>
                        <a:t>жестом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effectLst/>
                          <a:latin typeface="Arial"/>
                          <a:ea typeface="Calibri"/>
                          <a:cs typeface="Arial"/>
                        </a:rPr>
                        <a:t>словом «Дай</a:t>
                      </a:r>
                      <a:r>
                        <a:rPr lang="ru-RU" sz="1600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»</a:t>
                      </a:r>
                      <a:endParaRPr lang="ru-RU" sz="16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ru-RU" sz="1600" b="1" dirty="0" smtClean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Arial"/>
                          <a:ea typeface="Calibri"/>
                          <a:cs typeface="Arial"/>
                        </a:rPr>
                        <a:t>Чп</a:t>
                      </a:r>
                      <a:endParaRPr lang="ru-RU" sz="1600" b="1" dirty="0" smtClean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п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 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69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7200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800000"/>
                </a:solidFill>
              </a:rPr>
              <a:t>Пример программы внеурочной деятельности</a:t>
            </a:r>
            <a:endParaRPr lang="ru-RU" sz="3200" dirty="0">
              <a:solidFill>
                <a:srgbClr val="8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672214"/>
              </p:ext>
            </p:extLst>
          </p:nvPr>
        </p:nvGraphicFramePr>
        <p:xfrm>
          <a:off x="179512" y="1000273"/>
          <a:ext cx="8856984" cy="6029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Документ" r:id="rId3" imgW="6083300" imgH="5321300" progId="Word.Document.12">
                  <p:embed/>
                </p:oleObj>
              </mc:Choice>
              <mc:Fallback>
                <p:oleObj name="Документ" r:id="rId3" imgW="6083300" imgH="5321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000273"/>
                        <a:ext cx="8856984" cy="6029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379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504" y="341784"/>
            <a:ext cx="8928992" cy="1143000"/>
          </a:xfrm>
        </p:spPr>
        <p:txBody>
          <a:bodyPr>
            <a:noAutofit/>
          </a:bodyPr>
          <a:lstStyle/>
          <a:p>
            <a:r>
              <a:rPr lang="ru-RU" sz="3000" u="sng" dirty="0" smtClean="0">
                <a:solidFill>
                  <a:srgbClr val="800000"/>
                </a:solidFill>
              </a:rPr>
              <a:t>Шаг 5</a:t>
            </a:r>
            <a:r>
              <a:rPr lang="ru-RU" sz="3000" dirty="0" smtClean="0">
                <a:solidFill>
                  <a:srgbClr val="800000"/>
                </a:solidFill>
              </a:rPr>
              <a:t>. Выбор содержания по программе </a:t>
            </a:r>
            <a:r>
              <a:rPr lang="ru-RU" sz="2800" dirty="0" smtClean="0">
                <a:solidFill>
                  <a:srgbClr val="800000"/>
                </a:solidFill>
              </a:rPr>
              <a:t>нравственного развития и программе </a:t>
            </a:r>
            <a:r>
              <a:rPr lang="ru-RU" sz="2800" dirty="0">
                <a:solidFill>
                  <a:srgbClr val="800000"/>
                </a:solidFill>
              </a:rPr>
              <a:t>формирования экологической культуры, здорового и безопасного образа жизни </a:t>
            </a:r>
            <a:r>
              <a:rPr lang="ru-RU" sz="3000" dirty="0" smtClean="0">
                <a:solidFill>
                  <a:srgbClr val="800000"/>
                </a:solidFill>
              </a:rPr>
              <a:t>:</a:t>
            </a:r>
            <a:endParaRPr lang="ru-RU" sz="30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204864"/>
            <a:ext cx="9036496" cy="4104456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sz="3200" dirty="0"/>
              <a:t>5</a:t>
            </a:r>
            <a:r>
              <a:rPr lang="ru-RU" sz="3200" dirty="0" smtClean="0"/>
              <a:t>.1. выбор возможных результатов из соответствующих программ, включенных в АООП образовательной организации;</a:t>
            </a:r>
          </a:p>
          <a:p>
            <a:pPr marL="137160" indent="0">
              <a:buNone/>
            </a:pPr>
            <a:endParaRPr lang="ru-RU" sz="3200" dirty="0" smtClean="0"/>
          </a:p>
          <a:p>
            <a:pPr marL="137160" indent="0">
              <a:buNone/>
            </a:pPr>
            <a:r>
              <a:rPr lang="ru-RU" sz="3200" dirty="0"/>
              <a:t>5</a:t>
            </a:r>
            <a:r>
              <a:rPr lang="ru-RU" sz="3200" dirty="0" smtClean="0"/>
              <a:t>.2. добавление выбранных возможных </a:t>
            </a:r>
            <a:r>
              <a:rPr lang="ru-RU" sz="3200" dirty="0"/>
              <a:t>результатов </a:t>
            </a:r>
            <a:r>
              <a:rPr lang="ru-RU" sz="3200" dirty="0" smtClean="0"/>
              <a:t>в </a:t>
            </a:r>
            <a:r>
              <a:rPr lang="ru-RU" sz="3200" dirty="0"/>
              <a:t>СИПР </a:t>
            </a:r>
            <a:r>
              <a:rPr lang="ru-RU" sz="3200" dirty="0" smtClean="0"/>
              <a:t>в разделы по предметам, коррекционным курсам, внеурочной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77205219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9208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800000"/>
                </a:solidFill>
              </a:rPr>
              <a:t>Шаг 6</a:t>
            </a:r>
            <a:r>
              <a:rPr lang="ru-RU" sz="2800" dirty="0" smtClean="0">
                <a:solidFill>
                  <a:srgbClr val="800000"/>
                </a:solidFill>
              </a:rPr>
              <a:t>. Разработка плана </a:t>
            </a:r>
            <a:r>
              <a:rPr lang="ru-RU" sz="2800" dirty="0">
                <a:solidFill>
                  <a:srgbClr val="800000"/>
                </a:solidFill>
              </a:rPr>
              <a:t>реализации потребности </a:t>
            </a:r>
            <a:r>
              <a:rPr lang="ru-RU" sz="2800" dirty="0" smtClean="0">
                <a:solidFill>
                  <a:srgbClr val="800000"/>
                </a:solidFill>
              </a:rPr>
              <a:t>обучающегося в </a:t>
            </a:r>
            <a:r>
              <a:rPr lang="ru-RU" sz="2800" dirty="0">
                <a:solidFill>
                  <a:srgbClr val="800000"/>
                </a:solidFill>
              </a:rPr>
              <a:t>уходе и присмотре</a:t>
            </a:r>
            <a:r>
              <a:rPr lang="ru-RU" sz="2800" dirty="0" smtClean="0">
                <a:solidFill>
                  <a:srgbClr val="800000"/>
                </a:solidFill>
              </a:rPr>
              <a:t>:</a:t>
            </a:r>
            <a:endParaRPr lang="ru-RU" sz="2800" dirty="0">
              <a:solidFill>
                <a:srgbClr val="800000"/>
              </a:solidFill>
            </a:endParaRPr>
          </a:p>
        </p:txBody>
      </p:sp>
      <p:sp>
        <p:nvSpPr>
          <p:cNvPr id="60418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036050" cy="59055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/>
              <a:t>6</a:t>
            </a:r>
            <a:r>
              <a:rPr lang="ru-RU" dirty="0" smtClean="0"/>
              <a:t>.1. создание плана-графика реализации потребности в уходе и присмотре;</a:t>
            </a:r>
          </a:p>
          <a:p>
            <a:pPr marL="137160" indent="0">
              <a:buNone/>
            </a:pPr>
            <a:r>
              <a:rPr lang="ru-RU" dirty="0"/>
              <a:t>6</a:t>
            </a:r>
            <a:r>
              <a:rPr lang="ru-RU" dirty="0" smtClean="0"/>
              <a:t>.2. перечень действий по уходу (во время приема пищи, одевания/раздевания, осуществления </a:t>
            </a:r>
            <a:r>
              <a:rPr lang="ru-RU" dirty="0"/>
              <a:t>гигиенических процедур</a:t>
            </a:r>
            <a:r>
              <a:rPr lang="ru-RU" dirty="0" smtClean="0"/>
              <a:t>, при перемещении и др.), которые ребенок не может выполнить сам;</a:t>
            </a:r>
          </a:p>
          <a:p>
            <a:pPr marL="137160" indent="0">
              <a:buNone/>
            </a:pPr>
            <a:r>
              <a:rPr lang="ru-RU" dirty="0"/>
              <a:t>6</a:t>
            </a:r>
            <a:r>
              <a:rPr lang="ru-RU" dirty="0" smtClean="0"/>
              <a:t>.3. список необходимых материалов для обеспечения ухода;</a:t>
            </a:r>
          </a:p>
          <a:p>
            <a:pPr marL="137160" indent="0">
              <a:buNone/>
            </a:pPr>
            <a:r>
              <a:rPr lang="ru-RU" dirty="0"/>
              <a:t>6</a:t>
            </a:r>
            <a:r>
              <a:rPr lang="ru-RU" dirty="0" smtClean="0"/>
              <a:t>.4. перечень действий по присмотру, которые необходимы для обеспечения безопасности ребенка и окружающих.</a:t>
            </a:r>
          </a:p>
          <a:p>
            <a:pPr marL="13716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7622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build="p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8991600" cy="5715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Пример плана реализации потребности в уходе и присмотре</a:t>
            </a:r>
            <a:endParaRPr lang="ru-RU" sz="2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4743172"/>
              </p:ext>
            </p:extLst>
          </p:nvPr>
        </p:nvGraphicFramePr>
        <p:xfrm>
          <a:off x="1" y="642916"/>
          <a:ext cx="9144001" cy="6619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180"/>
                <a:gridCol w="607106"/>
                <a:gridCol w="1284789"/>
                <a:gridCol w="1303868"/>
                <a:gridCol w="720927"/>
                <a:gridCol w="1344992"/>
                <a:gridCol w="1303172"/>
                <a:gridCol w="720419"/>
                <a:gridCol w="986548"/>
              </a:tblGrid>
              <a:tr h="13208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8.45-9.25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9.30-10.10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10.15-11.00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11.00-11.40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11.45-12.25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12.30-13.30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13.30-14.10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14.10 – 15.00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2060810"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пн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При-смотр</a:t>
                      </a:r>
                      <a:endParaRPr lang="ru-RU" sz="20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Про-гулка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Уход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Завтрак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учитель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Гигиенические </a:t>
                      </a:r>
                      <a:r>
                        <a:rPr lang="ru-RU" sz="20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проц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При-смотр</a:t>
                      </a:r>
                      <a:endParaRPr lang="ru-RU" sz="20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сухой бассейн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Уход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Обед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учитель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Гигиенические </a:t>
                      </a:r>
                      <a:r>
                        <a:rPr lang="ru-RU" sz="20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проц</a:t>
                      </a:r>
                      <a:endParaRPr lang="ru-RU" sz="20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556591">
                <a:tc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i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воспитат</a:t>
                      </a:r>
                      <a:endParaRPr lang="ru-RU" sz="20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воспитат</a:t>
                      </a:r>
                      <a:endParaRPr lang="ru-RU" sz="2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</a:t>
                      </a:r>
                      <a:endParaRPr lang="ru-RU" sz="200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534633">
                <a:tc>
                  <a:txBody>
                    <a:bodyPr/>
                    <a:lstStyle/>
                    <a:p>
                      <a:r>
                        <a:rPr lang="ru-RU" sz="2400" b="1" dirty="0" err="1" smtClean="0"/>
                        <a:t>вт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469552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ср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639749">
                <a:tc>
                  <a:txBody>
                    <a:bodyPr/>
                    <a:lstStyle/>
                    <a:p>
                      <a:r>
                        <a:rPr lang="ru-RU" sz="2400" b="1" dirty="0" err="1" smtClean="0"/>
                        <a:t>чт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469552">
                <a:tc>
                  <a:txBody>
                    <a:bodyPr/>
                    <a:lstStyle/>
                    <a:p>
                      <a:r>
                        <a:rPr lang="ru-RU" sz="2400" b="1" dirty="0" err="1" smtClean="0"/>
                        <a:t>пт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91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1560" y="116632"/>
            <a:ext cx="8064896" cy="8640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7712596" cy="750887"/>
          </a:xfrm>
        </p:spPr>
        <p:txBody>
          <a:bodyPr>
            <a:normAutofit/>
          </a:bodyPr>
          <a:lstStyle/>
          <a:p>
            <a:pPr marL="137160" algn="ctr"/>
            <a:r>
              <a:rPr lang="ru-RU" sz="4000" b="1" cap="none" dirty="0" smtClean="0">
                <a:solidFill>
                  <a:srgbClr val="800000"/>
                </a:solidFill>
              </a:rPr>
              <a:t>Сопровождаемое проживание</a:t>
            </a:r>
            <a:endParaRPr lang="ru-RU" sz="4000" b="1" cap="none" dirty="0">
              <a:solidFill>
                <a:srgbClr val="8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179512" y="1340768"/>
            <a:ext cx="9001000" cy="244827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ru-RU" sz="2800" dirty="0" smtClean="0"/>
              <a:t>Обучение </a:t>
            </a:r>
            <a:r>
              <a:rPr lang="ru-RU" sz="2800" dirty="0"/>
              <a:t>– обязательный компонент </a:t>
            </a:r>
            <a:r>
              <a:rPr lang="ru-RU" sz="2800" dirty="0" smtClean="0"/>
              <a:t>сопровождения;</a:t>
            </a:r>
            <a:endParaRPr lang="ru-RU" sz="2800" dirty="0"/>
          </a:p>
          <a:p>
            <a:pPr>
              <a:buFont typeface="Wingdings" charset="2"/>
              <a:buChar char="ü"/>
            </a:pPr>
            <a:r>
              <a:rPr lang="ru-RU" sz="2800" dirty="0" smtClean="0"/>
              <a:t>Объем предоставляемых услуг соответствует индивидуальным потребностям: помощи столько, сколько необходимо, самостоятельности столько, сколько возможно.</a:t>
            </a:r>
          </a:p>
          <a:p>
            <a:pPr marL="137160" indent="0">
              <a:buNone/>
            </a:pPr>
            <a:endParaRPr lang="ru-RU" sz="2800" dirty="0"/>
          </a:p>
        </p:txBody>
      </p:sp>
      <p:pic>
        <p:nvPicPr>
          <p:cNvPr id="13" name="Изображение 12" descr="66-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909053"/>
            <a:ext cx="2448272" cy="3264363"/>
          </a:xfrm>
          <a:prstGeom prst="rect">
            <a:avLst/>
          </a:prstGeom>
        </p:spPr>
      </p:pic>
      <p:pic>
        <p:nvPicPr>
          <p:cNvPr id="14" name="Содержимое 9" descr="34-1.JPG"/>
          <p:cNvPicPr>
            <a:picLocks noGrp="1" noChangeAspect="1"/>
          </p:cNvPicPr>
          <p:nvPr>
            <p:ph sz="quarter"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3166" r="-73166"/>
          <a:stretch>
            <a:fillRect/>
          </a:stretch>
        </p:blipFill>
        <p:spPr>
          <a:xfrm>
            <a:off x="4860032" y="3429000"/>
            <a:ext cx="5853512" cy="3168352"/>
          </a:xfrm>
        </p:spPr>
      </p:pic>
      <p:pic>
        <p:nvPicPr>
          <p:cNvPr id="15" name="Изображение 14" descr="6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305" y="3717032"/>
            <a:ext cx="3779911" cy="273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6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25658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smtClean="0"/>
              <a:t>7.1. Выявление запроса семьи на: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консультирование;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психологическую помощь;</a:t>
            </a:r>
          </a:p>
          <a:p>
            <a:pPr>
              <a:buFont typeface="Wingdings" charset="2"/>
              <a:buChar char="ü"/>
            </a:pPr>
            <a:r>
              <a:rPr lang="ru-RU" dirty="0"/>
              <a:t>у</a:t>
            </a:r>
            <a:r>
              <a:rPr lang="ru-RU" dirty="0" smtClean="0"/>
              <a:t>частие в семинарах, тренингах и др.</a:t>
            </a:r>
          </a:p>
          <a:p>
            <a:pPr marL="137160" indent="0">
              <a:buNone/>
            </a:pPr>
            <a:r>
              <a:rPr lang="ru-RU" dirty="0" smtClean="0"/>
              <a:t>7.2. </a:t>
            </a:r>
            <a:r>
              <a:rPr lang="ru-RU" dirty="0">
                <a:ea typeface="Calibri"/>
                <a:cs typeface="Times New Roman"/>
              </a:rPr>
              <a:t>Организация регулярного обмена информацией о ребенке, о ходе реализации СИПР и результатах ее </a:t>
            </a:r>
            <a:r>
              <a:rPr lang="ru-RU" dirty="0" smtClean="0">
                <a:ea typeface="Calibri"/>
                <a:cs typeface="Times New Roman"/>
              </a:rPr>
              <a:t>освоения;</a:t>
            </a:r>
          </a:p>
          <a:p>
            <a:pPr marL="137160" indent="0">
              <a:buNone/>
            </a:pPr>
            <a:r>
              <a:rPr lang="ru-RU" dirty="0" smtClean="0">
                <a:ea typeface="Calibri"/>
                <a:cs typeface="Times New Roman"/>
              </a:rPr>
              <a:t>7.3. Организация </a:t>
            </a:r>
            <a:r>
              <a:rPr lang="ru-RU" dirty="0">
                <a:ea typeface="Calibri"/>
                <a:cs typeface="Times New Roman"/>
              </a:rPr>
              <a:t>участия родителей во внеурочных </a:t>
            </a:r>
            <a:r>
              <a:rPr lang="ru-RU" dirty="0" smtClean="0">
                <a:ea typeface="Calibri"/>
                <a:cs typeface="Times New Roman"/>
              </a:rPr>
              <a:t>мероприятиях;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7.4. Заключение </a:t>
            </a:r>
            <a:r>
              <a:rPr lang="ru-RU" dirty="0"/>
              <a:t>договора о сотрудничестве,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u="sng" dirty="0" smtClean="0">
                <a:solidFill>
                  <a:srgbClr val="771F28"/>
                </a:solidFill>
              </a:rPr>
              <a:t>Шаг 7</a:t>
            </a:r>
            <a:r>
              <a:rPr lang="ru-RU" sz="3200" dirty="0" smtClean="0">
                <a:solidFill>
                  <a:srgbClr val="771F28"/>
                </a:solidFill>
              </a:rPr>
              <a:t>. Разработка программы </a:t>
            </a:r>
            <a:r>
              <a:rPr lang="ru-RU" sz="3200" dirty="0">
                <a:solidFill>
                  <a:srgbClr val="771F28"/>
                </a:solidFill>
              </a:rPr>
              <a:t>сотрудничества с </a:t>
            </a:r>
            <a:r>
              <a:rPr lang="ru-RU" sz="3200" dirty="0" smtClean="0">
                <a:solidFill>
                  <a:srgbClr val="771F28"/>
                </a:solidFill>
              </a:rPr>
              <a:t>семьей</a:t>
            </a:r>
            <a:endParaRPr lang="ru-RU" sz="3200" dirty="0">
              <a:solidFill>
                <a:srgbClr val="771F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5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9036496" cy="79208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u="sng" dirty="0" smtClean="0">
                <a:solidFill>
                  <a:srgbClr val="771F28"/>
                </a:solidFill>
              </a:rPr>
              <a:t>Пример</a:t>
            </a:r>
            <a:r>
              <a:rPr lang="ru-RU" sz="2400" dirty="0" smtClean="0">
                <a:solidFill>
                  <a:srgbClr val="771F28"/>
                </a:solidFill>
              </a:rPr>
              <a:t>. Фрагмент программы </a:t>
            </a:r>
            <a:r>
              <a:rPr lang="ru-RU" sz="2400" dirty="0">
                <a:solidFill>
                  <a:srgbClr val="771F28"/>
                </a:solidFill>
              </a:rPr>
              <a:t>сотрудничества с </a:t>
            </a:r>
            <a:r>
              <a:rPr lang="ru-RU" sz="2400" dirty="0" smtClean="0">
                <a:solidFill>
                  <a:srgbClr val="771F28"/>
                </a:solidFill>
              </a:rPr>
              <a:t>семьей</a:t>
            </a:r>
            <a:endParaRPr lang="ru-RU" sz="2400" dirty="0">
              <a:solidFill>
                <a:srgbClr val="771F28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849797"/>
              </p:ext>
            </p:extLst>
          </p:nvPr>
        </p:nvGraphicFramePr>
        <p:xfrm>
          <a:off x="2555777" y="548680"/>
          <a:ext cx="5112568" cy="6504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8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Возможные мероприятия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92408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договор о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сотрудничестве 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между родителями и образовательной организацией;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консультирование;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посещение родителями уроков/занятий в организации;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домашнее </a:t>
                      </a:r>
                      <a:r>
                        <a:rPr lang="ru-RU" sz="18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визитирование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563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ведение дневника наблюдений (краткие записи);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информирование электронными средствами;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личные встречи, беседы;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просмотр и обсуждение видеозаписей с ребенком;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проведение открытых уроков/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занятий</a:t>
                      </a: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56028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привлечение родителей к планированию мероприятий;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анонсы внеурочных 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мероприятий;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поощрение активных родителей.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359217"/>
              </p:ext>
            </p:extLst>
          </p:nvPr>
        </p:nvGraphicFramePr>
        <p:xfrm>
          <a:off x="72008" y="548680"/>
          <a:ext cx="2483768" cy="6285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3768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Задачи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82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Обеспечение 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единства требований к обучающемуся в семье и в образовательной организации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17281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Организация 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регулярного обмена информацией о ребенке, о ходе реализации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СИПР 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 результатах ее освоения</a:t>
                      </a:r>
                    </a:p>
                  </a:txBody>
                  <a:tcPr marL="68580" marR="68580" marT="0" marB="0"/>
                </a:tc>
              </a:tr>
              <a:tr h="16561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Организация 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участия родителей во внеурочных мероприятиях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608411"/>
              </p:ext>
            </p:extLst>
          </p:nvPr>
        </p:nvGraphicFramePr>
        <p:xfrm>
          <a:off x="7668344" y="548681"/>
          <a:ext cx="2267744" cy="6691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7744"/>
              </a:tblGrid>
              <a:tr h="6480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82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22322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234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95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40160"/>
          </a:xfrm>
        </p:spPr>
        <p:txBody>
          <a:bodyPr>
            <a:noAutofit/>
          </a:bodyPr>
          <a:lstStyle/>
          <a:p>
            <a:r>
              <a:rPr lang="ru-RU" sz="2800" u="sng" dirty="0">
                <a:solidFill>
                  <a:srgbClr val="800000"/>
                </a:solidFill>
              </a:rPr>
              <a:t>Шаг </a:t>
            </a:r>
            <a:r>
              <a:rPr lang="ru-RU" sz="2800" u="sng" dirty="0" smtClean="0">
                <a:solidFill>
                  <a:srgbClr val="800000"/>
                </a:solidFill>
              </a:rPr>
              <a:t>8</a:t>
            </a:r>
            <a:r>
              <a:rPr lang="ru-RU" sz="2800" dirty="0" smtClean="0">
                <a:solidFill>
                  <a:srgbClr val="800000"/>
                </a:solidFill>
              </a:rPr>
              <a:t>. Составление перечня необходимых </a:t>
            </a:r>
            <a:r>
              <a:rPr lang="ru-RU" sz="2800" dirty="0">
                <a:solidFill>
                  <a:srgbClr val="800000"/>
                </a:solidFill>
              </a:rPr>
              <a:t>технических средств общего и индивидуального назначения, дидактических материалов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988840"/>
            <a:ext cx="8928992" cy="4464496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8.1. Подбор оборудования, необходимого для создания условий эффективного обучения детей (кресла-коляски, </a:t>
            </a:r>
            <a:r>
              <a:rPr lang="ru-RU" dirty="0" err="1" smtClean="0"/>
              <a:t>вертикализаторы</a:t>
            </a:r>
            <a:r>
              <a:rPr lang="ru-RU" dirty="0" smtClean="0"/>
              <a:t>, коммуникаторы, приспособления для управления электронными средствами, тренажеры, приспособления для фиксации и позиционирования и др.);</a:t>
            </a:r>
            <a:endParaRPr lang="ru-RU" dirty="0"/>
          </a:p>
          <a:p>
            <a:pPr marL="137160" indent="0">
              <a:buNone/>
            </a:pPr>
            <a:r>
              <a:rPr lang="ru-RU" dirty="0" smtClean="0"/>
              <a:t>8.2. Подбор игрового, предметного, изобразительного и иного дидактического материала для обучения по учебным предметам и коррекционным курсам, включенным в СИПР.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9758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122413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800000"/>
                </a:solidFill>
              </a:rPr>
              <a:t>Пример перечня </a:t>
            </a:r>
            <a:r>
              <a:rPr lang="ru-RU" sz="2800" dirty="0">
                <a:solidFill>
                  <a:srgbClr val="800000"/>
                </a:solidFill>
              </a:rPr>
              <a:t>необходимых технических средств общего и индивидуального назначения, дидактических материалов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72008" y="1440160"/>
            <a:ext cx="9252520" cy="5373216"/>
          </a:xfrm>
        </p:spPr>
        <p:txBody>
          <a:bodyPr>
            <a:noAutofit/>
          </a:bodyPr>
          <a:lstStyle/>
          <a:p>
            <a:pPr lvl="0">
              <a:buFont typeface="Wingdings" charset="2"/>
              <a:buChar char="ü"/>
            </a:pPr>
            <a:r>
              <a:rPr lang="ru-RU" sz="2000" dirty="0" smtClean="0"/>
              <a:t>Подъемник</a:t>
            </a:r>
            <a:r>
              <a:rPr lang="ru-RU" sz="2000" dirty="0"/>
              <a:t>, душевая каталка, ортопедическое кресло (мешок), кресло-коляска, </a:t>
            </a:r>
            <a:r>
              <a:rPr lang="ru-RU" sz="2000" dirty="0" err="1"/>
              <a:t>вертикализатор</a:t>
            </a:r>
            <a:r>
              <a:rPr lang="ru-RU" sz="2000" dirty="0"/>
              <a:t>.</a:t>
            </a:r>
          </a:p>
          <a:p>
            <a:pPr lvl="0">
              <a:buFont typeface="Wingdings" charset="2"/>
              <a:buChar char="ü"/>
            </a:pPr>
            <a:r>
              <a:rPr lang="ru-RU" sz="2000" dirty="0"/>
              <a:t>Прибор для альтернативной коммуникации (коммуникатор), электронная кнопка для привлечения внимания. </a:t>
            </a:r>
          </a:p>
          <a:p>
            <a:pPr lvl="0">
              <a:buFont typeface="Wingdings" charset="2"/>
              <a:buChar char="ü"/>
            </a:pPr>
            <a:r>
              <a:rPr lang="ru-RU" sz="2000" dirty="0"/>
              <a:t>Игрушки и предметы со световыми, звуковыми эффектами, образцы материалов, различных по фактуре, вязкости, температуре, плотности, сенсорные панели, наборы </a:t>
            </a:r>
            <a:r>
              <a:rPr lang="ru-RU" sz="2000" dirty="0" err="1"/>
              <a:t>аромобаночек</a:t>
            </a:r>
            <a:r>
              <a:rPr lang="ru-RU" sz="2000" dirty="0"/>
              <a:t>, </a:t>
            </a:r>
            <a:r>
              <a:rPr lang="ru-RU" sz="2000" dirty="0" err="1"/>
              <a:t>вибромассажер</a:t>
            </a:r>
            <a:r>
              <a:rPr lang="ru-RU" sz="2000" dirty="0"/>
              <a:t>.</a:t>
            </a:r>
          </a:p>
          <a:p>
            <a:pPr lvl="0">
              <a:buFont typeface="Wingdings" charset="2"/>
              <a:buChar char="ü"/>
            </a:pPr>
            <a:r>
              <a:rPr lang="ru-RU" sz="2000" dirty="0"/>
              <a:t>Предметы для нанизывания на стержень, шнур, нить (кольца, шары, бусины), звучащие предметы для встряхивания, предметы для сжимания (мячи различной фактуры, разного диаметра), вставления (стаканчики одинаковой величины).</a:t>
            </a:r>
          </a:p>
          <a:p>
            <a:pPr lvl="0">
              <a:buFont typeface="Wingdings" charset="2"/>
              <a:buChar char="ü"/>
            </a:pPr>
            <a:r>
              <a:rPr lang="ru-RU" sz="2000" dirty="0"/>
              <a:t>Средства для фиксации ног, груди; мягкие формы и приспособления для придания положения лежа, сидя, стоя; автомобильное кресло; гимнастический мяч большого диаметра, гамак, коврики, </a:t>
            </a:r>
            <a:r>
              <a:rPr lang="ru-RU" sz="2000" dirty="0" smtClean="0"/>
              <a:t>тренажеры типа </a:t>
            </a:r>
            <a:r>
              <a:rPr lang="ru-RU" sz="2000" dirty="0"/>
              <a:t>«</a:t>
            </a:r>
            <a:r>
              <a:rPr lang="ru-RU" sz="2000" dirty="0" err="1"/>
              <a:t>Мотомед</a:t>
            </a:r>
            <a:r>
              <a:rPr lang="ru-RU" sz="2000" dirty="0" smtClean="0"/>
              <a:t>» и др.</a:t>
            </a:r>
            <a:endParaRPr lang="ru-RU" sz="2000" dirty="0"/>
          </a:p>
          <a:p>
            <a:pPr lvl="0">
              <a:buFont typeface="Wingdings" charset="2"/>
              <a:buChar char="ü"/>
            </a:pPr>
            <a:r>
              <a:rPr lang="ru-RU" sz="2000" dirty="0"/>
              <a:t>Дидактический материал по предметам, внесенным в </a:t>
            </a:r>
            <a:r>
              <a:rPr lang="ru-RU" sz="2000" dirty="0" smtClean="0"/>
              <a:t>СИПР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2974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>
            <a:noAutofit/>
          </a:bodyPr>
          <a:lstStyle/>
          <a:p>
            <a:r>
              <a:rPr lang="ru-RU" sz="3200" u="sng" dirty="0" smtClean="0">
                <a:solidFill>
                  <a:srgbClr val="800000"/>
                </a:solidFill>
                <a:effectLst/>
              </a:rPr>
              <a:t>Шаг 9</a:t>
            </a:r>
            <a:r>
              <a:rPr lang="ru-RU" sz="3200" dirty="0" smtClean="0">
                <a:solidFill>
                  <a:srgbClr val="800000"/>
                </a:solidFill>
                <a:effectLst/>
              </a:rPr>
              <a:t>. Оценка достижений обучающимися</a:t>
            </a:r>
            <a:endParaRPr lang="ru-RU" sz="32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968552"/>
          </a:xfrm>
        </p:spPr>
        <p:txBody>
          <a:bodyPr>
            <a:normAutofit fontScale="92500"/>
          </a:bodyPr>
          <a:lstStyle/>
          <a:p>
            <a:pPr marL="179388" lvl="2" indent="0" defTabSz="88900">
              <a:buNone/>
            </a:pPr>
            <a:r>
              <a:rPr lang="ru-RU" sz="2800" i="1" dirty="0" smtClean="0">
                <a:solidFill>
                  <a:srgbClr val="0000FF"/>
                </a:solidFill>
              </a:rPr>
              <a:t>Экспертная группа оценивает освоение ребенком запланированных результатов, основной метод – наблюдение. </a:t>
            </a:r>
          </a:p>
          <a:p>
            <a:pPr marL="179388" lvl="2" indent="0" defTabSz="88900">
              <a:buNone/>
            </a:pPr>
            <a:endParaRPr lang="ru-RU" sz="2800" dirty="0" smtClean="0"/>
          </a:p>
          <a:p>
            <a:pPr marL="179388" lvl="2" indent="0" defTabSz="88900">
              <a:buNone/>
            </a:pPr>
            <a:r>
              <a:rPr lang="ru-RU" sz="2800" dirty="0" smtClean="0"/>
              <a:t>9.1. Текущая аттестация происходит по завершении темы или в конце полугодия в форме мониторинга достижения запланированных результатов по установленным критериям;</a:t>
            </a:r>
          </a:p>
          <a:p>
            <a:pPr marL="179388" lvl="2" indent="0" defTabSz="88900">
              <a:buNone/>
            </a:pPr>
            <a:r>
              <a:rPr lang="ru-RU" sz="2800" dirty="0" smtClean="0"/>
              <a:t>9.2. Промежуточная аттестация происходит в конце учебного года, ее результаты фиксируются в форме характеристики;</a:t>
            </a:r>
          </a:p>
          <a:p>
            <a:pPr marL="179388" lvl="2" indent="0" defTabSz="88900">
              <a:buNone/>
            </a:pPr>
            <a:r>
              <a:rPr lang="ru-RU" sz="2800" dirty="0" smtClean="0"/>
              <a:t>9.3. Итоговая аттестация происходит в конце последнего года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163612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587390"/>
              </p:ext>
            </p:extLst>
          </p:nvPr>
        </p:nvGraphicFramePr>
        <p:xfrm>
          <a:off x="-9525" y="1835150"/>
          <a:ext cx="9451975" cy="416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Документ" r:id="rId3" imgW="6083300" imgH="2527300" progId="Word.Document.12">
                  <p:embed/>
                </p:oleObj>
              </mc:Choice>
              <mc:Fallback>
                <p:oleObj name="Документ" r:id="rId3" imgW="6083300" imgH="25273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525" y="1835150"/>
                        <a:ext cx="9451975" cy="416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8928992" cy="10801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800000"/>
                </a:solidFill>
              </a:rPr>
              <a:t>Критерии мониторинга освоения содержания СИПР (текущая аттестация ) </a:t>
            </a:r>
            <a:endParaRPr lang="ru-RU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2322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Форма промежуточной аттестации – характеристика развития обучающегося на конец учебного года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564864"/>
            <a:ext cx="8579296" cy="4104496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ru-RU" sz="3000" dirty="0"/>
              <a:t>что обучающийся знает и умеет на конец учебного периода,</a:t>
            </a:r>
          </a:p>
          <a:p>
            <a:pPr>
              <a:buFont typeface="Wingdings" charset="2"/>
              <a:buChar char="ü"/>
            </a:pPr>
            <a:r>
              <a:rPr lang="ru-RU" sz="3000" dirty="0"/>
              <a:t>что из полученных знаний и умений он применяет на практике,</a:t>
            </a:r>
          </a:p>
          <a:p>
            <a:pPr>
              <a:buFont typeface="Wingdings" charset="2"/>
              <a:buChar char="ü"/>
            </a:pPr>
            <a:r>
              <a:rPr lang="ru-RU" sz="3000" dirty="0"/>
              <a:t>насколько активно, адекватно и самостоятельно он их </a:t>
            </a:r>
            <a:r>
              <a:rPr lang="ru-RU" sz="3000" dirty="0" smtClean="0"/>
              <a:t>применяет.</a:t>
            </a:r>
          </a:p>
          <a:p>
            <a:pPr marL="137160" indent="0">
              <a:buNone/>
            </a:pPr>
            <a:r>
              <a:rPr lang="ru-RU" sz="3000" dirty="0" smtClean="0"/>
              <a:t>Примерное содержание характеристики см. </a:t>
            </a:r>
            <a:r>
              <a:rPr lang="ru-RU" sz="3000" u="sng" dirty="0" smtClean="0"/>
              <a:t>шаг 3</a:t>
            </a:r>
            <a:r>
              <a:rPr lang="ru-RU" sz="3000" dirty="0" smtClean="0"/>
              <a:t>.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90745610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800000"/>
                </a:solidFill>
              </a:rPr>
              <a:t>Нормативно-правовая база </a:t>
            </a:r>
            <a:r>
              <a:rPr lang="ru-RU" sz="3200" dirty="0" smtClean="0">
                <a:solidFill>
                  <a:srgbClr val="800000"/>
                </a:solidFill>
              </a:rPr>
              <a:t>учреждения для реализации </a:t>
            </a:r>
            <a:r>
              <a:rPr lang="ru-RU" sz="3200">
                <a:solidFill>
                  <a:srgbClr val="800000"/>
                </a:solidFill>
              </a:rPr>
              <a:t>ФГОС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ru-RU" dirty="0"/>
              <a:t>Устав образовательной организации;</a:t>
            </a:r>
          </a:p>
          <a:p>
            <a:pPr>
              <a:buFont typeface="Wingdings" charset="2"/>
              <a:buChar char="ü"/>
            </a:pPr>
            <a:r>
              <a:rPr lang="ru-RU" dirty="0"/>
              <a:t>л</a:t>
            </a:r>
            <a:r>
              <a:rPr lang="ru-RU" dirty="0" smtClean="0"/>
              <a:t>ицензия </a:t>
            </a:r>
            <a:r>
              <a:rPr lang="ru-RU" dirty="0"/>
              <a:t>на образовательную деятельность;</a:t>
            </a:r>
          </a:p>
          <a:p>
            <a:pPr>
              <a:buFont typeface="Wingdings" charset="2"/>
              <a:buChar char="ü"/>
            </a:pPr>
            <a:r>
              <a:rPr lang="ru-RU" dirty="0"/>
              <a:t>АООП и СИПР принятые педагогическим </a:t>
            </a:r>
            <a:r>
              <a:rPr lang="ru-RU" dirty="0" smtClean="0"/>
              <a:t>советом (или другим коллегиальным органом) и </a:t>
            </a:r>
            <a:r>
              <a:rPr lang="ru-RU" dirty="0"/>
              <a:t>утвержденные </a:t>
            </a:r>
            <a:r>
              <a:rPr lang="ru-RU" dirty="0" smtClean="0"/>
              <a:t>приказом директора;</a:t>
            </a:r>
          </a:p>
          <a:p>
            <a:pPr>
              <a:buFont typeface="Wingdings" charset="2"/>
              <a:buChar char="ü"/>
            </a:pPr>
            <a:r>
              <a:rPr lang="ru-RU" dirty="0"/>
              <a:t>п</a:t>
            </a:r>
            <a:r>
              <a:rPr lang="ru-RU" dirty="0" smtClean="0"/>
              <a:t>лан-график внедрения ФГОС;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/>
              <a:t>п</a:t>
            </a:r>
            <a:r>
              <a:rPr lang="ru-RU" dirty="0" smtClean="0"/>
              <a:t>риказы </a:t>
            </a:r>
            <a:r>
              <a:rPr lang="ru-RU" dirty="0"/>
              <a:t>директора; </a:t>
            </a:r>
          </a:p>
          <a:p>
            <a:pPr>
              <a:buFont typeface="Wingdings" charset="2"/>
              <a:buChar char="ü"/>
            </a:pPr>
            <a:r>
              <a:rPr lang="ru-RU" dirty="0"/>
              <a:t>п</a:t>
            </a:r>
            <a:r>
              <a:rPr lang="ru-RU" dirty="0" smtClean="0"/>
              <a:t>оложения </a:t>
            </a:r>
            <a:r>
              <a:rPr lang="ru-RU" dirty="0"/>
              <a:t>образовательной </a:t>
            </a:r>
            <a:r>
              <a:rPr lang="ru-RU" dirty="0" smtClean="0"/>
              <a:t>организации (о приеме; о порядке разработки и реализации СИПР; об оценке достижений; о комплектовании классов, групп обучающихся и др.)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555989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Порядок организации образования на основе СИПР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4896544"/>
          </a:xfrm>
        </p:spPr>
        <p:txBody>
          <a:bodyPr/>
          <a:lstStyle/>
          <a:p>
            <a:pPr marL="651510" indent="-514350">
              <a:buSzPct val="98000"/>
              <a:buAutoNum type="arabicParenR"/>
            </a:pPr>
            <a:r>
              <a:rPr lang="ru-RU" dirty="0" smtClean="0"/>
              <a:t>Прием ребенка в ОО;</a:t>
            </a:r>
          </a:p>
          <a:p>
            <a:pPr marL="651510" indent="-514350">
              <a:buSzPct val="98000"/>
              <a:buAutoNum type="arabicParenR"/>
            </a:pPr>
            <a:r>
              <a:rPr lang="ru-RU" dirty="0" smtClean="0"/>
              <a:t>Психолого-педагогическое обследование ребенка;</a:t>
            </a:r>
          </a:p>
          <a:p>
            <a:pPr marL="651510" indent="-514350">
              <a:buSzPct val="98000"/>
              <a:buAutoNum type="arabicParenR"/>
            </a:pPr>
            <a:r>
              <a:rPr lang="ru-RU" dirty="0" smtClean="0"/>
              <a:t>Разработка СИПР и обсуждение с родителями (законными представителями);</a:t>
            </a:r>
          </a:p>
          <a:p>
            <a:pPr marL="651510" indent="-514350">
              <a:buSzPct val="98000"/>
              <a:buAutoNum type="arabicParenR"/>
            </a:pPr>
            <a:r>
              <a:rPr lang="ru-RU" dirty="0" smtClean="0"/>
              <a:t>Составление КТП по предметам;</a:t>
            </a:r>
          </a:p>
          <a:p>
            <a:pPr marL="651510" indent="-514350">
              <a:buSzPct val="98000"/>
              <a:buAutoNum type="arabicParenR"/>
            </a:pPr>
            <a:r>
              <a:rPr lang="ru-RU" dirty="0" smtClean="0"/>
              <a:t>Составление расписания уроков/занятий;</a:t>
            </a:r>
          </a:p>
          <a:p>
            <a:pPr marL="651510" indent="-514350">
              <a:buSzPct val="98000"/>
              <a:buAutoNum type="arabicParenR"/>
            </a:pPr>
            <a:r>
              <a:rPr lang="ru-RU" dirty="0" smtClean="0"/>
              <a:t>Проведение </a:t>
            </a:r>
            <a:r>
              <a:rPr lang="ru-RU" dirty="0"/>
              <a:t>уроков/</a:t>
            </a:r>
            <a:r>
              <a:rPr lang="ru-RU" dirty="0" smtClean="0"/>
              <a:t>занятий в соответствии с СИПР, КТП и расписания;</a:t>
            </a:r>
          </a:p>
          <a:p>
            <a:pPr marL="651510" indent="-514350">
              <a:buSzPct val="98000"/>
              <a:buAutoNum type="arabicParenR"/>
            </a:pPr>
            <a:r>
              <a:rPr lang="ru-RU" dirty="0" smtClean="0"/>
              <a:t>Оценка и анализ результатов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17744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328611"/>
              </p:ext>
            </p:extLst>
          </p:nvPr>
        </p:nvGraphicFramePr>
        <p:xfrm>
          <a:off x="1691680" y="35748"/>
          <a:ext cx="5976664" cy="6689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Документ" r:id="rId3" imgW="6096000" imgH="8991600" progId="Word.Document.12">
                  <p:embed/>
                </p:oleObj>
              </mc:Choice>
              <mc:Fallback>
                <p:oleObj name="Документ" r:id="rId3" imgW="6096000" imgH="899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1680" y="35748"/>
                        <a:ext cx="5976664" cy="6689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586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 txBox="1">
            <a:spLocks noGrp="1"/>
          </p:cNvSpPr>
          <p:nvPr>
            <p:ph type="title"/>
          </p:nvPr>
        </p:nvSpPr>
        <p:spPr>
          <a:xfrm>
            <a:off x="0" y="44624"/>
            <a:ext cx="9143999" cy="552053"/>
          </a:xfrm>
        </p:spPr>
        <p:txBody>
          <a:bodyPr lIns="64291" tIns="32146" rIns="64291" bIns="32146">
            <a:noAutofit/>
          </a:bodyPr>
          <a:lstStyle/>
          <a:p>
            <a:r>
              <a:rPr lang="ru-RU" sz="2800" dirty="0">
                <a:solidFill>
                  <a:srgbClr val="800000"/>
                </a:solidFill>
                <a:latin typeface="Helvetica Neue" charset="0"/>
              </a:rPr>
              <a:t>Проект «Сопровождаемое проживание в Пскове»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7" y="669329"/>
            <a:ext cx="6984775" cy="3407743"/>
          </a:xfrm>
        </p:spPr>
        <p:txBody>
          <a:bodyPr lIns="64291" tIns="32146" rIns="64291" bIns="32146">
            <a:noAutofit/>
          </a:bodyPr>
          <a:lstStyle>
            <a:lvl1pPr marL="925513" indent="-730250">
              <a:defRPr kumimoji="1" sz="2000">
                <a:solidFill>
                  <a:srgbClr val="000000"/>
                </a:solidFill>
                <a:latin typeface="Helvetica Neue" charset="0"/>
                <a:ea typeface="ＭＳ Ｐゴシック" charset="0"/>
                <a:sym typeface="Arial" charset="0"/>
              </a:defRPr>
            </a:lvl1pPr>
            <a:lvl2pPr>
              <a:defRPr kumimoji="1"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>
              <a:defRPr kumimoji="1"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>
              <a:defRPr kumimoji="1"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>
              <a:defRPr kumimoji="1"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marL="446088" indent="-250825">
              <a:spcBef>
                <a:spcPts val="598"/>
              </a:spcBef>
              <a:buSzPct val="90000"/>
              <a:buFontTx/>
              <a:buAutoNum type="arabicPeriod"/>
            </a:pPr>
            <a:r>
              <a:rPr kumimoji="0" lang="ru-RU" dirty="0">
                <a:solidFill>
                  <a:srgbClr val="000090"/>
                </a:solidFill>
              </a:rPr>
              <a:t>Создание условий для сопровождаемого проживания лиц с тяжелыми нарушениями развития на базе </a:t>
            </a:r>
            <a:r>
              <a:rPr kumimoji="0" lang="ru-RU" b="1" dirty="0">
                <a:solidFill>
                  <a:srgbClr val="000090"/>
                </a:solidFill>
              </a:rPr>
              <a:t>квартир</a:t>
            </a:r>
            <a:r>
              <a:rPr kumimoji="0" lang="ru-RU" dirty="0">
                <a:solidFill>
                  <a:srgbClr val="000090"/>
                </a:solidFill>
              </a:rPr>
              <a:t> в обычных жилых домах г. Пскова. </a:t>
            </a:r>
          </a:p>
          <a:p>
            <a:pPr marL="446088" indent="-250825">
              <a:spcBef>
                <a:spcPts val="598"/>
              </a:spcBef>
              <a:buSzPct val="90000"/>
              <a:buFontTx/>
              <a:buAutoNum type="arabicPeriod"/>
            </a:pPr>
            <a:r>
              <a:rPr kumimoji="0" lang="ru-RU" dirty="0">
                <a:solidFill>
                  <a:srgbClr val="000090"/>
                </a:solidFill>
              </a:rPr>
              <a:t>Разработка содержания, методов, </a:t>
            </a:r>
            <a:r>
              <a:rPr kumimoji="0" lang="ru-RU" b="1" dirty="0">
                <a:solidFill>
                  <a:srgbClr val="000090"/>
                </a:solidFill>
              </a:rPr>
              <a:t>нормативов оказания услуг </a:t>
            </a:r>
            <a:r>
              <a:rPr kumimoji="0" lang="ru-RU" dirty="0">
                <a:solidFill>
                  <a:srgbClr val="000090"/>
                </a:solidFill>
              </a:rPr>
              <a:t>сопровождаемого проживания лицам с тяжелыми нарушениями развития.</a:t>
            </a:r>
          </a:p>
          <a:p>
            <a:pPr marL="446088" indent="-250825">
              <a:spcBef>
                <a:spcPts val="598"/>
              </a:spcBef>
              <a:buSzPct val="90000"/>
              <a:buFontTx/>
              <a:buAutoNum type="arabicPeriod"/>
            </a:pPr>
            <a:r>
              <a:rPr kumimoji="0" lang="ru-RU" dirty="0">
                <a:solidFill>
                  <a:srgbClr val="000090"/>
                </a:solidFill>
              </a:rPr>
              <a:t>Привлечение общественности, волонтеров к решению социально значимых проблем, связанных с </a:t>
            </a:r>
            <a:r>
              <a:rPr kumimoji="0" lang="ru-RU" b="1" dirty="0">
                <a:solidFill>
                  <a:srgbClr val="000090"/>
                </a:solidFill>
              </a:rPr>
              <a:t>социальной интеграцией </a:t>
            </a:r>
            <a:r>
              <a:rPr kumimoji="0" lang="ru-RU" dirty="0">
                <a:solidFill>
                  <a:srgbClr val="000090"/>
                </a:solidFill>
              </a:rPr>
              <a:t>людей с инвалидностью.</a:t>
            </a:r>
          </a:p>
          <a:p>
            <a:pPr>
              <a:spcBef>
                <a:spcPts val="598"/>
              </a:spcBef>
            </a:pPr>
            <a:endParaRPr kumimoji="0" lang="ru-RU" dirty="0">
              <a:solidFill>
                <a:srgbClr val="000090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076" y="3773910"/>
            <a:ext cx="4587627" cy="30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Изображение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35" t="17963" r="17357"/>
          <a:stretch/>
        </p:blipFill>
        <p:spPr bwMode="auto">
          <a:xfrm>
            <a:off x="6498734" y="4230440"/>
            <a:ext cx="2645266" cy="262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 descr="_MG_826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42" b="9328"/>
          <a:stretch>
            <a:fillRect/>
          </a:stretch>
        </p:blipFill>
        <p:spPr bwMode="auto">
          <a:xfrm>
            <a:off x="6851525" y="1099468"/>
            <a:ext cx="2256979" cy="29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98072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800000"/>
                </a:solidFill>
              </a:rPr>
              <a:t>Прием обучающихся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805264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3200" dirty="0" smtClean="0"/>
              <a:t>Документы, предоставляемые родителями</a:t>
            </a:r>
            <a:r>
              <a:rPr lang="en-US" sz="3200" dirty="0" smtClean="0"/>
              <a:t>*</a:t>
            </a:r>
            <a:r>
              <a:rPr lang="ru-RU" sz="3200" dirty="0" smtClean="0"/>
              <a:t>: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з</a:t>
            </a:r>
            <a:r>
              <a:rPr lang="ru-RU" sz="3200" dirty="0" smtClean="0"/>
              <a:t>аявление родителей о приеме; </a:t>
            </a:r>
          </a:p>
          <a:p>
            <a:pPr>
              <a:buFont typeface="Wingdings" charset="2"/>
              <a:buChar char="ü"/>
            </a:pPr>
            <a:r>
              <a:rPr lang="ru-RU" sz="3200" dirty="0" smtClean="0"/>
              <a:t>заключение ПМПК + ИПР;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с</a:t>
            </a:r>
            <a:r>
              <a:rPr lang="ru-RU" sz="3200" dirty="0" smtClean="0"/>
              <a:t>видетельство о рождении ребенка;</a:t>
            </a:r>
          </a:p>
          <a:p>
            <a:pPr marL="137160" indent="0">
              <a:buNone/>
            </a:pPr>
            <a:r>
              <a:rPr lang="ru-RU" sz="3200" dirty="0"/>
              <a:t>П</a:t>
            </a:r>
            <a:r>
              <a:rPr lang="ru-RU" sz="3200" dirty="0" smtClean="0"/>
              <a:t>риказ </a:t>
            </a:r>
            <a:r>
              <a:rPr lang="ru-RU" sz="3200" dirty="0"/>
              <a:t>о </a:t>
            </a:r>
            <a:r>
              <a:rPr lang="ru-RU" sz="3200" dirty="0" smtClean="0"/>
              <a:t>зачислении.</a:t>
            </a:r>
            <a:endParaRPr lang="ru-RU" sz="3200" dirty="0"/>
          </a:p>
          <a:p>
            <a:pPr marL="137160" indent="0">
              <a:buNone/>
            </a:pPr>
            <a:r>
              <a:rPr lang="ru-RU" sz="3200" dirty="0"/>
              <a:t>Д</a:t>
            </a:r>
            <a:r>
              <a:rPr lang="ru-RU" sz="3200" dirty="0" smtClean="0"/>
              <a:t>оговор </a:t>
            </a:r>
            <a:r>
              <a:rPr lang="ru-RU" sz="3200" dirty="0"/>
              <a:t>об образовании (сотрудничестве) с родителями/законными </a:t>
            </a:r>
            <a:r>
              <a:rPr lang="ru-RU" sz="3200" dirty="0" smtClean="0"/>
              <a:t>представителями;</a:t>
            </a:r>
            <a:endParaRPr lang="ru-RU" sz="3200" dirty="0"/>
          </a:p>
          <a:p>
            <a:pPr marL="137160" indent="0">
              <a:buNone/>
            </a:pPr>
            <a:r>
              <a:rPr lang="ru-RU" sz="3200" dirty="0"/>
              <a:t>Д</a:t>
            </a:r>
            <a:r>
              <a:rPr lang="ru-RU" sz="3200" dirty="0" smtClean="0"/>
              <a:t>иагностический </a:t>
            </a:r>
            <a:r>
              <a:rPr lang="ru-RU" sz="3200" dirty="0"/>
              <a:t>период (разработка </a:t>
            </a:r>
            <a:r>
              <a:rPr lang="ru-RU" sz="3200" dirty="0" smtClean="0"/>
              <a:t>СИПР)</a:t>
            </a:r>
            <a:endParaRPr lang="ru-RU" sz="3200" dirty="0"/>
          </a:p>
          <a:p>
            <a:pPr marL="137160" indent="0">
              <a:buNone/>
            </a:pPr>
            <a:r>
              <a:rPr lang="en-US" sz="2400" dirty="0" smtClean="0"/>
              <a:t>* </a:t>
            </a:r>
            <a:r>
              <a:rPr lang="ru-RU" sz="2400" i="1" dirty="0" smtClean="0"/>
              <a:t>Приказ Минобрнауки от </a:t>
            </a:r>
            <a:r>
              <a:rPr lang="ru-RU" sz="2400" i="1" dirty="0"/>
              <a:t>22 января 2014 г. </a:t>
            </a:r>
            <a:r>
              <a:rPr lang="ru-RU" sz="2400" i="1" dirty="0" err="1"/>
              <a:t>N</a:t>
            </a:r>
            <a:r>
              <a:rPr lang="ru-RU" sz="2400" i="1" dirty="0"/>
              <a:t> 32 </a:t>
            </a:r>
            <a:r>
              <a:rPr lang="ru-RU" sz="2400" i="1" dirty="0" smtClean="0"/>
              <a:t>"</a:t>
            </a:r>
            <a:r>
              <a:rPr lang="ru-RU" sz="2400" i="1" dirty="0"/>
              <a:t>Об утверждении Порядка приема граждан на обучение по образовательным программам начального общего, основного общего и среднего общего образования" </a:t>
            </a:r>
            <a:endParaRPr lang="ru-RU" sz="2400" i="1" dirty="0" smtClean="0"/>
          </a:p>
          <a:p>
            <a:pPr marL="13716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871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504" y="125760"/>
            <a:ext cx="8928992" cy="71095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800000"/>
                </a:solidFill>
              </a:rPr>
              <a:t>Создание классов обучающихся</a:t>
            </a:r>
            <a:endParaRPr lang="ru-RU" sz="40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052736"/>
            <a:ext cx="9036496" cy="5301208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3200" dirty="0" smtClean="0"/>
              <a:t>1) Создавать классы в обычных и специальных образовательных организациях;</a:t>
            </a:r>
          </a:p>
          <a:p>
            <a:pPr marL="137160" indent="0">
              <a:buNone/>
            </a:pPr>
            <a:r>
              <a:rPr lang="ru-RU" sz="3200" dirty="0" smtClean="0"/>
              <a:t>2) Формировать классы из тех обучающихся, на которых рассчитан 2-й вариант АООП;</a:t>
            </a:r>
          </a:p>
          <a:p>
            <a:pPr marL="137160" indent="0">
              <a:buNone/>
            </a:pPr>
            <a:r>
              <a:rPr lang="ru-RU" sz="3200" dirty="0"/>
              <a:t>3</a:t>
            </a:r>
            <a:r>
              <a:rPr lang="ru-RU" sz="3200" dirty="0" smtClean="0"/>
              <a:t>) Допускать </a:t>
            </a:r>
            <a:r>
              <a:rPr lang="ru-RU" sz="3200" b="1" i="1" dirty="0" smtClean="0"/>
              <a:t>объединение классов </a:t>
            </a:r>
            <a:r>
              <a:rPr lang="ru-RU" sz="3200" dirty="0" smtClean="0"/>
              <a:t>(2 класса в одном помещении) и </a:t>
            </a:r>
            <a:r>
              <a:rPr lang="ru-RU" sz="3200" b="1" i="1" dirty="0" smtClean="0"/>
              <a:t>разновозрастной состав</a:t>
            </a:r>
            <a:r>
              <a:rPr lang="ru-RU" sz="3200" dirty="0" smtClean="0"/>
              <a:t> детей в них (ступени, классы-комплекты);</a:t>
            </a:r>
          </a:p>
          <a:p>
            <a:pPr marL="137160" indent="0">
              <a:buNone/>
            </a:pPr>
            <a:r>
              <a:rPr lang="ru-RU" sz="3200" dirty="0"/>
              <a:t>4</a:t>
            </a:r>
            <a:r>
              <a:rPr lang="ru-RU" sz="3200" dirty="0" smtClean="0"/>
              <a:t>) Обеспечивать смешанный состав класса, включающий </a:t>
            </a:r>
            <a:r>
              <a:rPr lang="ru-RU" sz="3200" b="1" i="1" dirty="0" smtClean="0"/>
              <a:t>детей разных типологических групп</a:t>
            </a:r>
            <a:r>
              <a:rPr lang="ru-RU" sz="3200" dirty="0"/>
              <a:t>.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30985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ICT190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395" t="11173" r="11314" b="16463"/>
          <a:stretch/>
        </p:blipFill>
        <p:spPr bwMode="auto">
          <a:xfrm>
            <a:off x="7132099" y="2126625"/>
            <a:ext cx="2011902" cy="27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PB020161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" t="14584" r="20266" b="11806"/>
          <a:stretch/>
        </p:blipFill>
        <p:spPr>
          <a:xfrm>
            <a:off x="5756137" y="4149080"/>
            <a:ext cx="2200239" cy="2708920"/>
          </a:xfrm>
        </p:spPr>
      </p:pic>
      <p:sp>
        <p:nvSpPr>
          <p:cNvPr id="15364" name="Rectangle 4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250825" y="115888"/>
            <a:ext cx="7772400" cy="431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accent2"/>
                </a:solidFill>
                <a:effectLst/>
              </a:rPr>
              <a:t>Типологические особенности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0" y="836613"/>
            <a:ext cx="5724525" cy="56896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Symbol" charset="0"/>
              <a:buNone/>
            </a:pPr>
            <a:r>
              <a:rPr lang="ru-RU" sz="2400" dirty="0">
                <a:effectLst/>
                <a:latin typeface="Arial"/>
                <a:cs typeface="Arial"/>
              </a:rPr>
              <a:t>1. </a:t>
            </a:r>
            <a:r>
              <a:rPr lang="ru-RU" sz="2400" dirty="0"/>
              <a:t>20 – 25% </a:t>
            </a:r>
            <a:r>
              <a:rPr lang="ru-RU" sz="2400" dirty="0" smtClean="0">
                <a:effectLst/>
                <a:latin typeface="Arial"/>
                <a:cs typeface="Arial"/>
              </a:rPr>
              <a:t>дети </a:t>
            </a:r>
            <a:r>
              <a:rPr lang="ru-RU" sz="2400" dirty="0">
                <a:effectLst/>
                <a:latin typeface="Arial"/>
                <a:cs typeface="Arial"/>
              </a:rPr>
              <a:t>с тяжёлыми нарушениями опорно-двигательного аппарата (самостоятельно не передвигающиеся); </a:t>
            </a:r>
          </a:p>
          <a:p>
            <a:pPr marL="457200" indent="-457200">
              <a:buFont typeface="Symbol" charset="0"/>
              <a:buNone/>
            </a:pPr>
            <a:endParaRPr lang="ru-RU" sz="2400" dirty="0">
              <a:effectLst/>
              <a:latin typeface="Arial"/>
              <a:cs typeface="Arial"/>
            </a:endParaRPr>
          </a:p>
          <a:p>
            <a:pPr marL="457200" indent="-457200">
              <a:buFont typeface="Symbol" charset="0"/>
              <a:buNone/>
            </a:pPr>
            <a:r>
              <a:rPr lang="ru-RU" sz="2400" dirty="0">
                <a:effectLst/>
                <a:latin typeface="Arial"/>
                <a:cs typeface="Arial"/>
              </a:rPr>
              <a:t>2. </a:t>
            </a:r>
            <a:r>
              <a:rPr lang="ru-RU" sz="2400" dirty="0"/>
              <a:t>20 – 25% </a:t>
            </a:r>
            <a:r>
              <a:rPr lang="ru-RU" sz="2400" dirty="0" smtClean="0">
                <a:effectLst/>
                <a:latin typeface="Arial"/>
                <a:cs typeface="Arial"/>
              </a:rPr>
              <a:t>дети </a:t>
            </a:r>
            <a:r>
              <a:rPr lang="ru-RU" sz="2400" dirty="0">
                <a:effectLst/>
                <a:latin typeface="Arial"/>
                <a:cs typeface="Arial"/>
              </a:rPr>
              <a:t>с расстройствами аутистического спектра, тяжёлыми нарушениями эмоционально-волевой сферы и поведения; </a:t>
            </a:r>
          </a:p>
          <a:p>
            <a:pPr marL="457200" indent="-457200">
              <a:buFont typeface="Symbol" charset="0"/>
              <a:buChar char="¨"/>
            </a:pPr>
            <a:endParaRPr lang="ru-RU" sz="2400" dirty="0">
              <a:effectLst/>
              <a:latin typeface="Arial"/>
              <a:cs typeface="Arial"/>
            </a:endParaRPr>
          </a:p>
          <a:p>
            <a:pPr marL="457200" indent="-457200">
              <a:buFont typeface="Symbol" charset="0"/>
              <a:buNone/>
            </a:pPr>
            <a:r>
              <a:rPr lang="ru-RU" sz="2400" dirty="0">
                <a:effectLst/>
                <a:latin typeface="Arial"/>
                <a:cs typeface="Arial"/>
              </a:rPr>
              <a:t>3. </a:t>
            </a:r>
            <a:r>
              <a:rPr lang="ru-RU" sz="2400" dirty="0"/>
              <a:t>50 – 60</a:t>
            </a:r>
            <a:r>
              <a:rPr lang="ru-RU" sz="2400" dirty="0" smtClean="0"/>
              <a:t>% -</a:t>
            </a:r>
            <a:r>
              <a:rPr lang="ru-RU" sz="2400" dirty="0" smtClean="0">
                <a:effectLst/>
                <a:latin typeface="Arial"/>
                <a:cs typeface="Arial"/>
              </a:rPr>
              <a:t> </a:t>
            </a:r>
            <a:r>
              <a:rPr lang="ru-RU" sz="2400" dirty="0">
                <a:effectLst/>
                <a:latin typeface="Arial"/>
                <a:cs typeface="Arial"/>
              </a:rPr>
              <a:t>дети с сочетанными нарушениями, но в менее выраженной степени, чем у детей, отнесённых к первой и второй группам. </a:t>
            </a:r>
          </a:p>
        </p:txBody>
      </p:sp>
      <p:pic>
        <p:nvPicPr>
          <p:cNvPr id="35846" name="Picture 6" descr="DSC0008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7862" y="668370"/>
            <a:ext cx="2016465" cy="2688621"/>
          </a:xfrm>
        </p:spPr>
      </p:pic>
    </p:spTree>
    <p:extLst>
      <p:ext uri="{BB962C8B-B14F-4D97-AF65-F5344CB8AC3E}">
        <p14:creationId xmlns:p14="http://schemas.microsoft.com/office/powerpoint/2010/main" val="40580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>
            <a:off x="395536" y="5157192"/>
            <a:ext cx="1656184" cy="158417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95536" y="3501008"/>
            <a:ext cx="1656184" cy="158417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563888" y="5661248"/>
            <a:ext cx="4968552" cy="72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63888" y="3429000"/>
            <a:ext cx="4968552" cy="19442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836712"/>
            <a:ext cx="4968552" cy="23042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07504" y="908720"/>
            <a:ext cx="2304256" cy="22322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778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800000"/>
                </a:solidFill>
              </a:rPr>
              <a:t>Формирование группы обучающихся</a:t>
            </a:r>
            <a:endParaRPr lang="ru-RU" sz="36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40160"/>
            <a:ext cx="1882552" cy="5257800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dirty="0" smtClean="0"/>
              <a:t>СИПР 1,</a:t>
            </a:r>
          </a:p>
          <a:p>
            <a:pPr marL="137160" indent="0">
              <a:buNone/>
            </a:pPr>
            <a:r>
              <a:rPr lang="ru-RU" dirty="0"/>
              <a:t>СИПР </a:t>
            </a:r>
            <a:r>
              <a:rPr lang="ru-RU" dirty="0" smtClean="0"/>
              <a:t>2,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СИПР </a:t>
            </a:r>
            <a:r>
              <a:rPr lang="ru-RU" dirty="0" smtClean="0"/>
              <a:t>3,</a:t>
            </a:r>
            <a:endParaRPr lang="ru-RU" dirty="0"/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СИПР 4</a:t>
            </a:r>
            <a:endParaRPr lang="ru-RU" dirty="0"/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endParaRPr lang="ru-RU" dirty="0" smtClean="0"/>
          </a:p>
          <a:p>
            <a:pPr marL="137160" indent="0">
              <a:buNone/>
            </a:pPr>
            <a:endParaRPr lang="ru-RU" sz="1300" dirty="0" smtClean="0"/>
          </a:p>
          <a:p>
            <a:pPr marL="137160" indent="0">
              <a:buNone/>
            </a:pPr>
            <a:r>
              <a:rPr lang="ru-RU" dirty="0" smtClean="0"/>
              <a:t>СИПР 5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19872" y="980728"/>
            <a:ext cx="4977958" cy="2230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6518" indent="0" fontAlgn="t">
              <a:lnSpc>
                <a:spcPct val="90000"/>
              </a:lnSpc>
              <a:buNone/>
              <a:defRPr/>
            </a:pPr>
            <a:r>
              <a:rPr lang="ru-RU" sz="2200" dirty="0"/>
              <a:t>1. Речь и альтернативная коммуникация</a:t>
            </a:r>
          </a:p>
          <a:p>
            <a:pPr marL="136518" indent="0" fontAlgn="t">
              <a:lnSpc>
                <a:spcPct val="90000"/>
              </a:lnSpc>
              <a:buNone/>
              <a:defRPr/>
            </a:pPr>
            <a:r>
              <a:rPr lang="ru-RU" sz="2200" dirty="0"/>
              <a:t>2. Математические представления</a:t>
            </a:r>
          </a:p>
          <a:p>
            <a:pPr marL="136518" indent="0" fontAlgn="t">
              <a:lnSpc>
                <a:spcPct val="90000"/>
              </a:lnSpc>
              <a:buNone/>
              <a:defRPr/>
            </a:pPr>
            <a:r>
              <a:rPr lang="ru-RU" sz="2200" dirty="0"/>
              <a:t>3. Окружающий природный мир</a:t>
            </a:r>
          </a:p>
          <a:p>
            <a:pPr marL="136518" indent="0" fontAlgn="t">
              <a:lnSpc>
                <a:spcPct val="90000"/>
              </a:lnSpc>
              <a:buNone/>
              <a:defRPr/>
            </a:pPr>
            <a:r>
              <a:rPr lang="ru-RU" sz="2200" dirty="0"/>
              <a:t>4. Человек</a:t>
            </a:r>
          </a:p>
          <a:p>
            <a:pPr marL="136518" indent="0" fontAlgn="t">
              <a:lnSpc>
                <a:spcPct val="90000"/>
              </a:lnSpc>
              <a:buNone/>
              <a:defRPr/>
            </a:pPr>
            <a:r>
              <a:rPr lang="ru-RU" sz="2200" dirty="0"/>
              <a:t>5. Домоводство</a:t>
            </a:r>
          </a:p>
          <a:p>
            <a:pPr marL="136518" indent="0" fontAlgn="t">
              <a:lnSpc>
                <a:spcPct val="90000"/>
              </a:lnSpc>
              <a:buNone/>
              <a:defRPr/>
            </a:pPr>
            <a:r>
              <a:rPr lang="ru-RU" sz="2200" dirty="0"/>
              <a:t>6. Окружающий социальный </a:t>
            </a:r>
            <a:r>
              <a:rPr lang="ru-RU" sz="2200" dirty="0" smtClean="0"/>
              <a:t>мир</a:t>
            </a:r>
          </a:p>
          <a:p>
            <a:pPr marL="136518" indent="0" fontAlgn="t">
              <a:lnSpc>
                <a:spcPct val="90000"/>
              </a:lnSpc>
              <a:buNone/>
              <a:defRPr/>
            </a:pPr>
            <a:r>
              <a:rPr lang="ru-RU" sz="2200" dirty="0" smtClean="0"/>
              <a:t>7. Коррекционные курсы</a:t>
            </a:r>
            <a:endParaRPr lang="ru-RU" sz="22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2627784" y="1916832"/>
            <a:ext cx="792088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3564448"/>
            <a:ext cx="4572000" cy="19261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8775" indent="-223838" fontAlgn="t">
              <a:lnSpc>
                <a:spcPct val="90000"/>
              </a:lnSpc>
              <a:buAutoNum type="arabicPeriod"/>
              <a:defRPr/>
            </a:pPr>
            <a:r>
              <a:rPr lang="ru-RU" sz="2200" dirty="0" smtClean="0">
                <a:solidFill>
                  <a:srgbClr val="000000"/>
                </a:solidFill>
              </a:rPr>
              <a:t>Человек</a:t>
            </a:r>
            <a:endParaRPr lang="ru-RU" sz="2200" dirty="0">
              <a:solidFill>
                <a:srgbClr val="000000"/>
              </a:solidFill>
            </a:endParaRPr>
          </a:p>
          <a:p>
            <a:pPr marL="358775" indent="-223838" fontAlgn="t">
              <a:lnSpc>
                <a:spcPct val="90000"/>
              </a:lnSpc>
              <a:buAutoNum type="arabicPeriod"/>
              <a:defRPr/>
            </a:pPr>
            <a:r>
              <a:rPr lang="ru-RU" sz="2200" dirty="0" smtClean="0">
                <a:solidFill>
                  <a:srgbClr val="000000"/>
                </a:solidFill>
              </a:rPr>
              <a:t>Домоводство</a:t>
            </a:r>
            <a:endParaRPr lang="ru-RU" sz="2200" dirty="0">
              <a:solidFill>
                <a:srgbClr val="000000"/>
              </a:solidFill>
            </a:endParaRPr>
          </a:p>
          <a:p>
            <a:pPr marL="136518" indent="0" fontAlgn="t">
              <a:lnSpc>
                <a:spcPct val="90000"/>
              </a:lnSpc>
              <a:buNone/>
              <a:defRPr/>
            </a:pPr>
            <a:r>
              <a:rPr lang="ru-RU" sz="2200" dirty="0">
                <a:solidFill>
                  <a:srgbClr val="000000"/>
                </a:solidFill>
              </a:rPr>
              <a:t>3</a:t>
            </a:r>
            <a:r>
              <a:rPr lang="ru-RU" sz="2200" dirty="0" smtClean="0">
                <a:solidFill>
                  <a:srgbClr val="000000"/>
                </a:solidFill>
              </a:rPr>
              <a:t>. </a:t>
            </a:r>
            <a:r>
              <a:rPr lang="ru-RU" sz="2200" dirty="0">
                <a:solidFill>
                  <a:srgbClr val="000000"/>
                </a:solidFill>
              </a:rPr>
              <a:t>Музыка и движение</a:t>
            </a:r>
          </a:p>
          <a:p>
            <a:pPr marL="136518" indent="0" fontAlgn="t">
              <a:lnSpc>
                <a:spcPct val="90000"/>
              </a:lnSpc>
              <a:buNone/>
              <a:defRPr/>
            </a:pPr>
            <a:r>
              <a:rPr lang="ru-RU" sz="2200" dirty="0" smtClean="0">
                <a:solidFill>
                  <a:srgbClr val="000000"/>
                </a:solidFill>
              </a:rPr>
              <a:t>4. </a:t>
            </a:r>
            <a:r>
              <a:rPr lang="ru-RU" sz="2200" dirty="0">
                <a:solidFill>
                  <a:srgbClr val="000000"/>
                </a:solidFill>
              </a:rPr>
              <a:t>Изобразительная деятельность</a:t>
            </a:r>
          </a:p>
          <a:p>
            <a:pPr marL="136518" indent="0" fontAlgn="t">
              <a:lnSpc>
                <a:spcPct val="90000"/>
              </a:lnSpc>
              <a:buNone/>
              <a:defRPr/>
            </a:pPr>
            <a:r>
              <a:rPr lang="ru-RU" sz="2200" dirty="0" smtClean="0">
                <a:solidFill>
                  <a:srgbClr val="000000"/>
                </a:solidFill>
              </a:rPr>
              <a:t>5. </a:t>
            </a:r>
            <a:r>
              <a:rPr lang="ru-RU" sz="2200" dirty="0">
                <a:solidFill>
                  <a:srgbClr val="000000"/>
                </a:solidFill>
              </a:rPr>
              <a:t>Адаптивная </a:t>
            </a:r>
            <a:r>
              <a:rPr lang="ru-RU" sz="2200" dirty="0" smtClean="0">
                <a:solidFill>
                  <a:srgbClr val="000000"/>
                </a:solidFill>
              </a:rPr>
              <a:t>физкультура</a:t>
            </a:r>
          </a:p>
          <a:p>
            <a:pPr marL="136518" indent="0" fontAlgn="t">
              <a:lnSpc>
                <a:spcPct val="90000"/>
              </a:lnSpc>
              <a:buNone/>
              <a:defRPr/>
            </a:pPr>
            <a:r>
              <a:rPr lang="ru-RU" sz="2200" dirty="0" smtClean="0">
                <a:solidFill>
                  <a:srgbClr val="000000"/>
                </a:solidFill>
              </a:rPr>
              <a:t>6. Коррекционные курсы</a:t>
            </a:r>
            <a:endParaRPr lang="ru-RU" sz="22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5733256"/>
            <a:ext cx="2904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/>
              <a:t>Коррекционные курсы</a:t>
            </a:r>
            <a:endParaRPr lang="ru-RU" sz="22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2627784" y="4149080"/>
            <a:ext cx="792088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2627784" y="5805264"/>
            <a:ext cx="792088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61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1" grpId="0" animBg="1"/>
      <p:bldP spid="9" grpId="0" animBg="1"/>
      <p:bldP spid="7" grpId="0" animBg="1"/>
      <p:bldP spid="4" grpId="0" animBg="1"/>
      <p:bldP spid="5" grpId="0"/>
      <p:bldP spid="6" grpId="0" animBg="1"/>
      <p:bldP spid="8" grpId="0"/>
      <p:bldP spid="10" grpId="0"/>
      <p:bldP spid="12" grpId="0" animBg="1"/>
      <p:bldP spid="13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Схема возможного распределения детей 2-х классов</a:t>
            </a:r>
            <a:endParaRPr lang="ru-RU" dirty="0">
              <a:solidFill>
                <a:srgbClr val="80000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996576"/>
              </p:ext>
            </p:extLst>
          </p:nvPr>
        </p:nvGraphicFramePr>
        <p:xfrm>
          <a:off x="107504" y="1196752"/>
          <a:ext cx="903649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0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-127595"/>
            <a:ext cx="6121400" cy="676275"/>
          </a:xfrm>
        </p:spPr>
        <p:txBody>
          <a:bodyPr>
            <a:normAutofit fontScale="90000"/>
          </a:bodyPr>
          <a:lstStyle/>
          <a:p>
            <a:r>
              <a:rPr kumimoji="0" lang="ru-RU" sz="4000" dirty="0">
                <a:solidFill>
                  <a:srgbClr val="800000"/>
                </a:solidFill>
                <a:latin typeface="Times New Roman" charset="0"/>
              </a:rPr>
              <a:t>Используемые </a:t>
            </a:r>
            <a:r>
              <a:rPr kumimoji="0" lang="ru-RU" sz="4000" dirty="0" smtClean="0">
                <a:solidFill>
                  <a:srgbClr val="800000"/>
                </a:solidFill>
                <a:latin typeface="Times New Roman" charset="0"/>
              </a:rPr>
              <a:t>технологии</a:t>
            </a:r>
            <a:endParaRPr kumimoji="0" lang="ru-RU" sz="4000" dirty="0">
              <a:solidFill>
                <a:srgbClr val="800000"/>
              </a:solidFill>
              <a:latin typeface="Times New Roman" charset="0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8680"/>
            <a:ext cx="9140825" cy="6049963"/>
          </a:xfrm>
        </p:spPr>
        <p:txBody>
          <a:bodyPr>
            <a:noAutofit/>
          </a:bodyPr>
          <a:lstStyle/>
          <a:p>
            <a:pPr>
              <a:buFont typeface="Wingdings" charset="0"/>
              <a:buNone/>
            </a:pPr>
            <a:r>
              <a:rPr kumimoji="0" lang="ru-RU" sz="2000" dirty="0">
                <a:latin typeface="Arial" charset="0"/>
              </a:rPr>
              <a:t>      </a:t>
            </a:r>
            <a:r>
              <a:rPr kumimoji="0" lang="ru-RU" sz="2000" dirty="0" smtClean="0">
                <a:latin typeface="Arial" charset="0"/>
              </a:rPr>
              <a:t>Обучение </a:t>
            </a:r>
            <a:r>
              <a:rPr kumimoji="0" lang="ru-RU" sz="2000" dirty="0">
                <a:latin typeface="Arial" charset="0"/>
              </a:rPr>
              <a:t>строится на основе отечественной </a:t>
            </a:r>
            <a:r>
              <a:rPr kumimoji="0" lang="ru-RU" sz="2000" dirty="0" err="1">
                <a:latin typeface="Arial" charset="0"/>
              </a:rPr>
              <a:t>деятельностной</a:t>
            </a:r>
            <a:r>
              <a:rPr kumimoji="0" lang="ru-RU" sz="2000" dirty="0">
                <a:latin typeface="Arial" charset="0"/>
              </a:rPr>
              <a:t> концепции</a:t>
            </a:r>
            <a:r>
              <a:rPr kumimoji="0" lang="en-US" sz="2000" dirty="0">
                <a:latin typeface="Arial" charset="0"/>
              </a:rPr>
              <a:t> </a:t>
            </a:r>
            <a:r>
              <a:rPr kumimoji="0" lang="ru-RU" sz="2000" dirty="0">
                <a:latin typeface="Arial" charset="0"/>
              </a:rPr>
              <a:t>учения и личностно-ориентированного подхода к ребенку                              (Л.С. Выготский, А.Н. Леонтьев, П.Я. Гальперин и др.)</a:t>
            </a:r>
            <a:endParaRPr kumimoji="0" lang="en-US" sz="2000" u="sng" dirty="0">
              <a:latin typeface="Arial" charset="0"/>
            </a:endParaRPr>
          </a:p>
          <a:p>
            <a:pPr>
              <a:buFont typeface="Wingdings" charset="0"/>
              <a:buNone/>
            </a:pPr>
            <a:endParaRPr kumimoji="0" lang="ru-RU" sz="2000" u="sng" dirty="0" smtClean="0">
              <a:latin typeface="Arial" charset="0"/>
            </a:endParaRPr>
          </a:p>
          <a:p>
            <a:pPr>
              <a:buFont typeface="Wingdings" charset="0"/>
              <a:buNone/>
            </a:pPr>
            <a:r>
              <a:rPr kumimoji="0" lang="ru-RU" sz="2000" u="sng" dirty="0" smtClean="0">
                <a:latin typeface="Arial" charset="0"/>
              </a:rPr>
              <a:t>Используются </a:t>
            </a:r>
            <a:r>
              <a:rPr kumimoji="0" lang="ru-RU" sz="2000" u="sng" dirty="0">
                <a:latin typeface="Arial" charset="0"/>
              </a:rPr>
              <a:t>адаптированные методики</a:t>
            </a:r>
            <a:r>
              <a:rPr kumimoji="0" lang="ru-RU" sz="2000" dirty="0">
                <a:latin typeface="Arial" charset="0"/>
              </a:rPr>
              <a:t>: </a:t>
            </a:r>
          </a:p>
          <a:p>
            <a:pPr>
              <a:buFont typeface="Wingdings" charset="2"/>
              <a:buChar char="ü"/>
            </a:pPr>
            <a:r>
              <a:rPr kumimoji="0" lang="en-US" sz="2000" dirty="0">
                <a:latin typeface="Arial" charset="0"/>
              </a:rPr>
              <a:t>M</a:t>
            </a:r>
            <a:r>
              <a:rPr kumimoji="0" lang="ru-RU" sz="2000" dirty="0">
                <a:latin typeface="Arial" charset="0"/>
              </a:rPr>
              <a:t>.</a:t>
            </a:r>
            <a:r>
              <a:rPr kumimoji="0" lang="en-US" sz="2000" dirty="0">
                <a:latin typeface="Arial" charset="0"/>
              </a:rPr>
              <a:t>O</a:t>
            </a:r>
            <a:r>
              <a:rPr kumimoji="0" lang="ru-RU" sz="2000" dirty="0">
                <a:latin typeface="Arial" charset="0"/>
              </a:rPr>
              <a:t>.</a:t>
            </a:r>
            <a:r>
              <a:rPr kumimoji="0" lang="en-US" sz="2000" dirty="0">
                <a:latin typeface="Arial" charset="0"/>
              </a:rPr>
              <a:t>V</a:t>
            </a:r>
            <a:r>
              <a:rPr kumimoji="0" lang="ru-RU" sz="2000" dirty="0">
                <a:latin typeface="Arial" charset="0"/>
              </a:rPr>
              <a:t>.</a:t>
            </a:r>
            <a:r>
              <a:rPr kumimoji="0" lang="en-US" sz="2000" dirty="0">
                <a:latin typeface="Arial" charset="0"/>
              </a:rPr>
              <a:t>E</a:t>
            </a:r>
            <a:r>
              <a:rPr kumimoji="0" lang="ru-RU" sz="2000" dirty="0">
                <a:latin typeface="Arial" charset="0"/>
              </a:rPr>
              <a:t>. (</a:t>
            </a:r>
            <a:r>
              <a:rPr kumimoji="0" lang="en-US" sz="2000" dirty="0">
                <a:latin typeface="Arial" charset="0"/>
              </a:rPr>
              <a:t>Mobility Opportunities Via Education</a:t>
            </a:r>
            <a:r>
              <a:rPr kumimoji="0" lang="ru-RU" sz="2000" dirty="0">
                <a:latin typeface="Arial" charset="0"/>
              </a:rPr>
              <a:t> – развитие двигательных возможностей через обучение), </a:t>
            </a:r>
          </a:p>
          <a:p>
            <a:pPr>
              <a:buFont typeface="Wingdings" charset="2"/>
              <a:buChar char="ü"/>
            </a:pPr>
            <a:r>
              <a:rPr kumimoji="0" lang="ru-RU" sz="2000" dirty="0" err="1">
                <a:latin typeface="Arial" charset="0"/>
              </a:rPr>
              <a:t>Бобат</a:t>
            </a:r>
            <a:r>
              <a:rPr kumimoji="0" lang="ru-RU" sz="2000" dirty="0">
                <a:latin typeface="Arial" charset="0"/>
              </a:rPr>
              <a:t>-терапия,</a:t>
            </a:r>
          </a:p>
          <a:p>
            <a:pPr>
              <a:buFont typeface="Wingdings" charset="2"/>
              <a:buChar char="ü"/>
            </a:pPr>
            <a:r>
              <a:rPr kumimoji="0" lang="ru-RU" sz="2000" dirty="0">
                <a:latin typeface="Arial" charset="0"/>
              </a:rPr>
              <a:t>базальная стимуляция,</a:t>
            </a:r>
          </a:p>
          <a:p>
            <a:pPr>
              <a:buFont typeface="Wingdings" charset="2"/>
              <a:buChar char="ü"/>
            </a:pPr>
            <a:r>
              <a:rPr kumimoji="0" lang="en-US" sz="2000" dirty="0">
                <a:latin typeface="Arial" charset="0"/>
              </a:rPr>
              <a:t>T</a:t>
            </a:r>
            <a:r>
              <a:rPr kumimoji="0" lang="ru-RU" sz="2000" dirty="0">
                <a:latin typeface="Arial" charset="0"/>
              </a:rPr>
              <a:t>.</a:t>
            </a:r>
            <a:r>
              <a:rPr kumimoji="0" lang="en-US" sz="2000" dirty="0">
                <a:latin typeface="Arial" charset="0"/>
              </a:rPr>
              <a:t>E</a:t>
            </a:r>
            <a:r>
              <a:rPr kumimoji="0" lang="ru-RU" sz="2000" dirty="0">
                <a:latin typeface="Arial" charset="0"/>
              </a:rPr>
              <a:t>.</a:t>
            </a:r>
            <a:r>
              <a:rPr kumimoji="0" lang="en-US" sz="2000" dirty="0">
                <a:latin typeface="Arial" charset="0"/>
              </a:rPr>
              <a:t>A</a:t>
            </a:r>
            <a:r>
              <a:rPr kumimoji="0" lang="ru-RU" sz="2000" dirty="0">
                <a:latin typeface="Arial" charset="0"/>
              </a:rPr>
              <a:t>.</a:t>
            </a:r>
            <a:r>
              <a:rPr kumimoji="0" lang="en-US" sz="2000" dirty="0">
                <a:latin typeface="Arial" charset="0"/>
              </a:rPr>
              <a:t>C</a:t>
            </a:r>
            <a:r>
              <a:rPr kumimoji="0" lang="ru-RU" sz="2000" dirty="0">
                <a:latin typeface="Arial" charset="0"/>
              </a:rPr>
              <a:t>.</a:t>
            </a:r>
            <a:r>
              <a:rPr kumimoji="0" lang="en-US" sz="2000" dirty="0">
                <a:latin typeface="Arial" charset="0"/>
              </a:rPr>
              <a:t>C</a:t>
            </a:r>
            <a:r>
              <a:rPr kumimoji="0" lang="ru-RU" sz="2000" dirty="0">
                <a:latin typeface="Arial" charset="0"/>
              </a:rPr>
              <a:t>.</a:t>
            </a:r>
            <a:r>
              <a:rPr kumimoji="0" lang="en-US" sz="2000" dirty="0">
                <a:latin typeface="Arial" charset="0"/>
              </a:rPr>
              <a:t>H</a:t>
            </a:r>
            <a:r>
              <a:rPr kumimoji="0" lang="ru-RU" sz="2000" dirty="0">
                <a:latin typeface="Arial" charset="0"/>
              </a:rPr>
              <a:t>. (</a:t>
            </a:r>
            <a:r>
              <a:rPr kumimoji="0" lang="ru-RU" sz="2000" dirty="0" err="1">
                <a:latin typeface="Arial" charset="0"/>
              </a:rPr>
              <a:t>Treatment</a:t>
            </a:r>
            <a:r>
              <a:rPr kumimoji="0" lang="ru-RU" sz="2000" dirty="0">
                <a:latin typeface="Arial" charset="0"/>
              </a:rPr>
              <a:t> </a:t>
            </a:r>
            <a:r>
              <a:rPr kumimoji="0" lang="ru-RU" sz="2000" dirty="0" err="1">
                <a:latin typeface="Arial" charset="0"/>
              </a:rPr>
              <a:t>and</a:t>
            </a:r>
            <a:r>
              <a:rPr kumimoji="0" lang="ru-RU" sz="2000" dirty="0">
                <a:latin typeface="Arial" charset="0"/>
              </a:rPr>
              <a:t> </a:t>
            </a:r>
            <a:r>
              <a:rPr kumimoji="0" lang="ru-RU" sz="2000" dirty="0" err="1">
                <a:latin typeface="Arial" charset="0"/>
              </a:rPr>
              <a:t>Education</a:t>
            </a:r>
            <a:r>
              <a:rPr kumimoji="0" lang="ru-RU" sz="2000" dirty="0">
                <a:latin typeface="Arial" charset="0"/>
              </a:rPr>
              <a:t> </a:t>
            </a:r>
            <a:r>
              <a:rPr kumimoji="0" lang="ru-RU" sz="2000" dirty="0" err="1">
                <a:latin typeface="Arial" charset="0"/>
              </a:rPr>
              <a:t>of</a:t>
            </a:r>
            <a:r>
              <a:rPr kumimoji="0" lang="ru-RU" sz="2000" dirty="0">
                <a:latin typeface="Arial" charset="0"/>
              </a:rPr>
              <a:t> </a:t>
            </a:r>
            <a:r>
              <a:rPr kumimoji="0" lang="ru-RU" sz="2000" dirty="0" err="1">
                <a:latin typeface="Arial" charset="0"/>
              </a:rPr>
              <a:t>Autistic</a:t>
            </a:r>
            <a:r>
              <a:rPr kumimoji="0" lang="ru-RU" sz="2000" dirty="0">
                <a:latin typeface="Arial" charset="0"/>
              </a:rPr>
              <a:t> </a:t>
            </a:r>
            <a:r>
              <a:rPr kumimoji="0" lang="ru-RU" sz="2000" dirty="0" err="1">
                <a:latin typeface="Arial" charset="0"/>
              </a:rPr>
              <a:t>and</a:t>
            </a:r>
            <a:r>
              <a:rPr kumimoji="0" lang="ru-RU" sz="2000" dirty="0">
                <a:latin typeface="Arial" charset="0"/>
              </a:rPr>
              <a:t> </a:t>
            </a:r>
            <a:r>
              <a:rPr kumimoji="0" lang="ru-RU" sz="2000" dirty="0" err="1">
                <a:latin typeface="Arial" charset="0"/>
              </a:rPr>
              <a:t>Related</a:t>
            </a:r>
            <a:r>
              <a:rPr kumimoji="0" lang="ru-RU" sz="2000" dirty="0">
                <a:latin typeface="Arial" charset="0"/>
              </a:rPr>
              <a:t> </a:t>
            </a:r>
            <a:r>
              <a:rPr kumimoji="0" lang="ru-RU" sz="2000" dirty="0" err="1">
                <a:latin typeface="Arial" charset="0"/>
              </a:rPr>
              <a:t>Communication</a:t>
            </a:r>
            <a:r>
              <a:rPr kumimoji="0" lang="ru-RU" sz="2000" dirty="0">
                <a:latin typeface="Arial" charset="0"/>
              </a:rPr>
              <a:t> </a:t>
            </a:r>
            <a:r>
              <a:rPr kumimoji="0" lang="ru-RU" sz="2000" dirty="0" err="1">
                <a:latin typeface="Arial" charset="0"/>
              </a:rPr>
              <a:t>Handicapped</a:t>
            </a:r>
            <a:r>
              <a:rPr kumimoji="0" lang="ru-RU" sz="2000" dirty="0">
                <a:latin typeface="Arial" charset="0"/>
              </a:rPr>
              <a:t> </a:t>
            </a:r>
            <a:r>
              <a:rPr kumimoji="0" lang="ru-RU" sz="2000" dirty="0" err="1">
                <a:latin typeface="Arial" charset="0"/>
              </a:rPr>
              <a:t>Children</a:t>
            </a:r>
            <a:r>
              <a:rPr kumimoji="0" lang="ru-RU" sz="2000" dirty="0">
                <a:latin typeface="Arial" charset="0"/>
              </a:rPr>
              <a:t> – лечение и обучение детей с аутизмом и другими сходными нарушениями коммуникации), </a:t>
            </a:r>
          </a:p>
          <a:p>
            <a:pPr>
              <a:buFont typeface="Wingdings" charset="2"/>
              <a:buChar char="ü"/>
            </a:pPr>
            <a:r>
              <a:rPr kumimoji="0" lang="ru-RU" sz="2000" dirty="0">
                <a:latin typeface="Arial" charset="0"/>
              </a:rPr>
              <a:t>альтернативная (поддерживающая) коммуникация, </a:t>
            </a:r>
          </a:p>
          <a:p>
            <a:pPr>
              <a:buFont typeface="Wingdings" charset="2"/>
              <a:buChar char="ü"/>
            </a:pPr>
            <a:r>
              <a:rPr kumimoji="0" lang="ru-RU" sz="2000" dirty="0">
                <a:latin typeface="Arial" charset="0"/>
              </a:rPr>
              <a:t>проектное обучение, </a:t>
            </a:r>
            <a:endParaRPr kumimoji="0" lang="ru-RU" sz="2000" dirty="0" smtClean="0">
              <a:latin typeface="Arial" charset="0"/>
            </a:endParaRPr>
          </a:p>
          <a:p>
            <a:pPr>
              <a:buFont typeface="Wingdings" charset="2"/>
              <a:buChar char="ü"/>
            </a:pPr>
            <a:r>
              <a:rPr lang="en-US" sz="2000" dirty="0" smtClean="0">
                <a:latin typeface="Arial" charset="0"/>
              </a:rPr>
              <a:t>PECS,</a:t>
            </a:r>
            <a:endParaRPr kumimoji="0" lang="ru-RU" sz="2000" dirty="0">
              <a:latin typeface="Arial" charset="0"/>
            </a:endParaRPr>
          </a:p>
          <a:p>
            <a:pPr>
              <a:buFont typeface="Wingdings" charset="2"/>
              <a:buChar char="ü"/>
            </a:pPr>
            <a:r>
              <a:rPr kumimoji="0" lang="en-US" sz="2000" dirty="0">
                <a:latin typeface="Arial" charset="0"/>
              </a:rPr>
              <a:t>A.B.A.</a:t>
            </a:r>
            <a:r>
              <a:rPr kumimoji="0" lang="ru-RU" sz="2000" dirty="0">
                <a:latin typeface="Arial" charset="0"/>
              </a:rPr>
              <a:t> </a:t>
            </a:r>
            <a:r>
              <a:rPr kumimoji="0" lang="en-US" sz="2000" dirty="0">
                <a:latin typeface="Arial" charset="0"/>
              </a:rPr>
              <a:t>(Applied Behavior Analysis</a:t>
            </a:r>
            <a:r>
              <a:rPr kumimoji="0" lang="ru-RU" sz="2000" dirty="0">
                <a:latin typeface="Arial" charset="0"/>
              </a:rPr>
              <a:t> -</a:t>
            </a:r>
            <a:r>
              <a:rPr kumimoji="0" lang="en-US" sz="2000" dirty="0">
                <a:latin typeface="Arial" charset="0"/>
              </a:rPr>
              <a:t> </a:t>
            </a:r>
            <a:r>
              <a:rPr kumimoji="0" lang="ru-RU" sz="2000" dirty="0">
                <a:latin typeface="Arial" charset="0"/>
              </a:rPr>
              <a:t>прикладной поведенческий анализ), </a:t>
            </a:r>
          </a:p>
          <a:p>
            <a:pPr>
              <a:buFont typeface="Wingdings" charset="2"/>
              <a:buChar char="ü"/>
            </a:pPr>
            <a:r>
              <a:rPr kumimoji="0" lang="ru-RU" sz="2000" dirty="0">
                <a:latin typeface="Arial" charset="0"/>
              </a:rPr>
              <a:t>эмоционально-уровневый подход, </a:t>
            </a:r>
          </a:p>
          <a:p>
            <a:pPr>
              <a:buFont typeface="Wingdings" charset="2"/>
              <a:buChar char="ü"/>
            </a:pPr>
            <a:r>
              <a:rPr kumimoji="0" lang="ru-RU" sz="2000" dirty="0" err="1">
                <a:latin typeface="Arial" charset="0"/>
              </a:rPr>
              <a:t>игрокоррекция</a:t>
            </a:r>
            <a:r>
              <a:rPr kumimoji="0" lang="ru-RU" sz="2000" dirty="0">
                <a:latin typeface="Arial" charset="0"/>
              </a:rPr>
              <a:t> и др. </a:t>
            </a:r>
          </a:p>
        </p:txBody>
      </p:sp>
    </p:spTree>
    <p:extLst>
      <p:ext uri="{BB962C8B-B14F-4D97-AF65-F5344CB8AC3E}">
        <p14:creationId xmlns:p14="http://schemas.microsoft.com/office/powerpoint/2010/main" val="96560055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800000"/>
                </a:solidFill>
                <a:effectLst/>
              </a:rPr>
              <a:t>М</a:t>
            </a:r>
            <a:r>
              <a:rPr lang="ru-RU" sz="3200" dirty="0" smtClean="0">
                <a:solidFill>
                  <a:srgbClr val="800000"/>
                </a:solidFill>
                <a:effectLst/>
              </a:rPr>
              <a:t>атериально</a:t>
            </a:r>
            <a:r>
              <a:rPr lang="ru-RU" sz="3200" dirty="0">
                <a:solidFill>
                  <a:srgbClr val="800000"/>
                </a:solidFill>
                <a:effectLst/>
              </a:rPr>
              <a:t>-</a:t>
            </a:r>
            <a:r>
              <a:rPr lang="ru-RU" sz="3200" dirty="0" smtClean="0">
                <a:solidFill>
                  <a:srgbClr val="800000"/>
                </a:solidFill>
                <a:effectLst/>
              </a:rPr>
              <a:t>техническое обеспечение реализации АООП и СИПР</a:t>
            </a:r>
            <a:endParaRPr lang="ru-RU" sz="32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20"/>
            <a:ext cx="8999984" cy="4752568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ru-RU" sz="3200" dirty="0"/>
              <a:t>организация пространства;</a:t>
            </a:r>
          </a:p>
          <a:p>
            <a:pPr>
              <a:buFont typeface="Wingdings" charset="2"/>
              <a:buChar char="Ø"/>
            </a:pPr>
            <a:r>
              <a:rPr lang="ru-RU" sz="3200" dirty="0"/>
              <a:t>организация учебного места обучающихся;</a:t>
            </a:r>
          </a:p>
          <a:p>
            <a:pPr>
              <a:buFont typeface="Wingdings" charset="2"/>
              <a:buChar char="Ø"/>
            </a:pPr>
            <a:r>
              <a:rPr lang="ru-RU" sz="3200" dirty="0"/>
              <a:t>технические средства обучения и обеспечения комфортного доступа обучающихся к образованию (ассистирующие средства и технологии);</a:t>
            </a:r>
          </a:p>
          <a:p>
            <a:pPr>
              <a:buFont typeface="Wingdings" charset="2"/>
              <a:buChar char="Ø"/>
            </a:pPr>
            <a:r>
              <a:rPr lang="ru-RU" sz="3200" dirty="0"/>
              <a:t>специальные учебные и дидактические материалы, отвечающие особым образовательным потребностям </a:t>
            </a:r>
            <a:r>
              <a:rPr lang="ru-RU" sz="3200" dirty="0" smtClean="0"/>
              <a:t>обучающихся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8281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2882900"/>
            <a:ext cx="4800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2548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3579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899374" y="2920571"/>
            <a:ext cx="5331731" cy="2885926"/>
          </a:xfrm>
        </p:spPr>
      </p:pic>
      <p:pic>
        <p:nvPicPr>
          <p:cNvPr id="8" name="Содержимое 7" descr="ЦЛП восток.jpg"/>
          <p:cNvPicPr>
            <a:picLocks noGrp="1" noChangeAspect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7090" y="1484784"/>
            <a:ext cx="5321374" cy="2880320"/>
          </a:xfrm>
        </p:spPr>
      </p:pic>
      <p:pic>
        <p:nvPicPr>
          <p:cNvPr id="3" name="Содержимое 2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41132" y="4082587"/>
            <a:ext cx="5307332" cy="2874805"/>
          </a:xfrm>
        </p:spPr>
      </p:pic>
      <p:sp>
        <p:nvSpPr>
          <p:cNvPr id="9" name="Название 1"/>
          <p:cNvSpPr txBox="1">
            <a:spLocks/>
          </p:cNvSpPr>
          <p:nvPr/>
        </p:nvSpPr>
        <p:spPr>
          <a:xfrm>
            <a:off x="24227" y="-171400"/>
            <a:ext cx="9144000" cy="140364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3200" dirty="0" smtClean="0">
                <a:solidFill>
                  <a:srgbClr val="800000"/>
                </a:solidFill>
              </a:rPr>
              <a:t>Доступность здания и объектов </a:t>
            </a:r>
          </a:p>
          <a:p>
            <a:r>
              <a:rPr lang="ru-RU" sz="3200" dirty="0" smtClean="0">
                <a:solidFill>
                  <a:srgbClr val="800000"/>
                </a:solidFill>
              </a:rPr>
              <a:t>прилегающей территории</a:t>
            </a:r>
            <a:endParaRPr lang="ru-RU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1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СЕНС. САД\сад 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3981061"/>
            <a:ext cx="4464496" cy="29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8919" y="-99392"/>
            <a:ext cx="4925081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0000"/>
                </a:solidFill>
              </a:rPr>
              <a:t>Площадка для игры и прогулок</a:t>
            </a:r>
            <a:endParaRPr lang="ru-RU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9" name="Содержимое 7" descr="DSC_01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0971" y="980728"/>
            <a:ext cx="6119581" cy="3312368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5" y="44624"/>
            <a:ext cx="4318099" cy="288032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880320"/>
            <a:ext cx="270790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9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>
          <a:xfrm>
            <a:off x="323528" y="-27384"/>
            <a:ext cx="8686800" cy="14401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Спектр нарушений обучающихся по варианту 2 АООП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271143"/>
              </p:ext>
            </p:extLst>
          </p:nvPr>
        </p:nvGraphicFramePr>
        <p:xfrm>
          <a:off x="467544" y="2407940"/>
          <a:ext cx="822960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4213" y="1903661"/>
            <a:ext cx="554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>
              <a:buFont typeface="Arial" charset="0"/>
              <a:buChar char="•"/>
            </a:pPr>
            <a:r>
              <a:rPr kumimoji="0" lang="ru-RU" sz="2800" u="sng" dirty="0"/>
              <a:t>Нарушения интеллекта</a:t>
            </a:r>
          </a:p>
        </p:txBody>
      </p:sp>
      <p:sp>
        <p:nvSpPr>
          <p:cNvPr id="10" name="TextBox 9"/>
          <p:cNvSpPr>
            <a:spLocks noChangeArrowheads="1"/>
          </p:cNvSpPr>
          <p:nvPr/>
        </p:nvSpPr>
        <p:spPr bwMode="auto">
          <a:xfrm>
            <a:off x="467544" y="3127623"/>
            <a:ext cx="8208145" cy="733425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9F293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5650" y="5065365"/>
            <a:ext cx="554454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>
              <a:buFont typeface="Arial" charset="0"/>
              <a:buChar char="•"/>
            </a:pPr>
            <a:r>
              <a:rPr kumimoji="0" lang="ru-RU" sz="2800" dirty="0"/>
              <a:t>Нарушение сенсорной сферы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5650" y="3913237"/>
            <a:ext cx="763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>
              <a:buFont typeface="Arial" charset="0"/>
              <a:buChar char="•"/>
            </a:pPr>
            <a:r>
              <a:rPr kumimoji="0" lang="ru-RU" sz="2800" dirty="0"/>
              <a:t>Нарушения опорно-</a:t>
            </a:r>
            <a:r>
              <a:rPr kumimoji="0" lang="ru-RU" sz="2800" dirty="0" smtClean="0"/>
              <a:t>двигательных функций</a:t>
            </a:r>
            <a:endParaRPr kumimoji="0" lang="ru-RU" sz="28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55650" y="5643016"/>
            <a:ext cx="7632774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>
              <a:buFont typeface="Arial" charset="0"/>
              <a:buChar char="•"/>
            </a:pPr>
            <a:r>
              <a:rPr kumimoji="0" lang="ru-RU" sz="2800" dirty="0"/>
              <a:t>Нарушения эмоционально-волевой сферы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55650" y="4490889"/>
            <a:ext cx="698470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>
              <a:buFont typeface="Arial" charset="0"/>
              <a:buChar char="•"/>
            </a:pPr>
            <a:r>
              <a:rPr kumimoji="0" lang="ru-RU" sz="2800" dirty="0"/>
              <a:t>Расстройства аутистического спектра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55650" y="6217493"/>
            <a:ext cx="374434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>
              <a:buFont typeface="Arial" charset="0"/>
              <a:buChar char="•"/>
            </a:pPr>
            <a:r>
              <a:rPr kumimoji="0" lang="ru-RU" sz="2800" dirty="0"/>
              <a:t>Прочие нарушения</a:t>
            </a:r>
          </a:p>
        </p:txBody>
      </p:sp>
    </p:spTree>
    <p:extLst>
      <p:ext uri="{BB962C8B-B14F-4D97-AF65-F5344CB8AC3E}">
        <p14:creationId xmlns:p14="http://schemas.microsoft.com/office/powerpoint/2010/main" val="25680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Название 1"/>
          <p:cNvSpPr txBox="1">
            <a:spLocks noGrp="1"/>
          </p:cNvSpPr>
          <p:nvPr>
            <p:ph type="title"/>
          </p:nvPr>
        </p:nvSpPr>
        <p:spPr>
          <a:xfrm>
            <a:off x="2555776" y="404664"/>
            <a:ext cx="3847928" cy="706561"/>
          </a:xfrm>
        </p:spPr>
        <p:txBody>
          <a:bodyPr lIns="64291" tIns="32146" rIns="64291" bIns="32146">
            <a:normAutofit/>
          </a:bodyPr>
          <a:lstStyle/>
          <a:p>
            <a:pPr algn="ctr"/>
            <a:r>
              <a:rPr lang="ru-RU" sz="2800" dirty="0">
                <a:solidFill>
                  <a:srgbClr val="800000"/>
                </a:solidFill>
                <a:latin typeface="Helvetica Neue" charset="0"/>
              </a:rPr>
              <a:t>У</a:t>
            </a:r>
            <a:r>
              <a:rPr lang="ru-RU" sz="2800" dirty="0" smtClean="0">
                <a:solidFill>
                  <a:srgbClr val="800000"/>
                </a:solidFill>
                <a:latin typeface="Helvetica Neue" charset="0"/>
              </a:rPr>
              <a:t>частники </a:t>
            </a:r>
            <a:r>
              <a:rPr lang="ru-RU" sz="2800" dirty="0">
                <a:solidFill>
                  <a:srgbClr val="800000"/>
                </a:solidFill>
                <a:latin typeface="Helvetica Neue" charset="0"/>
              </a:rPr>
              <a:t>проекта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1475656" y="1353126"/>
            <a:ext cx="6227340" cy="4506144"/>
          </a:xfrm>
        </p:spPr>
        <p:txBody>
          <a:bodyPr lIns="64291" tIns="32146" rIns="64291" bIns="32146">
            <a:normAutofit lnSpcReduction="10000"/>
          </a:bodyPr>
          <a:lstStyle/>
          <a:p>
            <a:pPr>
              <a:spcBef>
                <a:spcPts val="598"/>
              </a:spcBef>
              <a:buFont typeface="Wingdings" charset="0"/>
              <a:buChar char="ü"/>
            </a:pPr>
            <a:r>
              <a:rPr lang="ru-RU" sz="2200" dirty="0">
                <a:solidFill>
                  <a:srgbClr val="000090"/>
                </a:solidFill>
                <a:latin typeface="Helvetica Neue" charset="0"/>
              </a:rPr>
              <a:t>11 молодых людей с </a:t>
            </a:r>
            <a:r>
              <a:rPr lang="ru-RU" sz="2200" dirty="0" smtClean="0">
                <a:solidFill>
                  <a:srgbClr val="000090"/>
                </a:solidFill>
                <a:latin typeface="Helvetica Neue" charset="0"/>
              </a:rPr>
              <a:t>инвалидностью в </a:t>
            </a:r>
            <a:r>
              <a:rPr lang="ru-RU" sz="2200" dirty="0">
                <a:solidFill>
                  <a:srgbClr val="000090"/>
                </a:solidFill>
                <a:latin typeface="Helvetica Neue" charset="0"/>
              </a:rPr>
              <a:t>возрасте от 18 до 37 лет (5 женщин, 6 мужчин), из них:</a:t>
            </a:r>
          </a:p>
          <a:p>
            <a:pPr lvl="1">
              <a:spcBef>
                <a:spcPts val="598"/>
              </a:spcBef>
              <a:buFont typeface="Wingdings" charset="0"/>
              <a:buChar char="Ø"/>
            </a:pPr>
            <a:r>
              <a:rPr lang="ru-RU" sz="22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2 – постоянное сопровождение;</a:t>
            </a:r>
          </a:p>
          <a:p>
            <a:pPr lvl="1">
              <a:spcBef>
                <a:spcPts val="598"/>
              </a:spcBef>
              <a:buFont typeface="Wingdings" charset="0"/>
              <a:buChar char="Ø"/>
            </a:pPr>
            <a:r>
              <a:rPr lang="ru-RU" sz="22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8 – периодическое;</a:t>
            </a:r>
          </a:p>
          <a:p>
            <a:pPr lvl="1">
              <a:spcBef>
                <a:spcPts val="598"/>
              </a:spcBef>
              <a:buFont typeface="Wingdings" charset="0"/>
              <a:buChar char="Ø"/>
            </a:pPr>
            <a:r>
              <a:rPr lang="ru-RU" sz="22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1 – разовое</a:t>
            </a:r>
          </a:p>
          <a:p>
            <a:pPr>
              <a:spcBef>
                <a:spcPts val="598"/>
              </a:spcBef>
              <a:buFont typeface="Wingdings" charset="0"/>
              <a:buChar char="ü"/>
            </a:pPr>
            <a:r>
              <a:rPr lang="ru-RU" sz="2200" dirty="0">
                <a:solidFill>
                  <a:srgbClr val="000090"/>
                </a:solidFill>
                <a:latin typeface="Helvetica Neue" charset="0"/>
              </a:rPr>
              <a:t>Родители, законные представители </a:t>
            </a:r>
          </a:p>
          <a:p>
            <a:pPr>
              <a:spcBef>
                <a:spcPts val="598"/>
              </a:spcBef>
              <a:buFont typeface="Wingdings" charset="0"/>
              <a:buChar char="ü"/>
            </a:pPr>
            <a:r>
              <a:rPr lang="ru-RU" sz="2200" dirty="0">
                <a:solidFill>
                  <a:srgbClr val="000090"/>
                </a:solidFill>
                <a:latin typeface="Helvetica Neue" charset="0"/>
              </a:rPr>
              <a:t>Сопровождающие:</a:t>
            </a:r>
          </a:p>
          <a:p>
            <a:pPr lvl="1">
              <a:spcBef>
                <a:spcPts val="598"/>
              </a:spcBef>
              <a:buFont typeface="Wingdings" charset="0"/>
              <a:buChar char="Ø"/>
            </a:pPr>
            <a:r>
              <a:rPr lang="ru-RU" sz="22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социальные работники;</a:t>
            </a:r>
          </a:p>
          <a:p>
            <a:pPr lvl="1">
              <a:spcBef>
                <a:spcPts val="598"/>
              </a:spcBef>
              <a:buFont typeface="Wingdings" charset="0"/>
              <a:buChar char="Ø"/>
            </a:pPr>
            <a:r>
              <a:rPr lang="ru-RU" sz="22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педагоги;</a:t>
            </a:r>
          </a:p>
          <a:p>
            <a:pPr lvl="1">
              <a:spcBef>
                <a:spcPts val="598"/>
              </a:spcBef>
              <a:buFont typeface="Wingdings" charset="0"/>
              <a:buChar char="Ø"/>
            </a:pPr>
            <a:r>
              <a:rPr lang="ru-RU" sz="22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психолог;</a:t>
            </a:r>
          </a:p>
          <a:p>
            <a:pPr lvl="1">
              <a:spcBef>
                <a:spcPts val="598"/>
              </a:spcBef>
              <a:buFont typeface="Wingdings" charset="0"/>
              <a:buChar char="Ø"/>
            </a:pPr>
            <a:r>
              <a:rPr lang="ru-RU" sz="22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руководитель</a:t>
            </a:r>
          </a:p>
        </p:txBody>
      </p:sp>
      <p:pic>
        <p:nvPicPr>
          <p:cNvPr id="4" name="Изображение 3" descr="участники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9" y="-13883"/>
            <a:ext cx="1314376" cy="587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 descr="участники 2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12360" y="277788"/>
            <a:ext cx="1233613" cy="622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 descr="DSCN348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25" t="12311" r="37256" b="59278"/>
          <a:stretch/>
        </p:blipFill>
        <p:spPr>
          <a:xfrm>
            <a:off x="65875" y="5707378"/>
            <a:ext cx="1164504" cy="12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8" descr="41.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118" r="-73118"/>
          <a:stretch>
            <a:fillRect/>
          </a:stretch>
        </p:blipFill>
        <p:spPr>
          <a:xfrm>
            <a:off x="3491880" y="332656"/>
            <a:ext cx="7920880" cy="4290151"/>
          </a:xfrm>
          <a:prstGeom prst="rect">
            <a:avLst/>
          </a:prstGeom>
        </p:spPr>
      </p:pic>
      <p:pic>
        <p:nvPicPr>
          <p:cNvPr id="5" name="Изображение 4" descr="Движение 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32656"/>
            <a:ext cx="2574032" cy="3861048"/>
          </a:xfrm>
          <a:prstGeom prst="rect">
            <a:avLst/>
          </a:prstGeom>
        </p:spPr>
      </p:pic>
      <p:pic>
        <p:nvPicPr>
          <p:cNvPr id="6" name="Содержимое 12" descr="6.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9384" y="4437112"/>
            <a:ext cx="4038600" cy="218757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32656"/>
            <a:ext cx="2497102" cy="3888432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4411796"/>
            <a:ext cx="4032448" cy="26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7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sz="quarter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0" dirty="0" smtClean="0">
                <a:solidFill>
                  <a:srgbClr val="000000"/>
                </a:solidFill>
              </a:rPr>
              <a:t>Многофункциональность </a:t>
            </a:r>
            <a:r>
              <a:rPr lang="ru-RU" sz="3200" b="0" dirty="0">
                <a:solidFill>
                  <a:srgbClr val="000000"/>
                </a:solidFill>
              </a:rPr>
              <a:t>пространства классов / групп, залов, </a:t>
            </a:r>
            <a:r>
              <a:rPr lang="ru-RU" sz="3200" b="0" dirty="0" smtClean="0">
                <a:solidFill>
                  <a:srgbClr val="000000"/>
                </a:solidFill>
              </a:rPr>
              <a:t>кабинетов и др.</a:t>
            </a:r>
            <a:endParaRPr lang="ru-RU" sz="3200" b="0" dirty="0">
              <a:solidFill>
                <a:srgbClr val="000000"/>
              </a:solidFill>
            </a:endParaRPr>
          </a:p>
        </p:txBody>
      </p:sp>
      <p:pic>
        <p:nvPicPr>
          <p:cNvPr id="7" name="Содержимое 6" descr="IMG_3554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785928" y="2882272"/>
            <a:ext cx="4523168" cy="2448272"/>
          </a:xfrm>
        </p:spPr>
      </p:pic>
      <p:pic>
        <p:nvPicPr>
          <p:cNvPr id="9" name="Содержимое 8" descr="IMG_3555.JPG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43" r="-11543"/>
          <a:stretch>
            <a:fillRect/>
          </a:stretch>
        </p:blipFill>
        <p:spPr>
          <a:xfrm>
            <a:off x="5020939" y="1844675"/>
            <a:ext cx="4519613" cy="2447925"/>
          </a:xfrm>
        </p:spPr>
      </p:pic>
      <p:pic>
        <p:nvPicPr>
          <p:cNvPr id="11" name="Содержимое 10" descr="IMG_3565.JPG"/>
          <p:cNvPicPr>
            <a:picLocks noGrp="1" noChangeAspect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06359" y="2882272"/>
            <a:ext cx="4523168" cy="2448272"/>
          </a:xfrm>
        </p:spPr>
      </p:pic>
      <p:pic>
        <p:nvPicPr>
          <p:cNvPr id="12" name="Изображение 11" descr="IMG_355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600" y="4357216"/>
            <a:ext cx="3707904" cy="24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6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sz="quarter"/>
          </p:nvPr>
        </p:nvSpPr>
        <p:spPr>
          <a:xfrm>
            <a:off x="457200" y="202630"/>
            <a:ext cx="8229600" cy="778098"/>
          </a:xfrm>
        </p:spPr>
        <p:txBody>
          <a:bodyPr>
            <a:noAutofit/>
          </a:bodyPr>
          <a:lstStyle/>
          <a:p>
            <a:r>
              <a:rPr lang="ru-RU" sz="3600" b="0" dirty="0" smtClean="0">
                <a:solidFill>
                  <a:srgbClr val="000000"/>
                </a:solidFill>
              </a:rPr>
              <a:t>Специализированные помещения  для занятий и ухода</a:t>
            </a:r>
            <a:endParaRPr lang="ru-RU" sz="3600" b="0" dirty="0">
              <a:solidFill>
                <a:srgbClr val="000000"/>
              </a:solidFill>
            </a:endParaRPr>
          </a:p>
        </p:txBody>
      </p:sp>
      <p:pic>
        <p:nvPicPr>
          <p:cNvPr id="10" name="Содержимое 9" descr="IMG_3566.JPG"/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88" r="-11488"/>
          <a:stretch>
            <a:fillRect/>
          </a:stretch>
        </p:blipFill>
        <p:spPr>
          <a:xfrm rot="16200000">
            <a:off x="3978176" y="2475136"/>
            <a:ext cx="6283498" cy="3401093"/>
          </a:xfrm>
        </p:spPr>
      </p:pic>
      <p:pic>
        <p:nvPicPr>
          <p:cNvPr id="11" name="Содержимое 10" descr="IMG_3567.JPG"/>
          <p:cNvPicPr>
            <a:picLocks noGrp="1" noChangeAspect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4227339"/>
            <a:ext cx="4775200" cy="2586037"/>
          </a:xfrm>
        </p:spPr>
      </p:pic>
      <p:pic>
        <p:nvPicPr>
          <p:cNvPr id="9" name="Содержимое 8" descr="Бассейн.jpg"/>
          <p:cNvPicPr>
            <a:picLocks noGrp="1" noChangeAspect="1"/>
          </p:cNvPicPr>
          <p:nvPr>
            <p:ph sz="quarter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00199"/>
            <a:ext cx="4762872" cy="2578017"/>
          </a:xfrm>
        </p:spPr>
      </p:pic>
    </p:spTree>
    <p:extLst>
      <p:ext uri="{BB962C8B-B14F-4D97-AF65-F5344CB8AC3E}">
        <p14:creationId xmlns:p14="http://schemas.microsoft.com/office/powerpoint/2010/main" val="29763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sz="quarter"/>
          </p:nvPr>
        </p:nvSpPr>
        <p:spPr>
          <a:xfrm>
            <a:off x="-180528" y="44624"/>
            <a:ext cx="9486183" cy="128701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Обеспечение условий </a:t>
            </a:r>
            <a:r>
              <a:rPr lang="ru-RU" sz="2800" dirty="0" smtClean="0">
                <a:solidFill>
                  <a:srgbClr val="000000"/>
                </a:solidFill>
              </a:rPr>
              <a:t>для формирования самостоятельной </a:t>
            </a:r>
            <a:r>
              <a:rPr lang="ru-RU" sz="2800" dirty="0">
                <a:solidFill>
                  <a:srgbClr val="000000"/>
                </a:solidFill>
              </a:rPr>
              <a:t>ориентации в </a:t>
            </a:r>
            <a:r>
              <a:rPr lang="ru-RU" sz="2800" dirty="0" smtClean="0">
                <a:solidFill>
                  <a:srgbClr val="000000"/>
                </a:solidFill>
              </a:rPr>
              <a:t>пространстве, времени, деятельности</a:t>
            </a:r>
            <a:endParaRPr lang="ru-RU" sz="2800" dirty="0">
              <a:solidFill>
                <a:srgbClr val="000000"/>
              </a:solidFill>
            </a:endParaRPr>
          </a:p>
        </p:txBody>
      </p:sp>
      <p:pic>
        <p:nvPicPr>
          <p:cNvPr id="15" name="Содержимое 14" descr="IMG_3552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64273" y="2245232"/>
            <a:ext cx="5763517" cy="3995935"/>
          </a:xfrm>
        </p:spPr>
      </p:pic>
      <p:pic>
        <p:nvPicPr>
          <p:cNvPr id="11" name="Содержимое 6" descr="IMG_356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1340768"/>
            <a:ext cx="4783968" cy="2589436"/>
          </a:xfrm>
          <a:prstGeom prst="rect">
            <a:avLst/>
          </a:prstGeom>
        </p:spPr>
      </p:pic>
      <p:pic>
        <p:nvPicPr>
          <p:cNvPr id="18" name="Изображение 17" descr="IMG_355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2" y="3939287"/>
            <a:ext cx="4851194" cy="323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8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7" descr="IMG_356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73794" y="764704"/>
            <a:ext cx="5582174" cy="3021484"/>
          </a:xfrm>
          <a:prstGeom prst="rect">
            <a:avLst/>
          </a:prstGeom>
        </p:spPr>
      </p:pic>
      <p:pic>
        <p:nvPicPr>
          <p:cNvPr id="3" name="Содержимое 8" descr="IMG_356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4225" y="3933056"/>
            <a:ext cx="5399896" cy="2924944"/>
          </a:xfrm>
          <a:prstGeom prst="rect">
            <a:avLst/>
          </a:prstGeom>
        </p:spPr>
      </p:pic>
      <p:pic>
        <p:nvPicPr>
          <p:cNvPr id="4" name="Содержимое 11" descr="IMG_356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38" r="-11538"/>
          <a:stretch>
            <a:fillRect/>
          </a:stretch>
        </p:blipFill>
        <p:spPr>
          <a:xfrm rot="16200000">
            <a:off x="-1487750" y="1783895"/>
            <a:ext cx="6646896" cy="360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IMG_357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41373"/>
            <a:ext cx="4499992" cy="2999995"/>
          </a:xfrm>
          <a:prstGeom prst="rect">
            <a:avLst/>
          </a:prstGeom>
        </p:spPr>
      </p:pic>
      <p:sp>
        <p:nvSpPr>
          <p:cNvPr id="8" name="Название 1"/>
          <p:cNvSpPr>
            <a:spLocks noGrp="1"/>
          </p:cNvSpPr>
          <p:nvPr>
            <p:ph type="title" sz="quarter"/>
          </p:nvPr>
        </p:nvSpPr>
        <p:spPr>
          <a:xfrm>
            <a:off x="-144016" y="-27384"/>
            <a:ext cx="6300192" cy="77809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0000"/>
                </a:solidFill>
              </a:rPr>
              <a:t>Оборудование, материалы</a:t>
            </a:r>
            <a:endParaRPr lang="ru-RU" sz="3200" dirty="0">
              <a:solidFill>
                <a:srgbClr val="000000"/>
              </a:solidFill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705161"/>
            <a:ext cx="4464496" cy="2977784"/>
          </a:xfrm>
          <a:prstGeom prst="rect">
            <a:avLst/>
          </a:prstGeom>
        </p:spPr>
      </p:pic>
      <p:pic>
        <p:nvPicPr>
          <p:cNvPr id="10" name="Изображение 9" descr="10.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-171400"/>
            <a:ext cx="2448272" cy="4352484"/>
          </a:xfrm>
          <a:prstGeom prst="rect">
            <a:avLst/>
          </a:prstGeom>
        </p:spPr>
      </p:pic>
      <p:pic>
        <p:nvPicPr>
          <p:cNvPr id="11" name="Изображение 10" descr="IMG_3580.JPG"/>
          <p:cNvPicPr>
            <a:picLocks noChangeAspect="1"/>
          </p:cNvPicPr>
          <p:nvPr/>
        </p:nvPicPr>
        <p:blipFill>
          <a:blip r:embed="rId5" cstate="screen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9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92696"/>
            <a:ext cx="4428492" cy="2952328"/>
          </a:xfrm>
          <a:prstGeom prst="rect">
            <a:avLst/>
          </a:prstGeom>
        </p:spPr>
      </p:pic>
      <p:pic>
        <p:nvPicPr>
          <p:cNvPr id="12" name="Изображение 11" descr="IMG_357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013" y="3765377"/>
            <a:ext cx="4463987" cy="297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7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843808" y="-98872"/>
            <a:ext cx="6012160" cy="10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ru-RU" sz="3600" b="1" dirty="0">
                <a:solidFill>
                  <a:srgbClr val="000000"/>
                </a:solidFill>
              </a:rPr>
              <a:t>Оборудование, материалы</a:t>
            </a:r>
            <a:endParaRPr lang="ru-RU" sz="36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21" r="11147"/>
          <a:stretch/>
        </p:blipFill>
        <p:spPr bwMode="auto">
          <a:xfrm>
            <a:off x="179512" y="4797152"/>
            <a:ext cx="2448272" cy="207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 descr="Круп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117731"/>
            <a:ext cx="5373240" cy="56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9" r="16867"/>
          <a:stretch/>
        </p:blipFill>
        <p:spPr bwMode="auto">
          <a:xfrm>
            <a:off x="199395" y="97191"/>
            <a:ext cx="2435286" cy="213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07" t="5799" r="26034"/>
          <a:stretch/>
        </p:blipFill>
        <p:spPr bwMode="auto">
          <a:xfrm>
            <a:off x="199394" y="2291295"/>
            <a:ext cx="2428390" cy="23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859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31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07504" y="-44449"/>
            <a:ext cx="9036496" cy="73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ru-RU" sz="4000" b="1" dirty="0">
                <a:solidFill>
                  <a:srgbClr val="000000"/>
                </a:solidFill>
              </a:rPr>
              <a:t>Оборудование, материалы</a:t>
            </a:r>
            <a:endParaRPr lang="ru-RU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7" name="Picture 3" descr="Илья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0220" y="804858"/>
            <a:ext cx="3242220" cy="319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SC0006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4" r="2051"/>
          <a:stretch/>
        </p:blipFill>
        <p:spPr bwMode="auto">
          <a:xfrm>
            <a:off x="5290220" y="4057674"/>
            <a:ext cx="3242220" cy="270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Mascha Mahl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956" y="761027"/>
            <a:ext cx="4325796" cy="599784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7778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sz="quarter"/>
          </p:nvPr>
        </p:nvSpPr>
        <p:spPr>
          <a:xfrm>
            <a:off x="-144016" y="-27384"/>
            <a:ext cx="9396536" cy="99412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0000"/>
                </a:solidFill>
              </a:rPr>
              <a:t>Оборудование, материалы</a:t>
            </a:r>
            <a:r>
              <a:rPr lang="ru-RU" sz="3200" dirty="0">
                <a:solidFill>
                  <a:srgbClr val="000000"/>
                </a:solidFill>
              </a:rPr>
              <a:t/>
            </a:r>
            <a:br>
              <a:rPr lang="ru-RU" sz="3200" dirty="0">
                <a:solidFill>
                  <a:srgbClr val="000000"/>
                </a:solidFill>
              </a:rPr>
            </a:br>
            <a:endParaRPr lang="ru-RU" sz="3200" dirty="0">
              <a:solidFill>
                <a:srgbClr val="000000"/>
              </a:solidFill>
            </a:endParaRPr>
          </a:p>
        </p:txBody>
      </p:sp>
      <p:pic>
        <p:nvPicPr>
          <p:cNvPr id="7" name="Содержимое 6" descr="IMG_3556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20688"/>
            <a:ext cx="4789236" cy="2592288"/>
          </a:xfrm>
        </p:spPr>
      </p:pic>
      <p:pic>
        <p:nvPicPr>
          <p:cNvPr id="8" name="Содержимое 7" descr="IMG_3575.JPG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780186" y="1474986"/>
            <a:ext cx="4038600" cy="2185988"/>
          </a:xfrm>
        </p:spPr>
      </p:pic>
      <p:pic>
        <p:nvPicPr>
          <p:cNvPr id="9" name="Содержимое 8" descr="IMG_3578.JPG"/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38" r="-11538"/>
          <a:stretch>
            <a:fillRect/>
          </a:stretch>
        </p:blipFill>
        <p:spPr>
          <a:xfrm rot="16200000">
            <a:off x="3502473" y="1114153"/>
            <a:ext cx="4038600" cy="2187575"/>
          </a:xfrm>
        </p:spPr>
      </p:pic>
      <p:pic>
        <p:nvPicPr>
          <p:cNvPr id="10" name="Содержимое 9" descr="июнь2005 160.jpg"/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077" r="-73077"/>
          <a:stretch>
            <a:fillRect/>
          </a:stretch>
        </p:blipFill>
        <p:spPr>
          <a:xfrm>
            <a:off x="-1836712" y="3356992"/>
            <a:ext cx="6115141" cy="3312368"/>
          </a:xfrm>
        </p:spPr>
      </p:pic>
      <p:pic>
        <p:nvPicPr>
          <p:cNvPr id="11" name="Изображение 10" descr="DSC0006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3941676"/>
            <a:ext cx="3600400" cy="2700300"/>
          </a:xfrm>
          <a:prstGeom prst="rect">
            <a:avLst/>
          </a:prstGeom>
        </p:spPr>
      </p:pic>
      <p:pic>
        <p:nvPicPr>
          <p:cNvPr id="12" name="Изображение 11" descr="Настя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28184" y="3906900"/>
            <a:ext cx="2628652" cy="29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5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22114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Кадровые условия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-36512" y="1052736"/>
            <a:ext cx="8928992" cy="4608512"/>
          </a:xfrm>
        </p:spPr>
        <p:txBody>
          <a:bodyPr>
            <a:normAutofit/>
          </a:bodyPr>
          <a:lstStyle/>
          <a:p>
            <a:pPr marL="137160" lvl="1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sz="3500" b="1" dirty="0" smtClean="0"/>
              <a:t>Междисциплинарный состав специалистов:</a:t>
            </a:r>
            <a:endParaRPr lang="ru-RU" sz="3600" dirty="0" smtClean="0"/>
          </a:p>
          <a:p>
            <a:pPr lvl="1">
              <a:buFont typeface="Wingdings" charset="2"/>
              <a:buChar char="Ø"/>
            </a:pPr>
            <a:r>
              <a:rPr lang="ru-RU" sz="3200" dirty="0"/>
              <a:t>у</a:t>
            </a:r>
            <a:r>
              <a:rPr lang="ru-RU" sz="3200" dirty="0" smtClean="0"/>
              <a:t>комплектованность штатного расписания педагогическими, медицинскими </a:t>
            </a:r>
            <a:r>
              <a:rPr lang="ru-RU" sz="3200" dirty="0"/>
              <a:t>и </a:t>
            </a:r>
            <a:r>
              <a:rPr lang="ru-RU" sz="3200" dirty="0" smtClean="0"/>
              <a:t>другими работниками; </a:t>
            </a:r>
          </a:p>
          <a:p>
            <a:pPr lvl="1">
              <a:buFont typeface="Wingdings" charset="2"/>
              <a:buChar char="Ø"/>
            </a:pPr>
            <a:r>
              <a:rPr lang="ru-RU" sz="3200" dirty="0"/>
              <a:t>использование сетевых </a:t>
            </a:r>
            <a:r>
              <a:rPr lang="ru-RU" sz="3200" dirty="0" smtClean="0"/>
              <a:t>форм взаимодействия;</a:t>
            </a:r>
          </a:p>
          <a:p>
            <a:pPr lvl="1">
              <a:buFont typeface="Wingdings" charset="2"/>
              <a:buChar char="Ø"/>
            </a:pPr>
            <a:r>
              <a:rPr lang="ru-RU" sz="3200" dirty="0"/>
              <a:t>н</a:t>
            </a:r>
            <a:r>
              <a:rPr lang="ru-RU" sz="3200" dirty="0" smtClean="0"/>
              <a:t>аличие </a:t>
            </a:r>
            <a:r>
              <a:rPr lang="ru-RU" sz="3200" dirty="0" err="1" smtClean="0"/>
              <a:t>тьютора</a:t>
            </a:r>
            <a:r>
              <a:rPr lang="ru-RU" sz="3200" dirty="0" smtClean="0"/>
              <a:t>, ассистента-помощника;</a:t>
            </a:r>
          </a:p>
        </p:txBody>
      </p:sp>
    </p:spTree>
    <p:extLst>
      <p:ext uri="{BB962C8B-B14F-4D97-AF65-F5344CB8AC3E}">
        <p14:creationId xmlns:p14="http://schemas.microsoft.com/office/powerpoint/2010/main" val="3475162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 txBox="1">
            <a:spLocks noGrp="1"/>
          </p:cNvSpPr>
          <p:nvPr>
            <p:ph type="title"/>
          </p:nvPr>
        </p:nvSpPr>
        <p:spPr>
          <a:xfrm>
            <a:off x="1232630" y="-243408"/>
            <a:ext cx="6075674" cy="1409722"/>
          </a:xfrm>
        </p:spPr>
        <p:txBody>
          <a:bodyPr lIns="64291" tIns="32146" rIns="64291" bIns="32146">
            <a:normAutofit fontScale="90000"/>
          </a:bodyPr>
          <a:lstStyle/>
          <a:p>
            <a:r>
              <a:rPr lang="ru-RU" sz="3100" dirty="0">
                <a:solidFill>
                  <a:srgbClr val="800000"/>
                </a:solidFill>
                <a:latin typeface="Helvetica Neue" charset="0"/>
              </a:rPr>
              <a:t>Организация сопровождения проживания в условиях квартир</a:t>
            </a:r>
          </a:p>
        </p:txBody>
      </p:sp>
      <p:pic>
        <p:nvPicPr>
          <p:cNvPr id="46082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4" r="9845"/>
          <a:stretch/>
        </p:blipFill>
        <p:spPr>
          <a:xfrm>
            <a:off x="4769666" y="1052736"/>
            <a:ext cx="4518308" cy="3287615"/>
          </a:xfrm>
        </p:spPr>
      </p:pic>
      <p:pic>
        <p:nvPicPr>
          <p:cNvPr id="4608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81" t="7893" b="7350"/>
          <a:stretch>
            <a:fillRect/>
          </a:stretch>
        </p:blipFill>
        <p:spPr>
          <a:xfrm>
            <a:off x="-44039" y="1916832"/>
            <a:ext cx="5014512" cy="360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92075" y="4317891"/>
            <a:ext cx="3240465" cy="2402100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ru-RU" sz="3800" u="sng" dirty="0">
                <a:solidFill>
                  <a:srgbClr val="000090"/>
                </a:solidFill>
              </a:rPr>
              <a:t>Жизнь дома:</a:t>
            </a:r>
          </a:p>
          <a:p>
            <a:pPr marL="401822" indent="-401822">
              <a:buFont typeface="Wingdings" charset="2"/>
              <a:buChar char="ü"/>
              <a:defRPr/>
            </a:pPr>
            <a:r>
              <a:rPr lang="ru-RU" sz="3800" dirty="0">
                <a:solidFill>
                  <a:srgbClr val="000090"/>
                </a:solidFill>
              </a:rPr>
              <a:t>быт,</a:t>
            </a:r>
          </a:p>
          <a:p>
            <a:pPr marL="401822" indent="-401822">
              <a:buFont typeface="Wingdings" charset="2"/>
              <a:buChar char="ü"/>
              <a:defRPr/>
            </a:pPr>
            <a:r>
              <a:rPr lang="ru-RU" sz="3800" dirty="0">
                <a:solidFill>
                  <a:srgbClr val="000090"/>
                </a:solidFill>
              </a:rPr>
              <a:t>общение,</a:t>
            </a:r>
          </a:p>
          <a:p>
            <a:pPr marL="401822" indent="-401822">
              <a:buFont typeface="Wingdings" charset="2"/>
              <a:buChar char="ü"/>
              <a:defRPr/>
            </a:pPr>
            <a:r>
              <a:rPr lang="ru-RU" sz="3800" dirty="0">
                <a:solidFill>
                  <a:srgbClr val="000090"/>
                </a:solidFill>
              </a:rPr>
              <a:t>досуг</a:t>
            </a:r>
          </a:p>
        </p:txBody>
      </p:sp>
    </p:spTree>
    <p:extLst>
      <p:ext uri="{BB962C8B-B14F-4D97-AF65-F5344CB8AC3E}">
        <p14:creationId xmlns:p14="http://schemas.microsoft.com/office/powerpoint/2010/main" val="98358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800000"/>
                </a:solidFill>
              </a:rPr>
              <a:t>Кадровые условия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616664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3200" b="1" dirty="0"/>
              <a:t>Уровень </a:t>
            </a:r>
            <a:r>
              <a:rPr lang="ru-RU" sz="3200" b="1" dirty="0" smtClean="0"/>
              <a:t>квалификации:</a:t>
            </a:r>
            <a:endParaRPr lang="ru-RU" sz="3200" b="1" dirty="0"/>
          </a:p>
          <a:p>
            <a:pPr lvl="1">
              <a:buFont typeface="Wingdings" charset="2"/>
              <a:buChar char="Ø"/>
            </a:pPr>
            <a:r>
              <a:rPr lang="ru-RU" sz="2800" dirty="0"/>
              <a:t>педагоги – не ниже бакалавра:</a:t>
            </a:r>
          </a:p>
          <a:p>
            <a:pPr marL="896938" lvl="2" indent="0">
              <a:buNone/>
            </a:pPr>
            <a:r>
              <a:rPr lang="ru-RU" sz="2800" dirty="0"/>
              <a:t>а) по направлению «Специальное (дефектологическое) образование»;</a:t>
            </a:r>
          </a:p>
          <a:p>
            <a:pPr marL="896938" lvl="2" indent="0">
              <a:buNone/>
            </a:pPr>
            <a:r>
              <a:rPr lang="ru-RU" sz="2400" dirty="0"/>
              <a:t>б) </a:t>
            </a:r>
            <a:r>
              <a:rPr lang="ru-RU" sz="2800" dirty="0"/>
              <a:t>по направлению «Педагогика» (один из профилей подготовки в области специальной (коррекционной) педагогики; </a:t>
            </a:r>
            <a:r>
              <a:rPr lang="ru-RU" sz="2800" dirty="0" smtClean="0"/>
              <a:t>специальной психологии);</a:t>
            </a:r>
            <a:endParaRPr lang="ru-RU" sz="2800" dirty="0"/>
          </a:p>
          <a:p>
            <a:pPr lvl="1">
              <a:buFont typeface="Wingdings" charset="2"/>
              <a:buChar char="Ø"/>
            </a:pPr>
            <a:r>
              <a:rPr lang="ru-RU" sz="2800" dirty="0"/>
              <a:t>др. специалисты и мед. работники не ниже среднего профессионального по профилю </a:t>
            </a:r>
            <a:r>
              <a:rPr lang="ru-RU" sz="2800" dirty="0" smtClean="0"/>
              <a:t>дисциплины;</a:t>
            </a:r>
            <a:endParaRPr lang="ru-RU" sz="2800" dirty="0"/>
          </a:p>
          <a:p>
            <a:pPr lvl="1">
              <a:buFont typeface="Wingdings" charset="2"/>
              <a:buChar char="Ø"/>
            </a:pPr>
            <a:r>
              <a:rPr lang="ru-RU" sz="2800" dirty="0"/>
              <a:t>владение методами </a:t>
            </a:r>
            <a:r>
              <a:rPr lang="ru-RU" sz="2800" dirty="0" smtClean="0"/>
              <a:t>междисциплинарного командного взаимодействия </a:t>
            </a:r>
            <a:r>
              <a:rPr lang="ru-RU" sz="2800" dirty="0"/>
              <a:t>специалистов </a:t>
            </a:r>
          </a:p>
          <a:p>
            <a:pPr marL="13716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7598753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800000"/>
                </a:solidFill>
              </a:rPr>
              <a:t>Кадровые условия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733256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3000" b="1" dirty="0"/>
              <a:t>Непрерывность профессионального </a:t>
            </a:r>
            <a:r>
              <a:rPr lang="ru-RU" sz="3000" b="1" dirty="0" smtClean="0"/>
              <a:t>развития:</a:t>
            </a:r>
            <a:endParaRPr lang="ru-RU" sz="3000" b="1" dirty="0"/>
          </a:p>
          <a:p>
            <a:pPr marL="457200" lvl="1" indent="0">
              <a:buNone/>
            </a:pPr>
            <a:r>
              <a:rPr lang="ru-RU" sz="3000" dirty="0"/>
              <a:t>освоение дополнительных профессиональных образовательных программ в области коррекционного обучения данной группы обучающихся, включающих организацию ухода, присмотра и сопровождения детей-инвалидов, освоение междисциплинарных подходов. </a:t>
            </a:r>
            <a:endParaRPr lang="ru-RU" sz="3000" dirty="0" smtClean="0"/>
          </a:p>
          <a:p>
            <a:pPr marL="457200" lvl="1" indent="0">
              <a:buNone/>
            </a:pPr>
            <a:r>
              <a:rPr lang="ru-RU" sz="3000" dirty="0" smtClean="0"/>
              <a:t>Объем </a:t>
            </a:r>
            <a:r>
              <a:rPr lang="ru-RU" sz="3000" dirty="0"/>
              <a:t>обучения – </a:t>
            </a:r>
            <a:r>
              <a:rPr lang="ru-RU" sz="3000" b="1" dirty="0"/>
              <a:t>не менее 72 часов </a:t>
            </a:r>
            <a:r>
              <a:rPr lang="ru-RU" sz="3000" dirty="0"/>
              <a:t>и </a:t>
            </a:r>
            <a:r>
              <a:rPr lang="ru-RU" sz="3000" b="1" dirty="0"/>
              <a:t>не реже, чем каждые пять лет</a:t>
            </a:r>
            <a:r>
              <a:rPr lang="ru-RU" sz="3000" dirty="0"/>
              <a:t> в научных и образовательных учреждениях, имеющих лицензию на право ведения данного вида образовательной деятельности.</a:t>
            </a:r>
          </a:p>
          <a:p>
            <a:pPr marL="137160" indent="0">
              <a:buNone/>
            </a:pP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61263845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Проблемные вопросы внедрения ФГОС: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ru-RU" sz="3200" dirty="0"/>
              <a:t>л</a:t>
            </a:r>
            <a:r>
              <a:rPr lang="ru-RU" sz="3200" dirty="0" smtClean="0"/>
              <a:t>ицензирование уровней образования;</a:t>
            </a:r>
          </a:p>
          <a:p>
            <a:pPr>
              <a:buFont typeface="Wingdings" charset="2"/>
              <a:buChar char="ü"/>
            </a:pPr>
            <a:r>
              <a:rPr lang="ru-RU" sz="3200" dirty="0" smtClean="0"/>
              <a:t>перевод обучающегося с одного стандарта/варианта программы на другой;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р</a:t>
            </a:r>
            <a:r>
              <a:rPr lang="ru-RU" sz="3200" dirty="0" smtClean="0"/>
              <a:t>асчет оптимальной нагрузки на 1 обучающегося в ИУП;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м</a:t>
            </a:r>
            <a:r>
              <a:rPr lang="ru-RU" sz="3200" dirty="0" smtClean="0"/>
              <a:t>оделирование работы специалистов для реализации СИПР в условиях школы;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к</a:t>
            </a:r>
            <a:r>
              <a:rPr lang="ru-RU" sz="3200" dirty="0" smtClean="0"/>
              <a:t>адровое, финансовое и материально-техническое обеспечение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и</a:t>
            </a:r>
            <a:r>
              <a:rPr lang="ru-RU" sz="3200" dirty="0" smtClean="0"/>
              <a:t> др.</a:t>
            </a:r>
          </a:p>
          <a:p>
            <a:pPr marL="137160" indent="0">
              <a:buNone/>
            </a:pPr>
            <a:endParaRPr lang="ru-RU" sz="3200" dirty="0" smtClean="0"/>
          </a:p>
          <a:p>
            <a:pPr marL="137160" indent="0">
              <a:buNone/>
            </a:pPr>
            <a:endParaRPr lang="ru-RU" sz="3200" dirty="0" smtClean="0"/>
          </a:p>
          <a:p>
            <a:pPr marL="137160" indent="0">
              <a:buNone/>
            </a:pPr>
            <a:endParaRPr lang="ru-RU" sz="3200" dirty="0" smtClean="0"/>
          </a:p>
          <a:p>
            <a:pPr marL="137160" indent="0">
              <a:buNone/>
            </a:pPr>
            <a:endParaRPr lang="ru-RU" sz="3200" dirty="0"/>
          </a:p>
          <a:p>
            <a:pPr marL="137160" indent="0">
              <a:buNone/>
            </a:pPr>
            <a:endParaRPr lang="ru-RU" sz="3200" dirty="0" smtClean="0"/>
          </a:p>
          <a:p>
            <a:pPr marL="137160" indent="0">
              <a:buNone/>
            </a:pPr>
            <a:endParaRPr lang="ru-RU" sz="3200" dirty="0" smtClean="0"/>
          </a:p>
          <a:p>
            <a:pPr marL="13716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1169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1008112"/>
            <a:ext cx="9505056" cy="5805264"/>
          </a:xfrm>
        </p:spPr>
        <p:txBody>
          <a:bodyPr>
            <a:noAutofit/>
          </a:bodyPr>
          <a:lstStyle/>
          <a:p>
            <a:pPr lvl="0">
              <a:buFont typeface="Wingdings" charset="2"/>
              <a:buChar char="ü"/>
            </a:pPr>
            <a:r>
              <a:rPr lang="ru-RU" sz="2600" dirty="0" smtClean="0"/>
              <a:t>Программы</a:t>
            </a:r>
            <a:r>
              <a:rPr lang="ru-RU" sz="2600" dirty="0"/>
              <a:t>: базовых учебных действий, нравственного развития, </a:t>
            </a:r>
            <a:r>
              <a:rPr lang="ru-RU" sz="2600" dirty="0" smtClean="0"/>
              <a:t>экологического </a:t>
            </a:r>
            <a:r>
              <a:rPr lang="ru-RU" sz="2600" dirty="0"/>
              <a:t>развития, сотрудничества с </a:t>
            </a:r>
            <a:r>
              <a:rPr lang="ru-RU" sz="2600" dirty="0" smtClean="0"/>
              <a:t>семьей,</a:t>
            </a:r>
            <a:endParaRPr lang="ru-RU" sz="2600" dirty="0"/>
          </a:p>
          <a:p>
            <a:pPr lvl="0">
              <a:buFont typeface="Wingdings" charset="2"/>
              <a:buChar char="ü"/>
            </a:pPr>
            <a:r>
              <a:rPr lang="ru-RU" sz="2600" dirty="0"/>
              <a:t>Более </a:t>
            </a:r>
            <a:r>
              <a:rPr lang="ru-RU" sz="2600" dirty="0" smtClean="0"/>
              <a:t>1230 </a:t>
            </a:r>
            <a:r>
              <a:rPr lang="ru-RU" sz="2600" dirty="0"/>
              <a:t>образовательных задач (ожидаемых /возможных результатов) по учебным предметам и коррекционным </a:t>
            </a:r>
            <a:r>
              <a:rPr lang="ru-RU" sz="2600" dirty="0" smtClean="0"/>
              <a:t>курсам,</a:t>
            </a:r>
            <a:endParaRPr lang="ru-RU" sz="2600" dirty="0"/>
          </a:p>
          <a:p>
            <a:pPr lvl="0">
              <a:buFont typeface="Wingdings" charset="2"/>
              <a:buChar char="ü"/>
            </a:pPr>
            <a:r>
              <a:rPr lang="ru-RU" sz="2600" dirty="0"/>
              <a:t>Методические рекомендации для достижения возможных результатов по учебным предметам и </a:t>
            </a:r>
            <a:r>
              <a:rPr lang="ru-RU" sz="2600" dirty="0" err="1" smtClean="0"/>
              <a:t>кор</a:t>
            </a:r>
            <a:r>
              <a:rPr lang="ru-RU" sz="2600" dirty="0" smtClean="0"/>
              <a:t>. курсам,</a:t>
            </a:r>
            <a:endParaRPr lang="ru-RU" sz="2600" dirty="0"/>
          </a:p>
          <a:p>
            <a:pPr lvl="0">
              <a:buFont typeface="Wingdings" charset="2"/>
              <a:buChar char="ü"/>
            </a:pPr>
            <a:r>
              <a:rPr lang="ru-RU" sz="2600" dirty="0"/>
              <a:t>Видеофрагменты, иллюстрирующие отдельные методические рекомендации к образовательным </a:t>
            </a:r>
            <a:r>
              <a:rPr lang="ru-RU" sz="2600" dirty="0" smtClean="0"/>
              <a:t>задачам,</a:t>
            </a:r>
            <a:endParaRPr lang="ru-RU" sz="2600" dirty="0"/>
          </a:p>
          <a:p>
            <a:pPr lvl="0">
              <a:buFont typeface="Wingdings" charset="2"/>
              <a:buChar char="ü"/>
            </a:pPr>
            <a:r>
              <a:rPr lang="ru-RU" sz="2600" dirty="0"/>
              <a:t>Фото</a:t>
            </a:r>
            <a:r>
              <a:rPr lang="ru-RU" sz="2600" dirty="0" smtClean="0"/>
              <a:t>-иллюстрации </a:t>
            </a:r>
            <a:r>
              <a:rPr lang="ru-RU" sz="2600" dirty="0"/>
              <a:t>материалов, </a:t>
            </a:r>
          </a:p>
          <a:p>
            <a:pPr lvl="0">
              <a:buFont typeface="Wingdings" charset="2"/>
              <a:buChar char="ü"/>
            </a:pPr>
            <a:r>
              <a:rPr lang="ru-RU" sz="2600" dirty="0" smtClean="0"/>
              <a:t>Программа-конструктор </a:t>
            </a:r>
            <a:r>
              <a:rPr lang="ru-RU" sz="2600" dirty="0"/>
              <a:t>составления </a:t>
            </a:r>
            <a:r>
              <a:rPr lang="ru-RU" sz="2600" dirty="0" smtClean="0"/>
              <a:t>СИПР,</a:t>
            </a:r>
            <a:endParaRPr lang="ru-RU" sz="2600" dirty="0"/>
          </a:p>
          <a:p>
            <a:pPr lvl="0">
              <a:buFont typeface="Wingdings" charset="2"/>
              <a:buChar char="ü"/>
            </a:pPr>
            <a:r>
              <a:rPr lang="ru-RU" sz="2600" dirty="0"/>
              <a:t>Примеры СИПР и </a:t>
            </a:r>
            <a:r>
              <a:rPr lang="ru-RU" sz="2600" dirty="0" smtClean="0"/>
              <a:t>КТП,</a:t>
            </a:r>
          </a:p>
          <a:p>
            <a:pPr lvl="0">
              <a:buFont typeface="Wingdings" charset="2"/>
              <a:buChar char="ü"/>
            </a:pPr>
            <a:r>
              <a:rPr lang="ru-RU" sz="2600" dirty="0" smtClean="0"/>
              <a:t>Библиография, полезные ссылки</a:t>
            </a:r>
            <a:endParaRPr lang="ru-RU" sz="26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44624"/>
            <a:ext cx="4800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8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i="1" dirty="0">
                <a:solidFill>
                  <a:schemeClr val="accent2"/>
                </a:solidFill>
              </a:rPr>
              <a:t>Благодарю</a:t>
            </a:r>
            <a:r>
              <a:rPr lang="ru-RU" i="1" dirty="0"/>
              <a:t> </a:t>
            </a:r>
            <a:r>
              <a:rPr lang="ru-RU" i="1" dirty="0">
                <a:solidFill>
                  <a:schemeClr val="accent2"/>
                </a:solidFill>
              </a:rPr>
              <a:t>за внимание!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568" y="5949280"/>
            <a:ext cx="266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www.clp.pskov.ru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995936" y="5733256"/>
            <a:ext cx="4625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180002 Псков, ул. Яна Райниса 56 </a:t>
            </a:r>
          </a:p>
          <a:p>
            <a:r>
              <a:rPr lang="ru-RU" sz="2400" dirty="0" smtClean="0"/>
              <a:t>+7 8112 560767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Изображение 1" descr="1 (222)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42" r="21368" b="12500"/>
          <a:stretch/>
        </p:blipFill>
        <p:spPr>
          <a:xfrm>
            <a:off x="2551535" y="1015908"/>
            <a:ext cx="4180705" cy="46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2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Финансирование на условиях социального партнерства</a:t>
            </a:r>
            <a:endParaRPr lang="ru-RU" dirty="0">
              <a:solidFill>
                <a:srgbClr val="800000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659374"/>
              </p:ext>
            </p:extLst>
          </p:nvPr>
        </p:nvGraphicFramePr>
        <p:xfrm>
          <a:off x="250825" y="1196975"/>
          <a:ext cx="8713788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763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6186" y="1916832"/>
            <a:ext cx="8769052" cy="411804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u="sng" dirty="0" smtClean="0">
                <a:solidFill>
                  <a:srgbClr val="800000"/>
                </a:solidFill>
                <a:effectLst/>
                <a:ea typeface="+mj-ea"/>
                <a:cs typeface="+mj-cs"/>
              </a:rPr>
              <a:t>пилотный проект </a:t>
            </a:r>
            <a:br>
              <a:rPr lang="ru-RU" sz="2800" u="sng" dirty="0" smtClean="0">
                <a:solidFill>
                  <a:srgbClr val="800000"/>
                </a:solidFill>
                <a:effectLst/>
                <a:ea typeface="+mj-ea"/>
                <a:cs typeface="+mj-cs"/>
              </a:rPr>
            </a:br>
            <a:r>
              <a:rPr lang="ru-RU" sz="2800" dirty="0" smtClean="0">
                <a:solidFill>
                  <a:srgbClr val="800000"/>
                </a:solidFill>
                <a:effectLst/>
                <a:ea typeface="+mj-ea"/>
                <a:cs typeface="+mj-cs"/>
              </a:rPr>
              <a:t>по </a:t>
            </a:r>
            <a:r>
              <a:rPr lang="ru-RU" sz="2800" dirty="0">
                <a:solidFill>
                  <a:srgbClr val="800000"/>
                </a:solidFill>
                <a:effectLst/>
                <a:ea typeface="+mj-ea"/>
                <a:cs typeface="+mj-cs"/>
              </a:rPr>
              <a:t>обеспечению самостоятельного проживания выпускников домов-интернатов для умственно отсталых детей системы социальной защиты населения (сопровождаемое проживание) в первые годы после их выхода из </a:t>
            </a:r>
            <a:r>
              <a:rPr lang="ru-RU" sz="2800" dirty="0" smtClean="0">
                <a:solidFill>
                  <a:srgbClr val="800000"/>
                </a:solidFill>
                <a:effectLst/>
                <a:ea typeface="+mj-ea"/>
                <a:cs typeface="+mj-cs"/>
              </a:rPr>
              <a:t>учреждений нижегородской и псковской областей </a:t>
            </a:r>
            <a:endParaRPr lang="ru-RU" sz="2800" dirty="0">
              <a:solidFill>
                <a:srgbClr val="800000"/>
              </a:solidFill>
              <a:effectLst/>
              <a:ea typeface="+mj-ea"/>
              <a:cs typeface="+mj-cs"/>
            </a:endParaRPr>
          </a:p>
        </p:txBody>
      </p:sp>
      <p:pic>
        <p:nvPicPr>
          <p:cNvPr id="5" name="Изображение 1" descr="Логотип ФПД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9" y="312421"/>
            <a:ext cx="1550388" cy="189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3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4402" y="188912"/>
            <a:ext cx="1210372" cy="12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676777" y="6549602"/>
            <a:ext cx="25020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ea typeface="ヒラギノ角ゴ Pro W3"/>
                <a:cs typeface="ヒラギノ角ゴ Pro W3"/>
              </a:rPr>
              <a:t>      www.fond-detyam.ru</a:t>
            </a:r>
            <a:endParaRPr lang="ru-RU" sz="1600" dirty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-99392"/>
            <a:ext cx="7740352" cy="261589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</a:rPr>
              <a:t>П</a:t>
            </a:r>
            <a:r>
              <a:rPr lang="ru-RU" sz="2400" b="1" dirty="0" smtClean="0">
                <a:solidFill>
                  <a:srgbClr val="800000"/>
                </a:solidFill>
              </a:rPr>
              <a:t>рактики </a:t>
            </a:r>
            <a:r>
              <a:rPr lang="ru-RU" sz="2400" b="1" u="sng" dirty="0">
                <a:solidFill>
                  <a:srgbClr val="800000"/>
                </a:solidFill>
              </a:rPr>
              <a:t>общественных организаций </a:t>
            </a:r>
            <a:r>
              <a:rPr lang="ru-RU" sz="2400" b="1" dirty="0">
                <a:solidFill>
                  <a:srgbClr val="800000"/>
                </a:solidFill>
              </a:rPr>
              <a:t>по организации сопровождаемого проживания </a:t>
            </a:r>
            <a:r>
              <a:rPr lang="ru-RU" sz="2400" b="1" dirty="0" smtClean="0">
                <a:solidFill>
                  <a:srgbClr val="800000"/>
                </a:solidFill>
              </a:rPr>
              <a:t>людей </a:t>
            </a:r>
            <a:r>
              <a:rPr lang="ru-RU" sz="2400" b="1" dirty="0">
                <a:solidFill>
                  <a:srgbClr val="800000"/>
                </a:solidFill>
              </a:rPr>
              <a:t>с инвалидностью, включая учебное и самостоятельное сопровождаемое проживание, </a:t>
            </a:r>
            <a:r>
              <a:rPr lang="ru-RU" sz="2400" b="1" dirty="0" smtClean="0">
                <a:solidFill>
                  <a:srgbClr val="800000"/>
                </a:solidFill>
              </a:rPr>
              <a:t>дневная социальная занятость и сопровождаемое трудоустройство.</a:t>
            </a:r>
            <a:endParaRPr lang="ru-RU" sz="2400" b="1" dirty="0">
              <a:solidFill>
                <a:srgbClr val="80000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69648686"/>
              </p:ext>
            </p:extLst>
          </p:nvPr>
        </p:nvGraphicFramePr>
        <p:xfrm>
          <a:off x="251520" y="2679272"/>
          <a:ext cx="947685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230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rgbClr val="800000"/>
                </a:solidFill>
                <a:ea typeface="+mj-ea"/>
                <a:cs typeface="+mj-cs"/>
              </a:rPr>
              <a:t>Нормализация жизни лиц с ментальной инвалидностью</a:t>
            </a:r>
            <a:endParaRPr lang="ru-RU" dirty="0">
              <a:solidFill>
                <a:srgbClr val="800000"/>
              </a:solidFill>
              <a:ea typeface="+mj-ea"/>
              <a:cs typeface="+mj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750" y="4724400"/>
            <a:ext cx="3671888" cy="201771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rPr>
              <a:t>ДЕТСКИЙ ДОМ-ИНТЕРНАТ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87900" y="4724400"/>
            <a:ext cx="3671888" cy="201771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rPr>
              <a:t>СЕМЬЯ</a:t>
            </a:r>
          </a:p>
          <a:p>
            <a:pPr algn="ctr">
              <a:defRPr/>
            </a:pPr>
            <a:r>
              <a:rPr lang="ru-RU" sz="24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rPr>
              <a:t>+</a:t>
            </a:r>
          </a:p>
          <a:p>
            <a:pPr algn="ctr">
              <a:defRPr/>
            </a:pPr>
            <a:r>
              <a:rPr lang="ru-RU" sz="24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rPr>
              <a:t> ОБРАЗОВАТЕЛЬНАЯ ОРГАНИЗАЦИЯ</a:t>
            </a:r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1943894" y="3742532"/>
            <a:ext cx="1079500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6200000">
            <a:off x="6096794" y="3755232"/>
            <a:ext cx="1054100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9750" y="1557338"/>
            <a:ext cx="7920038" cy="187166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rPr>
              <a:t>СОПРОВОЖДАЕМОЕ ПРОЖИВАНИЕ </a:t>
            </a:r>
          </a:p>
          <a:p>
            <a:pPr algn="ctr">
              <a:defRPr/>
            </a:pPr>
            <a:r>
              <a:rPr lang="ru-RU" sz="28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rPr>
              <a:t>+</a:t>
            </a:r>
          </a:p>
          <a:p>
            <a:pPr algn="ctr">
              <a:defRPr/>
            </a:pPr>
            <a:r>
              <a:rPr lang="ru-RU" sz="2400" b="1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rPr>
              <a:t>СОПРОВОЖДАЕМАЯ ДНЕВНАЯ ЗАНЯТОСТЬ ИЛИ СОПРОВОЖДАЕМОЕ ТРУДОУСТРОЙСТВО</a:t>
            </a:r>
          </a:p>
        </p:txBody>
      </p:sp>
    </p:spTree>
    <p:extLst>
      <p:ext uri="{BB962C8B-B14F-4D97-AF65-F5344CB8AC3E}">
        <p14:creationId xmlns:p14="http://schemas.microsoft.com/office/powerpoint/2010/main" val="186266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 sz="quarter" idx="4294967295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dirty="0" smtClean="0">
                <a:solidFill>
                  <a:schemeClr val="accent2"/>
                </a:solidFill>
              </a:rPr>
              <a:t>Социальная инклюзия </a:t>
            </a:r>
            <a:br>
              <a:rPr lang="ru-RU" sz="3600" dirty="0" smtClean="0">
                <a:solidFill>
                  <a:schemeClr val="accent2"/>
                </a:solidFill>
              </a:rPr>
            </a:br>
            <a:r>
              <a:rPr lang="ru-RU" sz="3600" dirty="0" smtClean="0">
                <a:solidFill>
                  <a:schemeClr val="accent2"/>
                </a:solidFill>
              </a:rPr>
              <a:t>через творчество и спорт</a:t>
            </a:r>
            <a:endParaRPr lang="ru-RU" sz="5400" dirty="0" smtClean="0">
              <a:solidFill>
                <a:schemeClr val="accent4"/>
              </a:solidFill>
              <a:effectLst/>
            </a:endParaRPr>
          </a:p>
        </p:txBody>
      </p:sp>
      <p:pic>
        <p:nvPicPr>
          <p:cNvPr id="19459" name="Picture 5" descr="Лыжный лагер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3" y="1052736"/>
            <a:ext cx="2252662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" descr="Концерт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4568825" cy="3429000"/>
          </a:xfrm>
          <a:noFill/>
        </p:spPr>
      </p:pic>
      <p:pic>
        <p:nvPicPr>
          <p:cNvPr id="19462" name="Picture 3" descr="PICT146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85" t="20080" r="14585"/>
          <a:stretch/>
        </p:blipFill>
        <p:spPr bwMode="auto">
          <a:xfrm>
            <a:off x="4572000" y="3861047"/>
            <a:ext cx="3528392" cy="300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4" descr="июнь2005 00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3563" y="1341438"/>
            <a:ext cx="35560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/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7254"/>
            <a:ext cx="3528288" cy="230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1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419" y="-2738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Музыкальное искусство</a:t>
            </a:r>
            <a:endParaRPr lang="ru-RU" dirty="0">
              <a:solidFill>
                <a:srgbClr val="800000"/>
              </a:solidFill>
            </a:endParaRPr>
          </a:p>
        </p:txBody>
      </p:sp>
      <p:pic>
        <p:nvPicPr>
          <p:cNvPr id="5" name="Picture 2" descr="Concert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7" t="18857" r="1842" b="19846"/>
          <a:stretch/>
        </p:blipFill>
        <p:spPr bwMode="auto">
          <a:xfrm>
            <a:off x="-1" y="2894811"/>
            <a:ext cx="9166319" cy="435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Мои документы\Я и ТЫ\театр Я и Ты\ФОТО\играют на открытие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807769" cy="214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фото работа\фото лоагерь шк\20.06.2013, барабаны\20.06.2013, летний лагерь 07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692696"/>
            <a:ext cx="3212805" cy="21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28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11560" y="-902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800000"/>
                </a:solidFill>
              </a:rPr>
              <a:t>Изобразительное</a:t>
            </a:r>
            <a:br>
              <a:rPr lang="ru-RU" sz="4000" dirty="0" smtClean="0">
                <a:solidFill>
                  <a:srgbClr val="800000"/>
                </a:solidFill>
              </a:rPr>
            </a:br>
            <a:r>
              <a:rPr lang="ru-RU" sz="4000" dirty="0" smtClean="0">
                <a:solidFill>
                  <a:srgbClr val="800000"/>
                </a:solidFill>
              </a:rPr>
              <a:t>искусство</a:t>
            </a:r>
            <a:endParaRPr lang="ru-RU" sz="4000" dirty="0">
              <a:solidFill>
                <a:srgbClr val="8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6200000">
            <a:off x="-438993" y="735137"/>
            <a:ext cx="3278982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user\Desktop\Мои документы\Я и ТЫ\театр Я и Ты\ФОТО\пушк горы\DSC_038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124743"/>
            <a:ext cx="4203107" cy="280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Pictures\РАБОТЫ детей\пленэрные работы, Изборск, 14-17.05.2012\Галынская Светлана. Доброе утро Изборск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649353"/>
            <a:ext cx="2339752" cy="328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Pictures\РАБОТЫ детей\КЕРАМИКА\Изображение 19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573504"/>
            <a:ext cx="2232248" cy="318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проекты\шк лагерь 14\рисование\школьный лагерь 2014 003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398" t="9978" r="20560"/>
          <a:stretch/>
        </p:blipFill>
        <p:spPr bwMode="auto">
          <a:xfrm>
            <a:off x="2483768" y="3861314"/>
            <a:ext cx="3073519" cy="279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проекты\шк лагерь 14\рисование\школьный лагерь 2014 1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866" y="4017076"/>
            <a:ext cx="3955850" cy="263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72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222287" y="-177903"/>
            <a:ext cx="6714750" cy="79859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800000"/>
                </a:solidFill>
              </a:rPr>
              <a:t>Театральное искусство</a:t>
            </a:r>
            <a:endParaRPr lang="ru-RU" sz="3200" dirty="0">
              <a:solidFill>
                <a:srgbClr val="800000"/>
              </a:solidFill>
            </a:endParaRPr>
          </a:p>
        </p:txBody>
      </p:sp>
      <p:pic>
        <p:nvPicPr>
          <p:cNvPr id="3074" name="Picture 2" descr="C:\Users\user\Desktop\Мои документы\Я и ТЫ\театр Я и Ты\ФОТО\2 фестив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7517" y="476672"/>
            <a:ext cx="5314763" cy="354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Мои документы\Я и ТЫ\театр Я и Ты\ФОТО\Я и Ты с усами\IMG_068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6715" y="23045"/>
            <a:ext cx="1855709" cy="24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Мои документы\Я и ТЫ\театр Я и Ты\ФОТО\Я и Ты с усами\IMG_0678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26" y="0"/>
            <a:ext cx="1640877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6006" y="3149401"/>
            <a:ext cx="4107812" cy="272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C:\Users\user\Desktop\Мои документы\Я и ТЫ\театр Я и Ты\ФОТО\стр 17 (1)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4581128"/>
            <a:ext cx="4047773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Мои документы\Я и ТЫ\театр Я и Ты\ФОТО\на сцене\спек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852936"/>
            <a:ext cx="336037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71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1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757220"/>
              </p:ext>
            </p:extLst>
          </p:nvPr>
        </p:nvGraphicFramePr>
        <p:xfrm>
          <a:off x="1" y="44624"/>
          <a:ext cx="9396536" cy="701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4" name="Документ" r:id="rId3" imgW="6214226" imgH="7493092" progId="Word.Document.12">
                  <p:embed/>
                </p:oleObj>
              </mc:Choice>
              <mc:Fallback>
                <p:oleObj name="Документ" r:id="rId3" imgW="6214226" imgH="7493092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44624"/>
                        <a:ext cx="9396536" cy="701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01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6840760" cy="1944216"/>
          </a:xfrm>
        </p:spPr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rgbClr val="800000"/>
                </a:solidFill>
              </a:rPr>
              <a:t>Международный фестиваль </a:t>
            </a:r>
            <a:br>
              <a:rPr lang="ru-RU" u="sng" dirty="0" smtClean="0">
                <a:solidFill>
                  <a:srgbClr val="800000"/>
                </a:solidFill>
              </a:rPr>
            </a:br>
            <a:r>
              <a:rPr lang="ru-RU" u="sng" dirty="0" smtClean="0">
                <a:solidFill>
                  <a:srgbClr val="800000"/>
                </a:solidFill>
              </a:rPr>
              <a:t>«Другое искусство»</a:t>
            </a:r>
            <a:endParaRPr lang="ru-RU" u="sng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34358"/>
            <a:ext cx="4644008" cy="4362994"/>
          </a:xfrm>
        </p:spPr>
        <p:txBody>
          <a:bodyPr/>
          <a:lstStyle/>
          <a:p>
            <a:pPr marL="136525" indent="0">
              <a:buNone/>
            </a:pPr>
            <a:r>
              <a:rPr lang="ru-RU" b="1" dirty="0" smtClean="0"/>
              <a:t>ОРГАНИЗАТОРЫ: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Администрация Псковской области;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Театрально-концертная дирекция;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Центр лечебной педагогики;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Общественная организация «Я и Ты»</a:t>
            </a:r>
            <a:endParaRPr lang="ru-RU" dirty="0"/>
          </a:p>
        </p:txBody>
      </p:sp>
      <p:pic>
        <p:nvPicPr>
          <p:cNvPr id="1027" name="Picture 3" descr="C:\Users\user\Pictures\РАБОТЫ детей\чб для календаря 2014\слоны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356" y="2276872"/>
            <a:ext cx="4847941" cy="328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5949280"/>
            <a:ext cx="25922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</a:rPr>
              <a:t>Май 2017</a:t>
            </a:r>
            <a:endParaRPr lang="ru-RU" sz="32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0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1520" y="-99392"/>
            <a:ext cx="8589268" cy="6206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accent2"/>
                </a:solidFill>
              </a:rPr>
              <a:t>Эффективность работы системы сопровождения: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8680"/>
            <a:ext cx="9036496" cy="630932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u="sng" dirty="0" smtClean="0"/>
              <a:t>Дети : </a:t>
            </a:r>
            <a:endParaRPr lang="ru-RU" sz="2200" dirty="0" smtClean="0"/>
          </a:p>
          <a:p>
            <a:pPr eaLnBrk="1" hangingPunct="1">
              <a:lnSpc>
                <a:spcPct val="80000"/>
              </a:lnSpc>
              <a:buFont typeface="Wingdings" charset="2"/>
              <a:buChar char="ü"/>
              <a:defRPr/>
            </a:pPr>
            <a:r>
              <a:rPr lang="ru-RU" sz="2200" dirty="0" smtClean="0"/>
              <a:t>живут в семье, </a:t>
            </a:r>
          </a:p>
          <a:p>
            <a:pPr eaLnBrk="1" hangingPunct="1">
              <a:lnSpc>
                <a:spcPct val="80000"/>
              </a:lnSpc>
              <a:buFont typeface="Wingdings" charset="2"/>
              <a:buChar char="ü"/>
              <a:defRPr/>
            </a:pPr>
            <a:r>
              <a:rPr lang="ru-RU" sz="2200" dirty="0" smtClean="0"/>
              <a:t>посещают учреждения с краткосрочным и дневным пребыванием, </a:t>
            </a:r>
          </a:p>
          <a:p>
            <a:pPr eaLnBrk="1" hangingPunct="1">
              <a:lnSpc>
                <a:spcPct val="80000"/>
              </a:lnSpc>
              <a:buFont typeface="Wingdings" charset="2"/>
              <a:buChar char="ü"/>
              <a:defRPr/>
            </a:pPr>
            <a:r>
              <a:rPr lang="ru-RU" sz="2200" dirty="0" smtClean="0"/>
              <a:t>получают квалифицированную помощь специалистов.</a:t>
            </a:r>
            <a:endParaRPr lang="ru-RU" sz="2200" u="sng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u="sng" dirty="0" smtClean="0"/>
              <a:t>Взрослые люди с инвалидностью:</a:t>
            </a:r>
          </a:p>
          <a:p>
            <a:pPr eaLnBrk="1" hangingPunct="1">
              <a:lnSpc>
                <a:spcPct val="80000"/>
              </a:lnSpc>
              <a:buFont typeface="Wingdings" charset="2"/>
              <a:buChar char="ü"/>
              <a:defRPr/>
            </a:pPr>
            <a:r>
              <a:rPr lang="ru-RU" sz="2200" dirty="0" smtClean="0"/>
              <a:t>получают занятость в ПИМ,</a:t>
            </a:r>
          </a:p>
          <a:p>
            <a:pPr eaLnBrk="1" hangingPunct="1">
              <a:lnSpc>
                <a:spcPct val="80000"/>
              </a:lnSpc>
              <a:buFont typeface="Wingdings" charset="2"/>
              <a:buChar char="ü"/>
              <a:defRPr/>
            </a:pPr>
            <a:r>
              <a:rPr lang="ru-RU" sz="2200" dirty="0" smtClean="0"/>
              <a:t>обучаются ведению самостоятельной жизни,</a:t>
            </a:r>
          </a:p>
          <a:p>
            <a:pPr eaLnBrk="1" hangingPunct="1">
              <a:lnSpc>
                <a:spcPct val="80000"/>
              </a:lnSpc>
              <a:buFont typeface="Wingdings" charset="2"/>
              <a:buChar char="ü"/>
              <a:defRPr/>
            </a:pPr>
            <a:r>
              <a:rPr lang="ru-RU" sz="2200" dirty="0" smtClean="0"/>
              <a:t>живут в обычном социальном окружении.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u="sng" dirty="0" smtClean="0"/>
              <a:t>Семьи: </a:t>
            </a:r>
            <a:endParaRPr lang="ru-RU" sz="2200" dirty="0" smtClean="0"/>
          </a:p>
          <a:p>
            <a:pPr eaLnBrk="1" hangingPunct="1">
              <a:lnSpc>
                <a:spcPct val="80000"/>
              </a:lnSpc>
              <a:buFont typeface="Wingdings" charset="2"/>
              <a:buChar char="ü"/>
              <a:defRPr/>
            </a:pPr>
            <a:r>
              <a:rPr lang="ru-RU" sz="2200" dirty="0" smtClean="0"/>
              <a:t>имеют возможность работать, </a:t>
            </a:r>
          </a:p>
          <a:p>
            <a:pPr eaLnBrk="1" hangingPunct="1">
              <a:lnSpc>
                <a:spcPct val="80000"/>
              </a:lnSpc>
              <a:buFont typeface="Wingdings" charset="2"/>
              <a:buChar char="ü"/>
              <a:defRPr/>
            </a:pPr>
            <a:r>
              <a:rPr lang="ru-RU" sz="2200" dirty="0" smtClean="0"/>
              <a:t>получают помощь специалистов и волонтеров,</a:t>
            </a:r>
          </a:p>
          <a:p>
            <a:pPr eaLnBrk="1" hangingPunct="1">
              <a:lnSpc>
                <a:spcPct val="80000"/>
              </a:lnSpc>
              <a:buFont typeface="Wingdings" charset="2"/>
              <a:buChar char="ü"/>
              <a:defRPr/>
            </a:pPr>
            <a:r>
              <a:rPr lang="ru-RU" sz="2200" dirty="0" smtClean="0"/>
              <a:t>сокращаются угрозы распада семьи.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u="sng" dirty="0" smtClean="0"/>
              <a:t>Общество: </a:t>
            </a:r>
            <a:endParaRPr lang="ru-RU" sz="2200" dirty="0" smtClean="0"/>
          </a:p>
          <a:p>
            <a:pPr>
              <a:buFont typeface="Wingdings" charset="2"/>
              <a:buChar char="ü"/>
              <a:defRPr/>
            </a:pPr>
            <a:r>
              <a:rPr lang="ru-RU" sz="2200" dirty="0" smtClean="0"/>
              <a:t>формируется отношение к инвалидам и старикам, основанное на уважении их человеческого достоинства и прав.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200" u="sng" dirty="0" smtClean="0"/>
              <a:t>Государство</a:t>
            </a:r>
            <a:r>
              <a:rPr lang="ru-RU" sz="2200" dirty="0" smtClean="0"/>
              <a:t>:</a:t>
            </a:r>
          </a:p>
          <a:p>
            <a:pPr>
              <a:buFont typeface="Wingdings" charset="2"/>
              <a:buChar char="ü"/>
              <a:defRPr/>
            </a:pPr>
            <a:r>
              <a:rPr lang="ru-RU" sz="2200" dirty="0" smtClean="0"/>
              <a:t>имеет инновационный опыт внедрения системы комплексных услуг,</a:t>
            </a:r>
          </a:p>
          <a:p>
            <a:pPr>
              <a:buFont typeface="Wingdings" charset="2"/>
              <a:buChar char="ü"/>
              <a:defRPr/>
            </a:pPr>
            <a:r>
              <a:rPr lang="ru-RU" sz="2200" dirty="0"/>
              <a:t>э</a:t>
            </a:r>
            <a:r>
              <a:rPr lang="ru-RU" sz="2200" dirty="0" smtClean="0"/>
              <a:t>ффективно расходует бюджетные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2733830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94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945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980975"/>
            <a:ext cx="9144000" cy="504031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ru-RU" altLang="ru-RU" sz="3000" u="sng" dirty="0">
                <a:cs typeface="Arial" pitchFamily="34" charset="0"/>
              </a:rPr>
              <a:t>п</a:t>
            </a:r>
            <a:r>
              <a:rPr lang="ru-RU" altLang="ru-RU" sz="3000" u="sng" dirty="0" smtClean="0">
                <a:cs typeface="Arial" pitchFamily="34" charset="0"/>
              </a:rPr>
              <a:t>остроение отношений на основе партнерства;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3000" u="sng" dirty="0" smtClean="0">
                <a:cs typeface="Arial" pitchFamily="34" charset="0"/>
              </a:rPr>
              <a:t>межведомственный</a:t>
            </a:r>
            <a:r>
              <a:rPr lang="ru-RU" altLang="ru-RU" sz="3000" dirty="0" smtClean="0">
                <a:cs typeface="Arial" pitchFamily="34" charset="0"/>
              </a:rPr>
              <a:t> подход, комплексная поддержка;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3000" u="sng" dirty="0" smtClean="0">
                <a:cs typeface="Arial" pitchFamily="34" charset="0"/>
              </a:rPr>
              <a:t>командная</a:t>
            </a:r>
            <a:r>
              <a:rPr lang="ru-RU" altLang="ru-RU" sz="3000" dirty="0" smtClean="0">
                <a:cs typeface="Arial" pitchFamily="34" charset="0"/>
              </a:rPr>
              <a:t> работа специалистов;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3000" dirty="0" smtClean="0">
                <a:cs typeface="Arial" pitchFamily="34" charset="0"/>
              </a:rPr>
              <a:t>отношение к человеку с нарушениями развития, как </a:t>
            </a:r>
            <a:r>
              <a:rPr lang="ru-RU" altLang="ru-RU" sz="3000" u="sng" dirty="0" smtClean="0">
                <a:cs typeface="Arial" pitchFamily="34" charset="0"/>
              </a:rPr>
              <a:t>субъекту</a:t>
            </a:r>
            <a:r>
              <a:rPr lang="ru-RU" altLang="ru-RU" sz="3000" dirty="0" smtClean="0">
                <a:cs typeface="Arial" pitchFamily="34" charset="0"/>
              </a:rPr>
              <a:t> деятельности;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3000" u="sng" dirty="0" smtClean="0">
                <a:cs typeface="Arial" pitchFamily="34" charset="0"/>
              </a:rPr>
              <a:t>обучение</a:t>
            </a:r>
            <a:r>
              <a:rPr lang="ru-RU" altLang="ru-RU" sz="3000" dirty="0" smtClean="0">
                <a:cs typeface="Arial" pitchFamily="34" charset="0"/>
              </a:rPr>
              <a:t> – обязательный компонент сопровождения;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3000" dirty="0" smtClean="0">
                <a:cs typeface="Arial" pitchFamily="34" charset="0"/>
              </a:rPr>
              <a:t>объем помощи </a:t>
            </a:r>
            <a:r>
              <a:rPr lang="ru-RU" altLang="ru-RU" sz="3000" u="sng" dirty="0" smtClean="0">
                <a:cs typeface="Arial" pitchFamily="34" charset="0"/>
              </a:rPr>
              <a:t>соразмерно</a:t>
            </a:r>
            <a:r>
              <a:rPr lang="ru-RU" altLang="ru-RU" sz="3000" dirty="0" smtClean="0">
                <a:cs typeface="Arial" pitchFamily="34" charset="0"/>
              </a:rPr>
              <a:t> реальной потребности в ней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568" y="44624"/>
            <a:ext cx="7992888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800000"/>
                </a:solidFill>
              </a:rPr>
              <a:t>СОПРОВОЖДЕНИЕ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552" y="5733256"/>
            <a:ext cx="7992888" cy="1080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800000"/>
                </a:solidFill>
              </a:rPr>
              <a:t>Цель сопровождения – нормализация жизни человека с инвалидностью</a:t>
            </a:r>
            <a:endParaRPr lang="ru-RU" sz="32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66826" y="639326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61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8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8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8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8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8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8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8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6856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800000"/>
                </a:solidFill>
              </a:rPr>
              <a:t>Н</a:t>
            </a:r>
            <a:r>
              <a:rPr lang="ru-RU" smtClean="0">
                <a:solidFill>
                  <a:srgbClr val="800000"/>
                </a:solidFill>
              </a:rPr>
              <a:t>ормализация </a:t>
            </a:r>
            <a:r>
              <a:rPr lang="ru-RU" dirty="0" smtClean="0">
                <a:solidFill>
                  <a:srgbClr val="800000"/>
                </a:solidFill>
              </a:rPr>
              <a:t>жизни человека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8686800" cy="55894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ru-RU" sz="2800" dirty="0">
                <a:latin typeface="Garamond" charset="0"/>
              </a:rPr>
              <a:t>   </a:t>
            </a:r>
            <a:r>
              <a:rPr lang="ru-RU" sz="3200" dirty="0" smtClean="0">
                <a:latin typeface="Garamond" charset="0"/>
              </a:rPr>
              <a:t>- </a:t>
            </a:r>
            <a:r>
              <a:rPr lang="ru-RU" sz="3200" dirty="0" smtClean="0"/>
              <a:t>система </a:t>
            </a:r>
            <a:r>
              <a:rPr lang="ru-RU" sz="3200" dirty="0"/>
              <a:t>мер, обеспечивающих максимально нормальные условия самостоятельной жизни </a:t>
            </a:r>
            <a:r>
              <a:rPr lang="ru-RU" sz="3200" dirty="0" smtClean="0"/>
              <a:t>человека </a:t>
            </a:r>
            <a:r>
              <a:rPr lang="ru-RU" sz="3200" dirty="0"/>
              <a:t>с </a:t>
            </a:r>
            <a:r>
              <a:rPr lang="ru-RU" sz="3200" dirty="0" smtClean="0"/>
              <a:t>инвалидностью.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ru-RU" sz="3200" dirty="0"/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ru-RU" sz="3200" dirty="0" smtClean="0"/>
              <a:t>Этот </a:t>
            </a:r>
            <a:r>
              <a:rPr lang="ru-RU" sz="3200" dirty="0"/>
              <a:t>процесс включает: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ru-RU" sz="3200" dirty="0"/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3200" dirty="0"/>
              <a:t>развитие способностей самого человека с инвалидностью,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3200" dirty="0"/>
              <a:t>создание адаптированной </a:t>
            </a:r>
            <a:r>
              <a:rPr lang="ru-RU" sz="3200" dirty="0" smtClean="0"/>
              <a:t>(доступной) окружающей </a:t>
            </a:r>
            <a:r>
              <a:rPr lang="ru-RU" sz="3200" dirty="0"/>
              <a:t>среды,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3200" dirty="0"/>
              <a:t>использование ассистентов и помогающих технологий.</a:t>
            </a:r>
          </a:p>
        </p:txBody>
      </p:sp>
    </p:spTree>
    <p:extLst>
      <p:ext uri="{BB962C8B-B14F-4D97-AF65-F5344CB8AC3E}">
        <p14:creationId xmlns:p14="http://schemas.microsoft.com/office/powerpoint/2010/main" val="390919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512" y="188640"/>
            <a:ext cx="8675688" cy="647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dirty="0">
                <a:solidFill>
                  <a:srgbClr val="800000"/>
                </a:solidFill>
              </a:rPr>
              <a:t>Понимание </a:t>
            </a:r>
            <a:r>
              <a:rPr lang="ru-RU" sz="3600" dirty="0" smtClean="0">
                <a:solidFill>
                  <a:srgbClr val="800000"/>
                </a:solidFill>
              </a:rPr>
              <a:t>инвалидности</a:t>
            </a:r>
            <a:endParaRPr lang="ru-RU" sz="3600" dirty="0">
              <a:solidFill>
                <a:srgbClr val="800000"/>
              </a:solidFill>
            </a:endParaRP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052736"/>
            <a:ext cx="4679950" cy="5472261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sz="2400" b="1" u="sng" dirty="0"/>
              <a:t>Биологическое (медицинское) понимание</a:t>
            </a:r>
          </a:p>
          <a:p>
            <a:pPr>
              <a:buFont typeface="Wingdings" charset="2"/>
              <a:buChar char="ü"/>
              <a:defRPr/>
            </a:pPr>
            <a:r>
              <a:rPr lang="ru-RU" sz="2400" dirty="0"/>
              <a:t>Человек имеет ограниченные возможности, потому что у него имеются функциональные (физические и</a:t>
            </a:r>
            <a:r>
              <a:rPr lang="en-US" sz="2400" dirty="0"/>
              <a:t>/</a:t>
            </a:r>
            <a:r>
              <a:rPr lang="ru-RU" sz="2400" dirty="0"/>
              <a:t>или психические) нарушения.</a:t>
            </a:r>
          </a:p>
          <a:p>
            <a:pPr marL="137160" indent="0">
              <a:buNone/>
              <a:defRPr/>
            </a:pPr>
            <a:endParaRPr lang="ru-RU" sz="2400" dirty="0"/>
          </a:p>
          <a:p>
            <a:pPr>
              <a:buFont typeface="Wingdings" charset="2"/>
              <a:buChar char="ü"/>
              <a:defRPr/>
            </a:pPr>
            <a:r>
              <a:rPr lang="ru-RU" sz="2400" dirty="0"/>
              <a:t>помощь направлена на выявление и коррекцию нарушений, проблем, трудностей.</a:t>
            </a:r>
          </a:p>
        </p:txBody>
      </p:sp>
      <p:sp>
        <p:nvSpPr>
          <p:cNvPr id="3594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1052513"/>
            <a:ext cx="4427537" cy="4929187"/>
          </a:xfrm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sz="2400" b="1" u="sng" dirty="0"/>
              <a:t>Социальное </a:t>
            </a:r>
            <a:endParaRPr lang="ru-RU" sz="2400" b="1" u="sng" dirty="0" smtClean="0"/>
          </a:p>
          <a:p>
            <a:pPr algn="ctr">
              <a:buFont typeface="Wingdings" pitchFamily="2" charset="2"/>
              <a:buNone/>
              <a:defRPr/>
            </a:pPr>
            <a:r>
              <a:rPr lang="ru-RU" sz="2400" b="1" u="sng" dirty="0" smtClean="0"/>
              <a:t>понимание</a:t>
            </a:r>
            <a:endParaRPr lang="ru-RU" sz="2400" b="1" u="sng" dirty="0"/>
          </a:p>
          <a:p>
            <a:pPr>
              <a:buFont typeface="Wingdings" charset="2"/>
              <a:buChar char="ü"/>
              <a:defRPr/>
            </a:pPr>
            <a:r>
              <a:rPr lang="ru-RU" sz="2400" dirty="0" smtClean="0"/>
              <a:t>Человек </a:t>
            </a:r>
            <a:r>
              <a:rPr lang="ru-RU" sz="2400" dirty="0"/>
              <a:t>имеет ограниченные возможности, потому что общество создает барьеры, которые не позволяют человеку вести полноценную жизнь </a:t>
            </a:r>
            <a:endParaRPr lang="ru-RU" sz="2400" dirty="0" smtClean="0"/>
          </a:p>
          <a:p>
            <a:pPr marL="137160" indent="0">
              <a:buNone/>
              <a:defRPr/>
            </a:pPr>
            <a:endParaRPr lang="ru-RU" sz="2400" dirty="0"/>
          </a:p>
          <a:p>
            <a:pPr>
              <a:buFont typeface="Wingdings" charset="2"/>
              <a:buChar char="ü"/>
              <a:defRPr/>
            </a:pPr>
            <a:r>
              <a:rPr lang="ru-RU" sz="2400" dirty="0"/>
              <a:t>изменять надо общество и отношение общества к проблеме инвалидности</a:t>
            </a:r>
          </a:p>
        </p:txBody>
      </p:sp>
    </p:spTree>
    <p:extLst>
      <p:ext uri="{BB962C8B-B14F-4D97-AF65-F5344CB8AC3E}">
        <p14:creationId xmlns:p14="http://schemas.microsoft.com/office/powerpoint/2010/main" val="147482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9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9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9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9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9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9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9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9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9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9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9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9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9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9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7" grpId="0" build="p"/>
      <p:bldP spid="35942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Критерии доступности среды для человека с ментальной инвалидностью: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132856"/>
            <a:ext cx="8856984" cy="36004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ru-RU" sz="3200" dirty="0"/>
              <a:t>д</a:t>
            </a:r>
            <a:r>
              <a:rPr lang="ru-RU" sz="3200" dirty="0" smtClean="0"/>
              <a:t>оступность для восприятия; </a:t>
            </a:r>
          </a:p>
          <a:p>
            <a:pPr>
              <a:buFont typeface="Wingdings" charset="2"/>
              <a:buChar char="ü"/>
            </a:pPr>
            <a:r>
              <a:rPr lang="ru-RU" sz="3200" dirty="0" smtClean="0"/>
              <a:t>доступность </a:t>
            </a:r>
            <a:r>
              <a:rPr lang="ru-RU" sz="3200" dirty="0"/>
              <a:t>для </a:t>
            </a:r>
            <a:r>
              <a:rPr lang="ru-RU" sz="3200" dirty="0" smtClean="0"/>
              <a:t>понимания значения окружающих объектов и порядка действий с ними (что это, и как с этим обходиться?);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у</a:t>
            </a:r>
            <a:r>
              <a:rPr lang="ru-RU" sz="3200" dirty="0" smtClean="0"/>
              <a:t>важительное отношение социального окружения. </a:t>
            </a:r>
          </a:p>
          <a:p>
            <a:pPr>
              <a:buFont typeface="Wingdings" charset="2"/>
              <a:buChar char="ü"/>
            </a:pPr>
            <a:endParaRPr lang="ru-RU" sz="3200" dirty="0" smtClean="0"/>
          </a:p>
          <a:p>
            <a:pPr>
              <a:buFont typeface="Wingdings" charset="2"/>
              <a:buChar char="ü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28065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3793"/>
            <a:ext cx="8964613" cy="1196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dirty="0">
                <a:solidFill>
                  <a:srgbClr val="800000"/>
                </a:solidFill>
                <a:latin typeface="Arial"/>
                <a:cs typeface="Arial"/>
              </a:rPr>
              <a:t>Уровни преобладающего способа отношений человека и общества к другим и к самому </a:t>
            </a:r>
            <a:r>
              <a:rPr lang="ru-RU" sz="3200" dirty="0" smtClean="0">
                <a:solidFill>
                  <a:srgbClr val="800000"/>
                </a:solidFill>
                <a:latin typeface="Arial"/>
                <a:cs typeface="Arial"/>
              </a:rPr>
              <a:t>себе</a:t>
            </a:r>
            <a:br>
              <a:rPr lang="ru-RU" sz="3200" dirty="0" smtClean="0">
                <a:solidFill>
                  <a:srgbClr val="800000"/>
                </a:solidFill>
                <a:latin typeface="Arial"/>
                <a:cs typeface="Arial"/>
              </a:rPr>
            </a:br>
            <a:r>
              <a:rPr lang="ru-RU" sz="3200" dirty="0" smtClean="0">
                <a:solidFill>
                  <a:srgbClr val="800000"/>
                </a:solidFill>
                <a:latin typeface="Arial"/>
                <a:cs typeface="Arial"/>
              </a:rPr>
              <a:t>(Б.С. </a:t>
            </a:r>
            <a:r>
              <a:rPr lang="ru-RU" sz="3200" dirty="0" err="1" smtClean="0">
                <a:solidFill>
                  <a:srgbClr val="800000"/>
                </a:solidFill>
                <a:latin typeface="Arial"/>
                <a:cs typeface="Arial"/>
              </a:rPr>
              <a:t>Братусь</a:t>
            </a:r>
            <a:r>
              <a:rPr lang="ru-RU" sz="3200" dirty="0" smtClean="0">
                <a:solidFill>
                  <a:srgbClr val="800000"/>
                </a:solidFill>
                <a:latin typeface="Arial"/>
                <a:cs typeface="Arial"/>
              </a:rPr>
              <a:t>)</a:t>
            </a:r>
            <a:endParaRPr lang="ru-RU" sz="3200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28192"/>
            <a:ext cx="9144000" cy="5589240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kumimoji="0" lang="ru-RU" sz="2600" dirty="0">
                <a:latin typeface="Arial"/>
                <a:cs typeface="Arial"/>
              </a:rPr>
              <a:t>1. </a:t>
            </a:r>
            <a:r>
              <a:rPr kumimoji="0" lang="ru-RU" sz="2600" b="1" dirty="0">
                <a:latin typeface="Arial"/>
                <a:cs typeface="Arial"/>
              </a:rPr>
              <a:t>Эгоцентрический</a:t>
            </a:r>
            <a:r>
              <a:rPr kumimoji="0" lang="ru-RU" sz="2600" dirty="0">
                <a:latin typeface="Arial"/>
                <a:cs typeface="Arial"/>
              </a:rPr>
              <a:t>. Отношение к себе как к </a:t>
            </a:r>
            <a:r>
              <a:rPr kumimoji="0" lang="ru-RU" sz="2600" dirty="0" err="1">
                <a:latin typeface="Arial"/>
                <a:cs typeface="Arial"/>
              </a:rPr>
              <a:t>самоценности</a:t>
            </a:r>
            <a:r>
              <a:rPr kumimoji="0" lang="ru-RU" sz="2600" dirty="0">
                <a:latin typeface="Arial"/>
                <a:cs typeface="Arial"/>
              </a:rPr>
              <a:t>, а к другим – сугубо потребительское;</a:t>
            </a:r>
          </a:p>
          <a:p>
            <a:pPr>
              <a:buFont typeface="Wingdings" charset="0"/>
              <a:buNone/>
              <a:defRPr/>
            </a:pPr>
            <a:r>
              <a:rPr kumimoji="0" lang="ru-RU" sz="2600" dirty="0">
                <a:latin typeface="Arial"/>
                <a:cs typeface="Arial"/>
              </a:rPr>
              <a:t>2. </a:t>
            </a:r>
            <a:r>
              <a:rPr kumimoji="0" lang="ru-RU" sz="2600" b="1" dirty="0" err="1">
                <a:latin typeface="Arial"/>
                <a:cs typeface="Arial"/>
              </a:rPr>
              <a:t>Группоцентрический</a:t>
            </a:r>
            <a:r>
              <a:rPr kumimoji="0" lang="ru-RU" sz="2600" dirty="0">
                <a:latin typeface="Arial"/>
                <a:cs typeface="Arial"/>
              </a:rPr>
              <a:t>. Идентификация себя с какой-либо группой .Отношение к другим людям зависит от того, входят ли эти другие в его группу или нет. </a:t>
            </a:r>
          </a:p>
          <a:p>
            <a:pPr>
              <a:buFont typeface="Wingdings" charset="0"/>
              <a:buNone/>
              <a:defRPr/>
            </a:pPr>
            <a:r>
              <a:rPr kumimoji="0" lang="ru-RU" sz="2600" dirty="0">
                <a:latin typeface="Arial"/>
                <a:cs typeface="Arial"/>
              </a:rPr>
              <a:t>3. </a:t>
            </a:r>
            <a:r>
              <a:rPr kumimoji="0" lang="ru-RU" sz="2600" b="1" dirty="0">
                <a:latin typeface="Arial"/>
                <a:cs typeface="Arial"/>
              </a:rPr>
              <a:t>Гуманистический. </a:t>
            </a:r>
            <a:r>
              <a:rPr kumimoji="0" lang="ru-RU" sz="2600" dirty="0">
                <a:latin typeface="Arial"/>
                <a:cs typeface="Arial"/>
              </a:rPr>
              <a:t>Отношение к </a:t>
            </a:r>
            <a:r>
              <a:rPr lang="ru-RU" sz="2600" dirty="0" smtClean="0">
                <a:latin typeface="Arial"/>
                <a:cs typeface="Arial"/>
              </a:rPr>
              <a:t>д</a:t>
            </a:r>
            <a:r>
              <a:rPr kumimoji="0" lang="ru-RU" sz="2600" dirty="0" smtClean="0">
                <a:latin typeface="Arial"/>
                <a:cs typeface="Arial"/>
              </a:rPr>
              <a:t>ругим</a:t>
            </a:r>
            <a:r>
              <a:rPr kumimoji="0" lang="ru-RU" sz="2600" dirty="0">
                <a:latin typeface="Arial"/>
                <a:cs typeface="Arial"/>
              </a:rPr>
              <a:t>, как к равным себе. Принцип </a:t>
            </a:r>
            <a:r>
              <a:rPr kumimoji="0" lang="ru-RU" sz="2600" dirty="0" err="1">
                <a:latin typeface="Arial"/>
                <a:cs typeface="Arial"/>
              </a:rPr>
              <a:t>самоценности</a:t>
            </a:r>
            <a:r>
              <a:rPr kumimoji="0" lang="ru-RU" sz="2600" dirty="0">
                <a:latin typeface="Arial"/>
                <a:cs typeface="Arial"/>
              </a:rPr>
              <a:t> человека становится всеобщим.</a:t>
            </a:r>
          </a:p>
          <a:p>
            <a:pPr>
              <a:buFont typeface="Wingdings" charset="0"/>
              <a:buNone/>
              <a:defRPr/>
            </a:pPr>
            <a:r>
              <a:rPr kumimoji="0" lang="ru-RU" sz="2600" dirty="0">
                <a:latin typeface="Arial"/>
                <a:cs typeface="Arial"/>
              </a:rPr>
              <a:t>4. </a:t>
            </a:r>
            <a:r>
              <a:rPr kumimoji="0" lang="ru-RU" sz="2600" b="1" dirty="0">
                <a:latin typeface="Arial"/>
                <a:cs typeface="Arial"/>
              </a:rPr>
              <a:t>Духовный</a:t>
            </a:r>
            <a:r>
              <a:rPr kumimoji="0" lang="ru-RU" sz="2600" dirty="0">
                <a:latin typeface="Arial"/>
                <a:cs typeface="Arial"/>
              </a:rPr>
              <a:t>. Восприятие себя и других как существа особого рода, связанные с духовным миром, жизнь которых не кончается вместе с концом жизни земной</a:t>
            </a:r>
            <a:r>
              <a:rPr kumimoji="0" lang="ru-RU" sz="2600" dirty="0" smtClean="0">
                <a:latin typeface="Arial"/>
                <a:cs typeface="Arial"/>
              </a:rPr>
              <a:t>.</a:t>
            </a:r>
            <a:endParaRPr kumimoji="0" lang="ru-RU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82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7544" y="1644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800000"/>
                </a:solidFill>
              </a:rPr>
              <a:t>ЭВОЛЮЦИЯ ОТНОШЕНИЯ ГОСУДАРСТВА И ОБЩЕСТВА </a:t>
            </a:r>
            <a:r>
              <a:rPr lang="ru-RU" sz="2400" dirty="0" smtClean="0">
                <a:solidFill>
                  <a:srgbClr val="800000"/>
                </a:solidFill>
              </a:rPr>
              <a:t>К </a:t>
            </a:r>
            <a:r>
              <a:rPr lang="ru-RU" sz="2400" dirty="0">
                <a:solidFill>
                  <a:srgbClr val="800000"/>
                </a:solidFill>
              </a:rPr>
              <a:t>ЛЮДЯМ С </a:t>
            </a:r>
            <a:r>
              <a:rPr lang="ru-RU" sz="2400" dirty="0" smtClean="0">
                <a:solidFill>
                  <a:srgbClr val="800000"/>
                </a:solidFill>
              </a:rPr>
              <a:t>НАРУШЕНИЯМИ РАЗВИТИЯ</a:t>
            </a:r>
            <a:endParaRPr lang="ru-RU" sz="2400" dirty="0">
              <a:solidFill>
                <a:srgbClr val="800000"/>
              </a:solidFill>
            </a:endParaRPr>
          </a:p>
        </p:txBody>
      </p:sp>
      <p:pic>
        <p:nvPicPr>
          <p:cNvPr id="5" name="Содержимое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8" y="2060575"/>
            <a:ext cx="9136062" cy="1152525"/>
          </a:xfrm>
          <a:prstGeom prst="rect">
            <a:avLst/>
          </a:prstGeom>
        </p:spPr>
      </p:pic>
      <p:pic>
        <p:nvPicPr>
          <p:cNvPr id="7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" b="76"/>
          <a:stretch>
            <a:fillRect/>
          </a:stretch>
        </p:blipFill>
        <p:spPr>
          <a:xfrm>
            <a:off x="0" y="1196752"/>
            <a:ext cx="9172575" cy="908050"/>
          </a:xfrm>
        </p:spPr>
      </p:pic>
      <p:pic>
        <p:nvPicPr>
          <p:cNvPr id="8" name="Содержимое 3" descr="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42" y="3140968"/>
            <a:ext cx="9144000" cy="1295400"/>
          </a:xfrm>
          <a:prstGeom prst="rect">
            <a:avLst/>
          </a:prstGeom>
        </p:spPr>
      </p:pic>
      <p:pic>
        <p:nvPicPr>
          <p:cNvPr id="10" name="Содержимое 3" descr="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365104"/>
            <a:ext cx="9144000" cy="1295400"/>
          </a:xfrm>
          <a:prstGeom prst="rect">
            <a:avLst/>
          </a:prstGeom>
        </p:spPr>
      </p:pic>
      <p:pic>
        <p:nvPicPr>
          <p:cNvPr id="11" name="Содержимое 3" descr="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" y="5634038"/>
            <a:ext cx="9144000" cy="122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7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dirty="0">
                <a:solidFill>
                  <a:srgbClr val="800000"/>
                </a:solidFill>
                <a:latin typeface="Arial"/>
                <a:cs typeface="Arial"/>
              </a:rPr>
              <a:t>Основные международные документы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5538"/>
            <a:ext cx="9396413" cy="4751387"/>
          </a:xfrm>
        </p:spPr>
        <p:txBody>
          <a:bodyPr>
            <a:normAutofit/>
          </a:bodyPr>
          <a:lstStyle/>
          <a:p>
            <a:pPr eaLnBrk="1" hangingPunct="1">
              <a:buFont typeface="Wingdings" charset="2"/>
              <a:buChar char="ü"/>
              <a:defRPr/>
            </a:pPr>
            <a:r>
              <a:rPr kumimoji="0" lang="ru-RU" dirty="0">
                <a:latin typeface="Arial"/>
                <a:cs typeface="Arial"/>
              </a:rPr>
              <a:t>Декларация прав человека 1948,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dirty="0">
                <a:latin typeface="Arial"/>
                <a:cs typeface="Arial"/>
              </a:rPr>
              <a:t>Декларация о правах умственно отсталых лиц 1971,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dirty="0">
                <a:latin typeface="Arial"/>
                <a:cs typeface="Arial"/>
              </a:rPr>
              <a:t>Конвенция ООН о правах ребенка 1989,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dirty="0">
                <a:latin typeface="Arial"/>
                <a:cs typeface="Arial"/>
              </a:rPr>
              <a:t>Стандартные правила обеспечения </a:t>
            </a:r>
            <a:br>
              <a:rPr kumimoji="0" lang="ru-RU" dirty="0">
                <a:latin typeface="Arial"/>
                <a:cs typeface="Arial"/>
              </a:rPr>
            </a:br>
            <a:r>
              <a:rPr kumimoji="0" lang="ru-RU" dirty="0">
                <a:latin typeface="Arial"/>
                <a:cs typeface="Arial"/>
              </a:rPr>
              <a:t>равных возможностей для инвалидов 1993,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dirty="0" err="1">
                <a:latin typeface="Arial"/>
                <a:cs typeface="Arial"/>
              </a:rPr>
              <a:t>Саламанкская</a:t>
            </a:r>
            <a:r>
              <a:rPr kumimoji="0" lang="ru-RU" dirty="0">
                <a:latin typeface="Arial"/>
                <a:cs typeface="Arial"/>
              </a:rPr>
              <a:t> декларация (Рамки действий по образованию лиц с особыми потребностями) 1994, 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dirty="0">
                <a:latin typeface="Arial"/>
                <a:cs typeface="Arial"/>
              </a:rPr>
              <a:t>Конвенция ООН о правах инвалидов 2006.</a:t>
            </a:r>
          </a:p>
          <a:p>
            <a:pPr eaLnBrk="1" hangingPunct="1">
              <a:buFont typeface="Wingdings" charset="0"/>
              <a:buNone/>
              <a:defRPr/>
            </a:pPr>
            <a:endParaRPr kumimoji="0" lang="ru-R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4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Международная Конвенция </a:t>
            </a:r>
            <a:br>
              <a:rPr lang="ru-RU" dirty="0" smtClean="0">
                <a:solidFill>
                  <a:srgbClr val="800000"/>
                </a:solidFill>
              </a:rPr>
            </a:br>
            <a:r>
              <a:rPr lang="ru-RU" dirty="0" smtClean="0">
                <a:solidFill>
                  <a:srgbClr val="800000"/>
                </a:solidFill>
              </a:rPr>
              <a:t>«О правах инвалидов»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28800"/>
            <a:ext cx="4258816" cy="4853136"/>
          </a:xfrm>
        </p:spPr>
        <p:txBody>
          <a:bodyPr>
            <a:normAutofit fontScale="92500"/>
          </a:bodyPr>
          <a:lstStyle/>
          <a:p>
            <a:pPr>
              <a:buFont typeface="Wingdings" charset="2"/>
              <a:buChar char="ü"/>
            </a:pPr>
            <a:r>
              <a:rPr lang="ru-RU" dirty="0" smtClean="0"/>
              <a:t>13 декабря 2006 года принята Генеральной Ассамблеей ООН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24 сентября 2008 г. Россия подписала Конвенцию «О правах инвалидов».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3 мая 2012 года подписан закон РФ о ратификации Конвенции о правах инвалидов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0001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440222"/>
            <a:ext cx="4320480" cy="611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9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5496" y="116632"/>
            <a:ext cx="9144000" cy="86409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200" dirty="0">
                <a:solidFill>
                  <a:srgbClr val="800000"/>
                </a:solidFill>
                <a:effectLst/>
              </a:rPr>
              <a:t>М</a:t>
            </a:r>
            <a:r>
              <a:rPr lang="ru-RU" sz="3200" dirty="0" smtClean="0">
                <a:solidFill>
                  <a:srgbClr val="800000"/>
                </a:solidFill>
                <a:effectLst/>
              </a:rPr>
              <a:t>одели </a:t>
            </a:r>
            <a:r>
              <a:rPr lang="ru-RU" sz="3200" dirty="0">
                <a:solidFill>
                  <a:srgbClr val="800000"/>
                </a:solidFill>
                <a:effectLst/>
              </a:rPr>
              <a:t>жизни человека </a:t>
            </a:r>
            <a:r>
              <a:rPr lang="ru-RU" sz="3200" dirty="0" smtClean="0">
                <a:solidFill>
                  <a:srgbClr val="800000"/>
                </a:solidFill>
                <a:effectLst/>
              </a:rPr>
              <a:t/>
            </a:r>
            <a:br>
              <a:rPr lang="ru-RU" sz="3200" dirty="0" smtClean="0">
                <a:solidFill>
                  <a:srgbClr val="800000"/>
                </a:solidFill>
                <a:effectLst/>
              </a:rPr>
            </a:br>
            <a:r>
              <a:rPr lang="ru-RU" sz="3200" dirty="0" smtClean="0">
                <a:solidFill>
                  <a:srgbClr val="800000"/>
                </a:solidFill>
                <a:effectLst/>
              </a:rPr>
              <a:t>с ментальной инвалидностью </a:t>
            </a:r>
            <a:r>
              <a:rPr lang="ru-RU" sz="3200" dirty="0">
                <a:solidFill>
                  <a:srgbClr val="800000"/>
                </a:solidFill>
                <a:effectLst/>
              </a:rPr>
              <a:t>в </a:t>
            </a:r>
            <a:r>
              <a:rPr lang="ru-RU" sz="3200" dirty="0" smtClean="0">
                <a:solidFill>
                  <a:srgbClr val="800000"/>
                </a:solidFill>
                <a:effectLst/>
              </a:rPr>
              <a:t>России</a:t>
            </a:r>
            <a:endParaRPr lang="ru-RU" sz="3200" dirty="0">
              <a:solidFill>
                <a:srgbClr val="800000"/>
              </a:solidFill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228725" y="2492375"/>
            <a:ext cx="2335213" cy="865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1" lang="ru-RU" altLang="ru-RU" sz="1600" b="1">
                <a:latin typeface="Times New Roman" pitchFamily="18" charset="0"/>
                <a:ea typeface="ÇlÇr ñæí©"/>
                <a:cs typeface="ÇlÇr ñæí©"/>
              </a:rPr>
              <a:t>Специализированный дом ребенка</a:t>
            </a:r>
            <a:endParaRPr kumimoji="1" lang="ru-RU" altLang="ru-RU" sz="3200"/>
          </a:p>
        </p:txBody>
      </p:sp>
      <p:cxnSp>
        <p:nvCxnSpPr>
          <p:cNvPr id="2050" name="AutoShape 2"/>
          <p:cNvCxnSpPr>
            <a:cxnSpLocks noChangeShapeType="1"/>
          </p:cNvCxnSpPr>
          <p:nvPr/>
        </p:nvCxnSpPr>
        <p:spPr bwMode="auto">
          <a:xfrm>
            <a:off x="2124075" y="3430588"/>
            <a:ext cx="0" cy="2857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51" name="AutoShape 3"/>
          <p:cNvCxnSpPr>
            <a:cxnSpLocks noChangeShapeType="1"/>
          </p:cNvCxnSpPr>
          <p:nvPr/>
        </p:nvCxnSpPr>
        <p:spPr bwMode="auto">
          <a:xfrm>
            <a:off x="2124075" y="4919663"/>
            <a:ext cx="9525" cy="238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28725" y="3894138"/>
            <a:ext cx="2335213" cy="830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1" lang="ru-RU" altLang="ru-RU" sz="1600" b="1">
                <a:latin typeface="Times New Roman" pitchFamily="18" charset="0"/>
                <a:ea typeface="ÇlÇr ñæí©"/>
                <a:cs typeface="ÇlÇr ñæí©"/>
              </a:rPr>
              <a:t>Детский дом-интернат соцзащиты</a:t>
            </a:r>
            <a:endParaRPr kumimoji="1" lang="ru-RU" altLang="ru-RU" sz="320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87450" y="5300663"/>
            <a:ext cx="2376488" cy="865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1" lang="ru-RU" altLang="ru-RU" sz="1600" b="1">
                <a:latin typeface="Times New Roman" pitchFamily="18" charset="0"/>
                <a:ea typeface="ÇlÇr ñæí©"/>
                <a:cs typeface="ÇlÇr ñæí©"/>
              </a:rPr>
              <a:t>Психоневрологический</a:t>
            </a:r>
            <a:r>
              <a:rPr kumimoji="1" lang="ru-RU" altLang="ru-RU" sz="1600" b="1">
                <a:latin typeface="Cambria" pitchFamily="18" charset="0"/>
                <a:ea typeface="ÇlÇr ñæí©"/>
                <a:cs typeface="ÇlÇr ñæí©"/>
              </a:rPr>
              <a:t> </a:t>
            </a:r>
            <a:r>
              <a:rPr kumimoji="1" lang="ru-RU" altLang="ru-RU" sz="1600" b="1">
                <a:latin typeface="Times New Roman" pitchFamily="18" charset="0"/>
                <a:ea typeface="ÇlÇr ñæí©"/>
                <a:cs typeface="ÇlÇr ñæí©"/>
              </a:rPr>
              <a:t>интернат для взрослых</a:t>
            </a:r>
          </a:p>
          <a:p>
            <a:pPr eaLnBrk="1" hangingPunct="1"/>
            <a:endParaRPr kumimoji="1" lang="ru-RU" altLang="ru-RU" sz="1200">
              <a:latin typeface="Times New Roman" pitchFamily="18" charset="0"/>
              <a:ea typeface="ÇlÇr ñæí©"/>
              <a:cs typeface="ÇlÇr ñæí©"/>
            </a:endParaRPr>
          </a:p>
          <a:p>
            <a:pPr eaLnBrk="1" hangingPunct="1"/>
            <a:endParaRPr kumimoji="1" lang="ru-RU" altLang="ru-RU" sz="1200">
              <a:latin typeface="Times New Roman" pitchFamily="18" charset="0"/>
              <a:ea typeface="ÇlÇr ñæí©"/>
              <a:cs typeface="ÇlÇr ñæí©"/>
            </a:endParaRPr>
          </a:p>
          <a:p>
            <a:pPr eaLnBrk="1" hangingPunct="1"/>
            <a:endParaRPr kumimoji="1" lang="ru-RU" altLang="ru-RU" sz="240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50825" y="2492375"/>
            <a:ext cx="882650" cy="865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1" lang="ru-RU" altLang="ru-RU" sz="2000" b="1">
                <a:latin typeface="Cambria" pitchFamily="18" charset="0"/>
                <a:ea typeface="ÇlÇr ñæí©"/>
                <a:cs typeface="ÇlÇr ñæí©"/>
              </a:rPr>
              <a:t>0 – 3 </a:t>
            </a:r>
            <a:endParaRPr kumimoji="1" lang="ru-RU" altLang="ru-RU" sz="400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825" y="3894138"/>
            <a:ext cx="882650" cy="830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kumimoji="1" lang="ru-RU" altLang="ru-RU" b="1">
                <a:latin typeface="Cambria" pitchFamily="18" charset="0"/>
                <a:ea typeface="ÇlÇr ñæí©"/>
                <a:cs typeface="ÇlÇr ñæí©"/>
              </a:rPr>
              <a:t>4 – 18 </a:t>
            </a:r>
            <a:endParaRPr kumimoji="1" lang="ru-RU" altLang="ru-RU" sz="360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50825" y="5300663"/>
            <a:ext cx="836613" cy="865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kumimoji="1" lang="ru-RU" altLang="ru-RU" b="1">
                <a:latin typeface="Cambria" pitchFamily="18" charset="0"/>
                <a:ea typeface="ÇlÇr ñæí©"/>
                <a:cs typeface="ÇlÇr ñæí©"/>
              </a:rPr>
              <a:t>  18 +</a:t>
            </a:r>
            <a:endParaRPr kumimoji="1" lang="ru-RU" altLang="ru-RU" sz="360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50825" y="1268413"/>
            <a:ext cx="8893175" cy="647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1" lang="ru-RU" altLang="ru-RU" sz="2800" b="1">
                <a:latin typeface="Times New Roman" pitchFamily="18" charset="0"/>
                <a:ea typeface="ÇlÇr ñæí©"/>
                <a:cs typeface="ÇlÇr ñæí©"/>
              </a:rPr>
              <a:t>Родовспомогательное учреждение, больница</a:t>
            </a:r>
          </a:p>
          <a:p>
            <a:pPr eaLnBrk="1" hangingPunct="1"/>
            <a:endParaRPr kumimoji="1" lang="ru-RU" altLang="ru-RU" sz="400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318000" y="2492375"/>
            <a:ext cx="685800" cy="37449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kumimoji="1" lang="ru-RU" altLang="ru-RU" b="1">
              <a:latin typeface="Times New Roman" pitchFamily="18" charset="0"/>
              <a:ea typeface="ÇlÇr ñæí©"/>
              <a:cs typeface="ÇlÇr ñæí©"/>
            </a:endParaRPr>
          </a:p>
          <a:p>
            <a:pPr algn="ctr" eaLnBrk="1" hangingPunct="1"/>
            <a:endParaRPr kumimoji="1" lang="ru-RU" altLang="ru-RU" b="1">
              <a:latin typeface="Times New Roman" pitchFamily="18" charset="0"/>
              <a:ea typeface="ÇlÇr ñæí©"/>
              <a:cs typeface="ÇlÇr ñæí©"/>
            </a:endParaRPr>
          </a:p>
          <a:p>
            <a:pPr algn="ctr" eaLnBrk="1" hangingPunct="1"/>
            <a:r>
              <a:rPr kumimoji="1" lang="ru-RU" altLang="ru-RU" b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С</a:t>
            </a:r>
          </a:p>
          <a:p>
            <a:pPr algn="ctr" eaLnBrk="1" hangingPunct="1"/>
            <a:r>
              <a:rPr kumimoji="1" lang="ru-RU" altLang="ru-RU" b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Е</a:t>
            </a:r>
          </a:p>
          <a:p>
            <a:pPr algn="ctr" eaLnBrk="1" hangingPunct="1"/>
            <a:r>
              <a:rPr kumimoji="1" lang="ru-RU" altLang="ru-RU" b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М</a:t>
            </a:r>
          </a:p>
          <a:p>
            <a:pPr algn="ctr" eaLnBrk="1" hangingPunct="1"/>
            <a:r>
              <a:rPr kumimoji="1" lang="ru-RU" altLang="ru-RU" b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Ь</a:t>
            </a:r>
          </a:p>
          <a:p>
            <a:pPr algn="ctr" eaLnBrk="1" hangingPunct="1"/>
            <a:r>
              <a:rPr kumimoji="1" lang="ru-RU" altLang="ru-RU" b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Я,</a:t>
            </a:r>
          </a:p>
          <a:p>
            <a:pPr algn="ctr" eaLnBrk="1" hangingPunct="1"/>
            <a:r>
              <a:rPr kumimoji="1" lang="ru-RU" altLang="ru-RU" b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 </a:t>
            </a:r>
          </a:p>
          <a:p>
            <a:pPr algn="ctr" eaLnBrk="1" hangingPunct="1"/>
            <a:endParaRPr kumimoji="1" lang="ru-RU" altLang="ru-RU" b="1">
              <a:solidFill>
                <a:srgbClr val="C00000"/>
              </a:solidFill>
              <a:latin typeface="Times New Roman" pitchFamily="18" charset="0"/>
              <a:ea typeface="ÇlÇr ñæí©"/>
              <a:cs typeface="ÇlÇr ñæí©"/>
            </a:endParaRPr>
          </a:p>
          <a:p>
            <a:pPr algn="ctr" eaLnBrk="1" hangingPunct="1"/>
            <a:r>
              <a:rPr kumimoji="1" lang="ru-RU" altLang="ru-RU" b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Д</a:t>
            </a:r>
          </a:p>
          <a:p>
            <a:pPr algn="ctr" eaLnBrk="1" hangingPunct="1"/>
            <a:r>
              <a:rPr kumimoji="1" lang="ru-RU" altLang="ru-RU" b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О</a:t>
            </a:r>
          </a:p>
          <a:p>
            <a:pPr algn="ctr" eaLnBrk="1" hangingPunct="1"/>
            <a:r>
              <a:rPr kumimoji="1" lang="ru-RU" altLang="ru-RU" b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М</a:t>
            </a:r>
          </a:p>
          <a:p>
            <a:pPr algn="ctr" eaLnBrk="1" hangingPunct="1"/>
            <a:endParaRPr kumimoji="1" lang="ru-RU" altLang="ru-RU" b="1">
              <a:solidFill>
                <a:srgbClr val="C00000"/>
              </a:solidFill>
              <a:latin typeface="Times New Roman" pitchFamily="18" charset="0"/>
              <a:ea typeface="ÇlÇr ñæí©"/>
              <a:cs typeface="ÇlÇr ñæí©"/>
            </a:endParaRPr>
          </a:p>
          <a:p>
            <a:pPr algn="ctr" eaLnBrk="1" hangingPunct="1"/>
            <a:endParaRPr kumimoji="1" lang="ru-RU" altLang="ru-RU" sz="3600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003800" y="2492375"/>
            <a:ext cx="2403475" cy="7921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1" lang="ru-RU" altLang="ru-RU" sz="1600" b="1" i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Ранняя комплексная помощь ребенку и семье</a:t>
            </a:r>
            <a:r>
              <a:rPr kumimoji="1" lang="ru-RU" altLang="ru-RU" sz="1600" b="1" i="1">
                <a:solidFill>
                  <a:srgbClr val="C00000"/>
                </a:solidFill>
                <a:latin typeface="Cambria" pitchFamily="18" charset="0"/>
                <a:ea typeface="ÇlÇr ñæí©"/>
                <a:cs typeface="ÇlÇr ñæí©"/>
              </a:rPr>
              <a:t> </a:t>
            </a:r>
            <a:endParaRPr kumimoji="1" lang="ru-RU" altLang="ru-RU" sz="320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380288" y="2492375"/>
            <a:ext cx="1763712" cy="37449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kumimoji="1" lang="ru-RU" altLang="ru-RU" b="1" i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Социальное сопровождение</a:t>
            </a:r>
          </a:p>
          <a:p>
            <a:pPr eaLnBrk="1" hangingPunct="1"/>
            <a:r>
              <a:rPr kumimoji="1" lang="ru-RU" altLang="ru-RU" b="1" i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человека с инвалид-ностью и семьи,</a:t>
            </a:r>
          </a:p>
          <a:p>
            <a:pPr eaLnBrk="1" hangingPunct="1"/>
            <a:r>
              <a:rPr kumimoji="1" lang="ru-RU" altLang="ru-RU" b="1" i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медицинское</a:t>
            </a:r>
          </a:p>
          <a:p>
            <a:pPr eaLnBrk="1" hangingPunct="1"/>
            <a:r>
              <a:rPr kumimoji="1" lang="ru-RU" altLang="ru-RU" b="1" i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сопровождение реабилитация </a:t>
            </a:r>
          </a:p>
          <a:p>
            <a:pPr eaLnBrk="1" hangingPunct="1"/>
            <a:r>
              <a:rPr kumimoji="1" lang="ru-RU" altLang="ru-RU" b="1" i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в течение жизни</a:t>
            </a:r>
          </a:p>
          <a:p>
            <a:pPr eaLnBrk="1" hangingPunct="1"/>
            <a:r>
              <a:rPr kumimoji="1" lang="ru-RU" altLang="ru-RU" b="1" i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по месту жительства</a:t>
            </a:r>
            <a:endParaRPr kumimoji="1" lang="ru-RU" altLang="ru-RU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003800" y="3644900"/>
            <a:ext cx="2376488" cy="960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1" lang="ru-RU" altLang="ru-RU" sz="1600" b="1" i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Образование в шаговой доступности</a:t>
            </a:r>
            <a:r>
              <a:rPr kumimoji="1" lang="ru-RU" altLang="ru-RU" sz="1600" b="1" i="1">
                <a:solidFill>
                  <a:srgbClr val="C00000"/>
                </a:solidFill>
                <a:latin typeface="Cambria" pitchFamily="18" charset="0"/>
                <a:ea typeface="ÇlÇr ñæí©"/>
                <a:cs typeface="ÇlÇr ñæí©"/>
              </a:rPr>
              <a:t> </a:t>
            </a:r>
            <a:endParaRPr kumimoji="1" lang="ru-RU" altLang="ru-RU" sz="1600" b="1" i="1">
              <a:solidFill>
                <a:srgbClr val="C00000"/>
              </a:solidFill>
              <a:latin typeface="Times New Roman" pitchFamily="18" charset="0"/>
              <a:ea typeface="ÇlÇr ñæí©"/>
              <a:cs typeface="ÇlÇr ñæí©"/>
            </a:endParaRPr>
          </a:p>
          <a:p>
            <a:pPr algn="ctr" eaLnBrk="1" hangingPunct="1"/>
            <a:r>
              <a:rPr kumimoji="1" lang="ru-RU" altLang="ru-RU" sz="1600" b="1" i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(дошкольное, школьное)</a:t>
            </a:r>
            <a:endParaRPr kumimoji="1" lang="ru-RU" altLang="ru-RU" sz="4400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5003800" y="5013325"/>
            <a:ext cx="2376488" cy="1223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kumimoji="1" lang="ru-RU" altLang="ru-RU" sz="1600" b="1" i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Сопровождаемое проживание, сопровождаемая</a:t>
            </a:r>
            <a:r>
              <a:rPr kumimoji="1" lang="ru-RU" altLang="ru-RU" sz="2400" b="1" i="1">
                <a:solidFill>
                  <a:srgbClr val="C00000"/>
                </a:solidFill>
                <a:latin typeface="Cambria" pitchFamily="18" charset="0"/>
                <a:ea typeface="ÇlÇr ñæí©"/>
                <a:cs typeface="ÇlÇr ñæí©"/>
              </a:rPr>
              <a:t> </a:t>
            </a:r>
            <a:r>
              <a:rPr kumimoji="1" lang="ru-RU" altLang="ru-RU" sz="1600" b="1" i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занятость,</a:t>
            </a:r>
          </a:p>
          <a:p>
            <a:pPr algn="ctr" eaLnBrk="1" hangingPunct="1">
              <a:lnSpc>
                <a:spcPct val="80000"/>
              </a:lnSpc>
            </a:pPr>
            <a:r>
              <a:rPr kumimoji="1" lang="ru-RU" altLang="ru-RU" sz="1600" b="1" i="1">
                <a:solidFill>
                  <a:srgbClr val="C00000"/>
                </a:solidFill>
                <a:latin typeface="Times New Roman" pitchFamily="18" charset="0"/>
                <a:ea typeface="ÇlÇr ñæí©"/>
                <a:cs typeface="ÇlÇr ñæí©"/>
              </a:rPr>
              <a:t>досуг</a:t>
            </a:r>
            <a:endParaRPr kumimoji="1" lang="ru-RU" altLang="ru-RU" sz="4400"/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3641725" y="2708275"/>
            <a:ext cx="569913" cy="485775"/>
          </a:xfrm>
          <a:prstGeom prst="leftArrow">
            <a:avLst>
              <a:gd name="adj1" fmla="val 50000"/>
              <a:gd name="adj2" fmla="val 2499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20" name="AutoShape 18"/>
          <p:cNvSpPr>
            <a:spLocks noChangeArrowheads="1"/>
          </p:cNvSpPr>
          <p:nvPr/>
        </p:nvSpPr>
        <p:spPr bwMode="auto">
          <a:xfrm>
            <a:off x="3635375" y="4022725"/>
            <a:ext cx="576263" cy="485775"/>
          </a:xfrm>
          <a:prstGeom prst="leftArrow">
            <a:avLst>
              <a:gd name="adj1" fmla="val 50000"/>
              <a:gd name="adj2" fmla="val 2501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25" name="AutoShape 18"/>
          <p:cNvSpPr>
            <a:spLocks noChangeArrowheads="1"/>
          </p:cNvSpPr>
          <p:nvPr/>
        </p:nvSpPr>
        <p:spPr bwMode="auto">
          <a:xfrm>
            <a:off x="3635375" y="5445125"/>
            <a:ext cx="576263" cy="485775"/>
          </a:xfrm>
          <a:prstGeom prst="leftArrow">
            <a:avLst>
              <a:gd name="adj1" fmla="val 50000"/>
              <a:gd name="adj2" fmla="val 2501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 rot="-5400000">
            <a:off x="2078038" y="1962150"/>
            <a:ext cx="431800" cy="48577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27" name="AutoShape 17"/>
          <p:cNvSpPr>
            <a:spLocks noChangeArrowheads="1"/>
          </p:cNvSpPr>
          <p:nvPr/>
        </p:nvSpPr>
        <p:spPr bwMode="auto">
          <a:xfrm rot="-5400000">
            <a:off x="5984876" y="1962150"/>
            <a:ext cx="431800" cy="48577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cxnSp>
        <p:nvCxnSpPr>
          <p:cNvPr id="28" name="AutoShape 2"/>
          <p:cNvCxnSpPr>
            <a:cxnSpLocks noChangeShapeType="1"/>
          </p:cNvCxnSpPr>
          <p:nvPr/>
        </p:nvCxnSpPr>
        <p:spPr bwMode="auto">
          <a:xfrm>
            <a:off x="6227763" y="3284538"/>
            <a:ext cx="0" cy="2857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9" name="AutoShape 2"/>
          <p:cNvCxnSpPr>
            <a:cxnSpLocks noChangeShapeType="1"/>
          </p:cNvCxnSpPr>
          <p:nvPr/>
        </p:nvCxnSpPr>
        <p:spPr bwMode="auto">
          <a:xfrm>
            <a:off x="6227763" y="4652963"/>
            <a:ext cx="0" cy="2857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" name="Прямая соединительная линия 3"/>
          <p:cNvCxnSpPr/>
          <p:nvPr/>
        </p:nvCxnSpPr>
        <p:spPr>
          <a:xfrm>
            <a:off x="3641725" y="2565400"/>
            <a:ext cx="569913" cy="6286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3635375" y="2708275"/>
            <a:ext cx="576263" cy="5762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641725" y="3884613"/>
            <a:ext cx="569913" cy="6302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3635375" y="4029075"/>
            <a:ext cx="576263" cy="5762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673475" y="5349875"/>
            <a:ext cx="569913" cy="6302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3667125" y="5494338"/>
            <a:ext cx="576263" cy="5762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40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800000"/>
                </a:solidFill>
              </a:rPr>
              <a:t>ФЗ «Об образовании в РФ»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  <a:defRPr/>
            </a:pPr>
            <a:r>
              <a:rPr lang="ru-RU" sz="3200" dirty="0"/>
              <a:t>Р</a:t>
            </a:r>
            <a:r>
              <a:rPr lang="ru-RU" sz="3200" dirty="0" smtClean="0"/>
              <a:t>азные формы образования для детей с ОВЗ;</a:t>
            </a:r>
          </a:p>
          <a:p>
            <a:pPr>
              <a:buFont typeface="Wingdings" charset="2"/>
              <a:buChar char="ü"/>
              <a:defRPr/>
            </a:pPr>
            <a:r>
              <a:rPr lang="ru-RU" sz="3200" dirty="0" smtClean="0"/>
              <a:t>Особые образовательные потребности;</a:t>
            </a:r>
          </a:p>
          <a:p>
            <a:pPr>
              <a:buFont typeface="Wingdings" charset="2"/>
              <a:buChar char="ü"/>
              <a:defRPr/>
            </a:pPr>
            <a:r>
              <a:rPr lang="ru-RU" sz="3200" dirty="0" smtClean="0"/>
              <a:t>АОП и АООП;</a:t>
            </a:r>
          </a:p>
          <a:p>
            <a:pPr>
              <a:buFont typeface="Wingdings" charset="2"/>
              <a:buChar char="ü"/>
              <a:defRPr/>
            </a:pPr>
            <a:r>
              <a:rPr lang="ru-RU" sz="3200" dirty="0"/>
              <a:t>Специальные условия образования;</a:t>
            </a:r>
          </a:p>
          <a:p>
            <a:pPr>
              <a:buFont typeface="Wingdings" charset="2"/>
              <a:buChar char="ü"/>
              <a:defRPr/>
            </a:pPr>
            <a:r>
              <a:rPr lang="ru-RU" sz="3200" dirty="0" smtClean="0"/>
              <a:t>Отдельные организации для обучающихся … </a:t>
            </a:r>
            <a:r>
              <a:rPr lang="ru-RU" sz="3200" dirty="0">
                <a:effectLst/>
              </a:rPr>
              <a:t>с умственной отсталостью, с </a:t>
            </a:r>
            <a:r>
              <a:rPr lang="ru-RU" sz="3200" dirty="0" smtClean="0">
                <a:effectLst/>
              </a:rPr>
              <a:t>расстройствами </a:t>
            </a:r>
            <a:r>
              <a:rPr lang="ru-RU" sz="3200" dirty="0">
                <a:effectLst/>
              </a:rPr>
              <a:t>аутистического спектра, со сложными дефектами и других обучающихся с ограниченными </a:t>
            </a:r>
            <a:r>
              <a:rPr lang="ru-RU" sz="3200" dirty="0" smtClean="0">
                <a:effectLst/>
              </a:rPr>
              <a:t>возможностями;</a:t>
            </a:r>
          </a:p>
          <a:p>
            <a:pPr>
              <a:buFont typeface="Wingdings" charset="2"/>
              <a:buChar char="ü"/>
              <a:defRPr/>
            </a:pPr>
            <a:r>
              <a:rPr lang="ru-RU" sz="3200" dirty="0" smtClean="0"/>
              <a:t>Федеральный государственный образовательный стандарт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0540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4" descr="Отдельный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750" y="1392409"/>
            <a:ext cx="8572500" cy="563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35902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800000"/>
                </a:solidFill>
              </a:rPr>
              <a:t>Соотношение содержательных компонентов Стандарта </a:t>
            </a:r>
            <a:br>
              <a:rPr lang="ru-RU" sz="3200" dirty="0" smtClean="0">
                <a:solidFill>
                  <a:srgbClr val="800000"/>
                </a:solidFill>
              </a:rPr>
            </a:br>
            <a:r>
              <a:rPr lang="ru-RU" sz="2800" dirty="0" smtClean="0">
                <a:solidFill>
                  <a:srgbClr val="800000"/>
                </a:solidFill>
              </a:rPr>
              <a:t>(концепция СФГОС разработанная ИКП)</a:t>
            </a:r>
            <a:endParaRPr lang="ru-RU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Приказы Минобрнауки России</a:t>
            </a:r>
            <a:br>
              <a:rPr lang="ru-RU" dirty="0" smtClean="0">
                <a:solidFill>
                  <a:srgbClr val="800000"/>
                </a:solidFill>
              </a:rPr>
            </a:br>
            <a:r>
              <a:rPr lang="ru-RU" dirty="0" smtClean="0">
                <a:solidFill>
                  <a:srgbClr val="800000"/>
                </a:solidFill>
              </a:rPr>
              <a:t>от 19.12.2014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709160"/>
          </a:xfrm>
        </p:spPr>
        <p:txBody>
          <a:bodyPr/>
          <a:lstStyle/>
          <a:p>
            <a:pPr marL="651510" indent="-514350">
              <a:buFont typeface="+mj-lt"/>
              <a:buAutoNum type="arabicPeriod"/>
            </a:pPr>
            <a:r>
              <a:rPr lang="ru-RU" dirty="0" smtClean="0"/>
              <a:t>№ 1598 «Об утверждении федерального государственного образовательного стандарта </a:t>
            </a:r>
            <a:r>
              <a:rPr lang="ru-RU" u="sng" dirty="0" smtClean="0"/>
              <a:t>начального общего образования обучающихся с ограниченными возможностями здоровья</a:t>
            </a:r>
            <a:r>
              <a:rPr lang="ru-RU" dirty="0" smtClean="0"/>
              <a:t>»;</a:t>
            </a:r>
          </a:p>
          <a:p>
            <a:pPr marL="137160" indent="0">
              <a:buNone/>
            </a:pPr>
            <a:endParaRPr lang="ru-RU" dirty="0" smtClean="0"/>
          </a:p>
          <a:p>
            <a:pPr marL="651510" indent="-514350">
              <a:buFont typeface="+mj-lt"/>
              <a:buAutoNum type="arabicPeriod"/>
            </a:pPr>
            <a:r>
              <a:rPr lang="ru-RU" dirty="0" smtClean="0"/>
              <a:t>№ 1599 «Об </a:t>
            </a:r>
            <a:r>
              <a:rPr lang="ru-RU" dirty="0"/>
              <a:t>утверждении федерального государственного </a:t>
            </a:r>
            <a:r>
              <a:rPr lang="ru-RU" dirty="0" smtClean="0"/>
              <a:t>образовательного</a:t>
            </a:r>
            <a:r>
              <a:rPr lang="ru-RU" dirty="0"/>
              <a:t> </a:t>
            </a:r>
            <a:r>
              <a:rPr lang="ru-RU" dirty="0" smtClean="0"/>
              <a:t>стандарта </a:t>
            </a:r>
            <a:r>
              <a:rPr lang="ru-RU" u="sng" dirty="0"/>
              <a:t>образования обучающихся с умственной отсталостью (интеллектуальными нарушениями</a:t>
            </a:r>
            <a:r>
              <a:rPr lang="ru-RU" dirty="0" smtClean="0"/>
              <a:t>)» </a:t>
            </a:r>
            <a:endParaRPr lang="ru-RU" dirty="0"/>
          </a:p>
          <a:p>
            <a:pPr marL="65151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80920" cy="92211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800000"/>
                </a:solidFill>
              </a:rPr>
              <a:t>Варианты АООП начального общего образования обучающихся с ОВЗ</a:t>
            </a:r>
            <a:endParaRPr lang="ru-RU" sz="3200" dirty="0">
              <a:solidFill>
                <a:srgbClr val="8000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0204427"/>
              </p:ext>
            </p:extLst>
          </p:nvPr>
        </p:nvGraphicFramePr>
        <p:xfrm>
          <a:off x="0" y="1320120"/>
          <a:ext cx="9144000" cy="534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4746"/>
                <a:gridCol w="3569254"/>
              </a:tblGrid>
              <a:tr h="522057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Категория 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Times New Roman"/>
                        </a:rPr>
                        <a:t>обучающихся</a:t>
                      </a:r>
                      <a:endParaRPr lang="ru-RU" sz="2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Варианты 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Times New Roman"/>
                        </a:rPr>
                        <a:t>АООП</a:t>
                      </a:r>
                      <a:endParaRPr lang="ru-RU" sz="2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220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Глухие дети</a:t>
                      </a: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II, III, IV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220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Слабослышащие дети</a:t>
                      </a: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II, III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220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Слепые дети</a:t>
                      </a: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II, III, IV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220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Слабовидящие дети  </a:t>
                      </a: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II, </a:t>
                      </a:r>
                      <a:r>
                        <a:rPr lang="en-US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220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Дети с речевыми нарушениями</a:t>
                      </a: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II, III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220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  <a:latin typeface="Times New Roman"/>
                          <a:ea typeface="Times New Roman"/>
                        </a:rPr>
                        <a:t>Дети с двигательными нарушениями</a:t>
                      </a: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II, III, IV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220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Дети с 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Times New Roman"/>
                        </a:rPr>
                        <a:t>ЗПР</a:t>
                      </a:r>
                      <a:endParaRPr lang="ru-RU" sz="2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</a:t>
                      </a:r>
                      <a:r>
                        <a:rPr lang="en-US" sz="2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5220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Дети с 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Times New Roman"/>
                        </a:rPr>
                        <a:t>РАС</a:t>
                      </a:r>
                      <a:endParaRPr lang="ru-RU" sz="2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I, II, III, IV</a:t>
                      </a:r>
                      <a:endParaRPr lang="ru-RU" sz="2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43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467544" y="288032"/>
            <a:ext cx="8280920" cy="155679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800000"/>
                </a:solidFill>
              </a:rPr>
              <a:t>Варианты АООП образования обучающихся с умственной отсталостью (интеллектуальными нарушениями) </a:t>
            </a:r>
            <a:endParaRPr lang="ru-RU" sz="3200" dirty="0">
              <a:solidFill>
                <a:srgbClr val="8000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4814"/>
              </p:ext>
            </p:extLst>
          </p:nvPr>
        </p:nvGraphicFramePr>
        <p:xfrm>
          <a:off x="0" y="2473425"/>
          <a:ext cx="8942514" cy="3475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1908"/>
                <a:gridCol w="3490606"/>
              </a:tblGrid>
              <a:tr h="695171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Категория 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Times New Roman"/>
                        </a:rPr>
                        <a:t>обучающихся</a:t>
                      </a:r>
                      <a:endParaRPr lang="ru-RU" sz="2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Варианты 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Times New Roman"/>
                        </a:rPr>
                        <a:t>АООП</a:t>
                      </a:r>
                      <a:endParaRPr lang="ru-RU" sz="2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13903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  <a:latin typeface="Times New Roman"/>
                          <a:ea typeface="Times New Roman"/>
                        </a:rPr>
                        <a:t>Дети с легкой умственной отсталостью </a:t>
                      </a:r>
                      <a:endParaRPr lang="ru-RU" sz="2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endParaRPr lang="ru-RU" sz="2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  <a:tr h="13903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Times New Roman"/>
                        </a:rPr>
                        <a:t>Дети с 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Times New Roman"/>
                        </a:rPr>
                        <a:t>умеренной, тяжелой, глубокой умственной отсталостью, с ТМНР</a:t>
                      </a:r>
                      <a:endParaRPr lang="ru-RU" sz="2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endParaRPr lang="ru-RU" sz="2600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819" marR="6181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90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5876925"/>
            <a:ext cx="9144000" cy="9810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ФЗ РФ </a:t>
            </a:r>
            <a:r>
              <a:rPr lang="ru-RU" sz="2800" dirty="0">
                <a:solidFill>
                  <a:schemeClr val="bg1"/>
                </a:solidFill>
              </a:rPr>
              <a:t>«Об образовании в Российской Федерации» 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79512" y="3284984"/>
            <a:ext cx="8784976" cy="136815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dirty="0" smtClean="0">
                <a:latin typeface="Arial"/>
                <a:cs typeface="Arial"/>
              </a:rPr>
              <a:t>Требования к результатам </a:t>
            </a:r>
            <a:r>
              <a:rPr lang="ru-RU" sz="2400" dirty="0">
                <a:latin typeface="Arial"/>
                <a:cs typeface="Arial"/>
              </a:rPr>
              <a:t>освоения </a:t>
            </a:r>
            <a:endParaRPr lang="ru-RU" sz="2400" dirty="0" smtClean="0">
              <a:latin typeface="Arial"/>
              <a:cs typeface="Arial"/>
            </a:endParaRPr>
          </a:p>
          <a:p>
            <a:pPr algn="ctr"/>
            <a:r>
              <a:rPr lang="ru-RU" sz="2400" dirty="0" smtClean="0">
                <a:latin typeface="Arial"/>
                <a:cs typeface="Arial"/>
              </a:rPr>
              <a:t>АООП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79512" y="1844824"/>
            <a:ext cx="8784976" cy="144016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dirty="0" smtClean="0">
                <a:latin typeface="Arial"/>
                <a:cs typeface="Arial"/>
              </a:rPr>
              <a:t>Требования к условиям </a:t>
            </a:r>
            <a:r>
              <a:rPr lang="ru-RU" sz="2400" dirty="0">
                <a:latin typeface="Arial"/>
                <a:cs typeface="Arial"/>
              </a:rPr>
              <a:t>реализации </a:t>
            </a:r>
            <a:endParaRPr lang="ru-RU" sz="2400" dirty="0" smtClean="0">
              <a:latin typeface="Arial"/>
              <a:cs typeface="Arial"/>
            </a:endParaRPr>
          </a:p>
          <a:p>
            <a:pPr algn="ctr"/>
            <a:r>
              <a:rPr lang="ru-RU" sz="2400" dirty="0" smtClean="0">
                <a:latin typeface="Arial"/>
                <a:cs typeface="Arial"/>
              </a:rPr>
              <a:t>АООП</a:t>
            </a:r>
            <a:endParaRPr lang="ru-RU" sz="2400" b="1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5373" name="Rectangle 3"/>
          <p:cNvSpPr>
            <a:spLocks noChangeArrowheads="1"/>
          </p:cNvSpPr>
          <p:nvPr/>
        </p:nvSpPr>
        <p:spPr bwMode="auto">
          <a:xfrm>
            <a:off x="179512" y="4653136"/>
            <a:ext cx="8784976" cy="1211089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dirty="0" smtClean="0">
                <a:latin typeface="Arial"/>
                <a:cs typeface="Arial"/>
              </a:rPr>
              <a:t>Требования </a:t>
            </a:r>
            <a:r>
              <a:rPr lang="ru-RU" sz="2400" dirty="0">
                <a:latin typeface="Arial"/>
                <a:cs typeface="Arial"/>
              </a:rPr>
              <a:t>к структуре </a:t>
            </a:r>
            <a:endParaRPr lang="ru-RU" sz="2400" dirty="0" smtClean="0">
              <a:latin typeface="Arial"/>
              <a:cs typeface="Arial"/>
            </a:endParaRPr>
          </a:p>
          <a:p>
            <a:pPr algn="ctr"/>
            <a:r>
              <a:rPr lang="ru-RU" sz="2400" dirty="0" smtClean="0">
                <a:latin typeface="Arial"/>
                <a:cs typeface="Arial"/>
              </a:rPr>
              <a:t>АООП</a:t>
            </a:r>
            <a:endParaRPr lang="ru-RU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0" y="44624"/>
            <a:ext cx="9144000" cy="1772816"/>
          </a:xfrm>
          <a:prstGeom prst="triangle">
            <a:avLst>
              <a:gd name="adj" fmla="val 494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chemeClr val="accent2"/>
                </a:solidFill>
                <a:latin typeface="Arial"/>
                <a:cs typeface="Arial"/>
              </a:rPr>
              <a:t>ФГОС</a:t>
            </a:r>
            <a:endParaRPr lang="ru-RU" sz="60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0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 animBg="1"/>
      <p:bldP spid="39942" grpId="0" animBg="1"/>
      <p:bldP spid="15373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4807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АООП </a:t>
            </a:r>
            <a:endParaRPr lang="ru-RU" sz="32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 обучающихся </a:t>
            </a: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умеренной, тяжелой, глубокой умственной отсталостью (интеллектуальными нарушениями), с </a:t>
            </a:r>
            <a:r>
              <a:rPr lang="ru-RU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ТМНР</a:t>
            </a:r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en-US" sz="2000" dirty="0" smtClean="0"/>
          </a:p>
          <a:p>
            <a:pPr marL="137160" lvl="0" indent="0">
              <a:buNone/>
            </a:pPr>
            <a:r>
              <a:rPr lang="en-US" sz="3200" b="1" dirty="0" smtClean="0"/>
              <a:t>I. </a:t>
            </a:r>
            <a:r>
              <a:rPr lang="ru-RU" sz="3600" b="1" dirty="0" smtClean="0"/>
              <a:t>Целевой </a:t>
            </a:r>
            <a:r>
              <a:rPr lang="ru-RU" sz="3600" b="1" dirty="0"/>
              <a:t>раздел </a:t>
            </a:r>
            <a:endParaRPr lang="ru-RU" sz="3600" b="1" dirty="0" smtClean="0"/>
          </a:p>
          <a:p>
            <a:pPr marL="137160" lvl="0" indent="0">
              <a:buNone/>
            </a:pPr>
            <a:r>
              <a:rPr lang="en-US" sz="3600" b="1" dirty="0"/>
              <a:t>II.</a:t>
            </a:r>
            <a:r>
              <a:rPr lang="ru-RU" sz="3600" b="1" dirty="0"/>
              <a:t> Содержательный раздел </a:t>
            </a:r>
            <a:endParaRPr lang="ru-RU" sz="3600" b="1" dirty="0" smtClean="0"/>
          </a:p>
          <a:p>
            <a:pPr marL="137160" lvl="0" indent="0">
              <a:buNone/>
            </a:pPr>
            <a:r>
              <a:rPr lang="en-US" sz="3600" b="1" dirty="0"/>
              <a:t>III. </a:t>
            </a:r>
            <a:r>
              <a:rPr lang="ru-RU" sz="3600" b="1" dirty="0"/>
              <a:t>Организационный раздел</a:t>
            </a:r>
            <a:endParaRPr lang="ru-RU" sz="3600" b="1" dirty="0" smtClean="0"/>
          </a:p>
          <a:p>
            <a:pPr marL="137160" lvl="0" indent="0">
              <a:buNone/>
            </a:pP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166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850106"/>
          </a:xfrm>
        </p:spPr>
        <p:txBody>
          <a:bodyPr>
            <a:normAutofit/>
          </a:bodyPr>
          <a:lstStyle/>
          <a:p>
            <a:pPr lvl="0"/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I. </a:t>
            </a:r>
            <a:r>
              <a:rPr lang="ru-RU" sz="4400" u="sng" dirty="0">
                <a:solidFill>
                  <a:schemeClr val="accent2">
                    <a:lumMod val="75000"/>
                  </a:schemeClr>
                </a:solidFill>
              </a:rPr>
              <a:t>Целевой раздел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340768"/>
            <a:ext cx="8964488" cy="5184576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sz="3200" dirty="0" smtClean="0"/>
              <a:t>определяет </a:t>
            </a:r>
            <a:r>
              <a:rPr lang="ru-RU" sz="3200" dirty="0"/>
              <a:t>общее назначение, цели, задачи и планируемые результаты реализации АООП, а также способы определения достижения этих целей и результатов. </a:t>
            </a:r>
            <a:endParaRPr lang="en-US" sz="32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200" dirty="0"/>
              <a:t>целевой раздел включает:</a:t>
            </a:r>
          </a:p>
          <a:p>
            <a:pPr marL="850392" lvl="2" indent="0" fontAlgn="base">
              <a:buNone/>
            </a:pPr>
            <a:r>
              <a:rPr lang="ru-RU" sz="2800" dirty="0"/>
              <a:t>1.1. пояснительную записку;</a:t>
            </a:r>
          </a:p>
          <a:p>
            <a:pPr marL="850392" lvl="2" indent="0" fontAlgn="base">
              <a:buNone/>
            </a:pPr>
            <a:r>
              <a:rPr lang="ru-RU" sz="2800" dirty="0"/>
              <a:t>1.2. планируемые (возможные) результаты освоения обучающимися АООП;</a:t>
            </a:r>
          </a:p>
          <a:p>
            <a:pPr marL="850392" lvl="2" indent="0" fontAlgn="base">
              <a:buNone/>
            </a:pPr>
            <a:r>
              <a:rPr lang="ru-RU" sz="2800" dirty="0"/>
              <a:t>1.3. систему оценки достижения планируемых результатов освоения АООП.</a:t>
            </a: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6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341957" y="116632"/>
            <a:ext cx="81184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</a:pPr>
            <a:r>
              <a:rPr lang="ru-RU" sz="3600" b="1" dirty="0" smtClean="0">
                <a:solidFill>
                  <a:srgbClr val="800000"/>
                </a:solidFill>
              </a:rPr>
              <a:t>Общая цель образования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5123" name="Picture 7" descr="7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0020" y="3501711"/>
            <a:ext cx="4860252" cy="3239657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472" y="692696"/>
            <a:ext cx="912652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marL="137160" algn="ctr"/>
            <a:r>
              <a:rPr lang="ru-RU" dirty="0"/>
              <a:t>«Формирование общей культуры, соответствующей общепринятым нравственным и социокультурным ценностям, основанной на развитии личности </a:t>
            </a:r>
            <a:r>
              <a:rPr lang="ru-RU" dirty="0" smtClean="0"/>
              <a:t>и </a:t>
            </a:r>
            <a:r>
              <a:rPr lang="ru-RU" dirty="0"/>
              <a:t>необходимых для самореализации и жизни в обществе практических представлений, умений и навыков, позволяющих достичь обучающемуся максимально возможной самостоятельности и независимости в повседневной жизни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4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-108520" y="1052736"/>
            <a:ext cx="4038600" cy="1008112"/>
          </a:xfrm>
        </p:spPr>
        <p:txBody>
          <a:bodyPr/>
          <a:lstStyle/>
          <a:p>
            <a:pPr marL="137160" indent="0">
              <a:buNone/>
            </a:pPr>
            <a:r>
              <a:rPr lang="ru-RU" dirty="0"/>
              <a:t>недоразвитие </a:t>
            </a:r>
            <a:r>
              <a:rPr lang="ru-RU" dirty="0" smtClean="0"/>
              <a:t>мысли-тельной деятельности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283968" y="1052736"/>
            <a:ext cx="4860032" cy="108012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/>
              <a:t>компетенции направленные на решение жизненных </a:t>
            </a:r>
            <a:r>
              <a:rPr lang="ru-RU" dirty="0" smtClean="0"/>
              <a:t>задач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-108520" y="1988840"/>
            <a:ext cx="4427984" cy="1440159"/>
          </a:xfrm>
        </p:spPr>
        <p:txBody>
          <a:bodyPr/>
          <a:lstStyle/>
          <a:p>
            <a:pPr marL="137160" indent="0">
              <a:buNone/>
            </a:pPr>
            <a:r>
              <a:rPr lang="ru-RU" dirty="0"/>
              <a:t>затруднено или </a:t>
            </a:r>
            <a:r>
              <a:rPr lang="ru-RU" dirty="0" err="1" smtClean="0"/>
              <a:t>невозмож</a:t>
            </a:r>
            <a:r>
              <a:rPr lang="ru-RU" dirty="0" smtClean="0"/>
              <a:t>-но </a:t>
            </a:r>
            <a:r>
              <a:rPr lang="ru-RU" dirty="0"/>
              <a:t>формирование устной и письменной </a:t>
            </a:r>
            <a:r>
              <a:rPr lang="ru-RU" dirty="0" smtClean="0"/>
              <a:t>речи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283968" y="1988840"/>
            <a:ext cx="4788024" cy="1440160"/>
          </a:xfrm>
        </p:spPr>
        <p:txBody>
          <a:bodyPr/>
          <a:lstStyle/>
          <a:p>
            <a:pPr marL="137160" indent="0">
              <a:buNone/>
            </a:pPr>
            <a:r>
              <a:rPr lang="ru-RU" dirty="0"/>
              <a:t>средства невербальной и </a:t>
            </a:r>
            <a:r>
              <a:rPr lang="ru-RU" dirty="0" smtClean="0"/>
              <a:t>дополнительной </a:t>
            </a:r>
            <a:r>
              <a:rPr lang="ru-RU" dirty="0"/>
              <a:t>коммуникации</a:t>
            </a:r>
          </a:p>
        </p:txBody>
      </p:sp>
      <p:sp>
        <p:nvSpPr>
          <p:cNvPr id="8" name="Содержимое 4"/>
          <p:cNvSpPr txBox="1">
            <a:spLocks/>
          </p:cNvSpPr>
          <p:nvPr/>
        </p:nvSpPr>
        <p:spPr>
          <a:xfrm>
            <a:off x="-36512" y="3573017"/>
            <a:ext cx="4427984" cy="144015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Font typeface="Wingdings 2"/>
              <a:buNone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496" y="3356992"/>
            <a:ext cx="4392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низкий уровень </a:t>
            </a:r>
            <a:r>
              <a:rPr lang="ru-RU" sz="2800" dirty="0" err="1" smtClean="0"/>
              <a:t>продуктив-ности</a:t>
            </a:r>
            <a:r>
              <a:rPr lang="ru-RU" sz="2800" dirty="0" smtClean="0"/>
              <a:t> </a:t>
            </a:r>
            <a:r>
              <a:rPr lang="ru-RU" sz="2800" dirty="0"/>
              <a:t>внимания (быстрая истощаемость, </a:t>
            </a:r>
            <a:r>
              <a:rPr lang="ru-RU" sz="2800" dirty="0" err="1" smtClean="0"/>
              <a:t>неустойчи-вость</a:t>
            </a:r>
            <a:r>
              <a:rPr lang="ru-RU" sz="2800" dirty="0"/>
              <a:t>, отвлекаемость)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496" y="558924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существенные трудности произвольного запоминания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335699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непродолжительные, </a:t>
            </a:r>
            <a:r>
              <a:rPr lang="ru-RU" sz="2800" dirty="0" err="1" smtClean="0"/>
              <a:t>повто-ряющиеся</a:t>
            </a:r>
            <a:r>
              <a:rPr lang="ru-RU" sz="2800" dirty="0" smtClean="0"/>
              <a:t> </a:t>
            </a:r>
            <a:r>
              <a:rPr lang="ru-RU" sz="2800" dirty="0"/>
              <a:t>виды учебной деятельности, </a:t>
            </a:r>
            <a:r>
              <a:rPr lang="ru-RU" sz="2800" dirty="0" err="1" smtClean="0"/>
              <a:t>чередующи-еся</a:t>
            </a:r>
            <a:r>
              <a:rPr lang="ru-RU" sz="2800" dirty="0" smtClean="0"/>
              <a:t> </a:t>
            </a:r>
            <a:r>
              <a:rPr lang="ru-RU" sz="2800" dirty="0"/>
              <a:t>по степени </a:t>
            </a:r>
            <a:r>
              <a:rPr lang="ru-RU" sz="2800" dirty="0" err="1" smtClean="0"/>
              <a:t>психофизи</a:t>
            </a:r>
            <a:r>
              <a:rPr lang="ru-RU" sz="2800" dirty="0" smtClean="0"/>
              <a:t>-ческой </a:t>
            </a:r>
            <a:r>
              <a:rPr lang="ru-RU" sz="2800" dirty="0"/>
              <a:t>активности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50477" y="5589240"/>
            <a:ext cx="4572000" cy="12629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/>
              <a:t>ситуации и средства </a:t>
            </a:r>
            <a:r>
              <a:rPr lang="ru-RU" sz="2800" dirty="0" err="1" smtClean="0"/>
              <a:t>активи-зации</a:t>
            </a:r>
            <a:r>
              <a:rPr lang="ru-RU" sz="2800" dirty="0" smtClean="0"/>
              <a:t> </a:t>
            </a:r>
            <a:r>
              <a:rPr lang="ru-RU" sz="2800" dirty="0"/>
              <a:t>процессов </a:t>
            </a:r>
            <a:r>
              <a:rPr lang="ru-RU" sz="2800" dirty="0" err="1" smtClean="0"/>
              <a:t>непроиз</a:t>
            </a:r>
            <a:r>
              <a:rPr lang="ru-RU" sz="2800" dirty="0" smtClean="0"/>
              <a:t>-вольного </a:t>
            </a:r>
            <a:r>
              <a:rPr lang="ru-RU" sz="2800" dirty="0"/>
              <a:t>запоминания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4624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</a:rPr>
              <a:t>Особенности когнитивного развития </a:t>
            </a:r>
            <a:endParaRPr lang="ru-RU" sz="2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26621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</a:rPr>
              <a:t>Особые образовательные потребности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2935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>
          <a:xfrm>
            <a:off x="107504" y="202134"/>
            <a:ext cx="8640960" cy="2074738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800000"/>
                </a:solidFill>
              </a:rPr>
              <a:t>Система комплексного сопровождения </a:t>
            </a:r>
            <a:r>
              <a:rPr lang="ru-RU" sz="3200" dirty="0" smtClean="0">
                <a:solidFill>
                  <a:srgbClr val="800000"/>
                </a:solidFill>
              </a:rPr>
              <a:t>людей </a:t>
            </a:r>
            <a:r>
              <a:rPr lang="ru-RU" sz="3200" dirty="0">
                <a:solidFill>
                  <a:srgbClr val="800000"/>
                </a:solidFill>
              </a:rPr>
              <a:t>с </a:t>
            </a:r>
            <a:r>
              <a:rPr lang="ru-RU" sz="3200" dirty="0" smtClean="0">
                <a:solidFill>
                  <a:srgbClr val="800000"/>
                </a:solidFill>
              </a:rPr>
              <a:t>тяжелыми нарушениями </a:t>
            </a:r>
            <a:r>
              <a:rPr lang="ru-RU" sz="3200" dirty="0">
                <a:solidFill>
                  <a:srgbClr val="800000"/>
                </a:solidFill>
              </a:rPr>
              <a:t>развития на разных возрастных </a:t>
            </a:r>
            <a:r>
              <a:rPr lang="ru-RU" sz="3200" dirty="0" smtClean="0">
                <a:solidFill>
                  <a:srgbClr val="800000"/>
                </a:solidFill>
              </a:rPr>
              <a:t/>
            </a:r>
            <a:br>
              <a:rPr lang="ru-RU" sz="3200" dirty="0" smtClean="0">
                <a:solidFill>
                  <a:srgbClr val="800000"/>
                </a:solidFill>
              </a:rPr>
            </a:br>
            <a:r>
              <a:rPr lang="ru-RU" sz="3200" dirty="0" smtClean="0">
                <a:solidFill>
                  <a:srgbClr val="800000"/>
                </a:solidFill>
              </a:rPr>
              <a:t>этапах вне стационарных </a:t>
            </a:r>
            <a:br>
              <a:rPr lang="ru-RU" sz="3200" dirty="0" smtClean="0">
                <a:solidFill>
                  <a:srgbClr val="800000"/>
                </a:solidFill>
              </a:rPr>
            </a:br>
            <a:r>
              <a:rPr lang="ru-RU" sz="3200" dirty="0" smtClean="0">
                <a:solidFill>
                  <a:srgbClr val="800000"/>
                </a:solidFill>
              </a:rPr>
              <a:t>учреждений</a:t>
            </a:r>
            <a:endParaRPr lang="ru-RU" sz="3200" dirty="0">
              <a:solidFill>
                <a:srgbClr val="800000"/>
              </a:solidFill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-36512" y="3195815"/>
          <a:ext cx="9247769" cy="439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Содержимое 2" descr="Копия P100088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55" t="-334" b="2103"/>
          <a:stretch>
            <a:fillRect/>
          </a:stretch>
        </p:blipFill>
        <p:spPr bwMode="auto">
          <a:xfrm>
            <a:off x="-6350" y="3868738"/>
            <a:ext cx="1827213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11" descr="ПИМ Саша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2133600"/>
            <a:ext cx="1800225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8" descr="Муз в ДО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2895600"/>
            <a:ext cx="1773238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Здравствуй Маша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775" y="2565400"/>
            <a:ext cx="1919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 descr="65.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9" t="5820" b="5026"/>
          <a:stretch>
            <a:fillRect/>
          </a:stretch>
        </p:blipFill>
        <p:spPr bwMode="auto">
          <a:xfrm>
            <a:off x="7558088" y="1052513"/>
            <a:ext cx="1584325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3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-108520" y="980728"/>
            <a:ext cx="4434136" cy="1080120"/>
          </a:xfrm>
        </p:spPr>
        <p:txBody>
          <a:bodyPr/>
          <a:lstStyle/>
          <a:p>
            <a:pPr marL="137160" indent="0">
              <a:buNone/>
            </a:pPr>
            <a:r>
              <a:rPr lang="ru-RU" dirty="0"/>
              <a:t>нарушениями </a:t>
            </a:r>
            <a:r>
              <a:rPr lang="ru-RU" dirty="0" err="1" smtClean="0"/>
              <a:t>координа-ции</a:t>
            </a:r>
            <a:r>
              <a:rPr lang="ru-RU" dirty="0" smtClean="0"/>
              <a:t> и точности </a:t>
            </a:r>
            <a:r>
              <a:rPr lang="ru-RU" dirty="0"/>
              <a:t>движений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464496" y="908720"/>
            <a:ext cx="4788024" cy="1440160"/>
          </a:xfrm>
        </p:spPr>
        <p:txBody>
          <a:bodyPr/>
          <a:lstStyle/>
          <a:p>
            <a:pPr marL="137160" indent="0">
              <a:buNone/>
            </a:pPr>
            <a:r>
              <a:rPr lang="ru-RU" dirty="0"/>
              <a:t>поддержание и развитие сохранных двигательных и </a:t>
            </a:r>
            <a:r>
              <a:rPr lang="ru-RU" dirty="0" err="1"/>
              <a:t>координаторных</a:t>
            </a:r>
            <a:r>
              <a:rPr lang="ru-RU" dirty="0"/>
              <a:t> </a:t>
            </a:r>
            <a:r>
              <a:rPr lang="ru-RU" dirty="0" smtClean="0"/>
              <a:t>функций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-108520" y="3689697"/>
            <a:ext cx="4536504" cy="2187575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/>
              <a:t>трудности в овладении </a:t>
            </a:r>
            <a:r>
              <a:rPr lang="ru-RU" dirty="0" smtClean="0"/>
              <a:t>на-</a:t>
            </a:r>
            <a:r>
              <a:rPr lang="ru-RU" dirty="0" err="1" smtClean="0"/>
              <a:t>выками</a:t>
            </a:r>
            <a:r>
              <a:rPr lang="ru-RU" dirty="0"/>
              <a:t>, требующими тонких точных </a:t>
            </a:r>
            <a:r>
              <a:rPr lang="ru-RU" dirty="0" err="1" smtClean="0"/>
              <a:t>дифферен-цированных</a:t>
            </a:r>
            <a:r>
              <a:rPr lang="ru-RU" dirty="0" smtClean="0"/>
              <a:t> </a:t>
            </a:r>
            <a:r>
              <a:rPr lang="ru-RU" dirty="0"/>
              <a:t>движений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489648" y="3938589"/>
            <a:ext cx="4330824" cy="1074587"/>
          </a:xfrm>
        </p:spPr>
        <p:txBody>
          <a:bodyPr/>
          <a:lstStyle/>
          <a:p>
            <a:pPr marL="137160" indent="0">
              <a:buNone/>
            </a:pPr>
            <a:r>
              <a:rPr lang="ru-RU" dirty="0"/>
              <a:t>функциональное развитие мелкой моторики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496" y="2260029"/>
            <a:ext cx="4392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замедленный темп, рассогласованность, неловкость движений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08512" y="2404045"/>
            <a:ext cx="4644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</a:t>
            </a:r>
            <a:r>
              <a:rPr lang="ru-RU" sz="2800" dirty="0" smtClean="0"/>
              <a:t>ниженная скорость обучения, сбалансированная </a:t>
            </a:r>
            <a:r>
              <a:rPr lang="ru-RU" sz="2800" dirty="0"/>
              <a:t>физическая нагрузка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496" y="551723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двигательная расторможенность и «сенсорный голод»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80520" y="545948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развитие сохранных механизмов сенсомоторной </a:t>
            </a:r>
            <a:r>
              <a:rPr lang="ru-RU" sz="2800" dirty="0" smtClean="0"/>
              <a:t>регуляции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116632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</a:rPr>
              <a:t>Особые образовательные потребности</a:t>
            </a:r>
            <a:endParaRPr lang="ru-RU" sz="2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108520" y="116632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</a:rPr>
              <a:t>Особенности психомоторного развития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50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/>
      <p:bldP spid="9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-36512" y="980728"/>
            <a:ext cx="4320480" cy="864096"/>
          </a:xfrm>
        </p:spPr>
        <p:txBody>
          <a:bodyPr>
            <a:noAutofit/>
          </a:bodyPr>
          <a:lstStyle/>
          <a:p>
            <a:pPr marL="137160" indent="0">
              <a:lnSpc>
                <a:spcPts val="2620"/>
              </a:lnSpc>
              <a:buNone/>
            </a:pPr>
            <a:r>
              <a:rPr lang="ru-RU" sz="2600" dirty="0"/>
              <a:t>специфические  проявления </a:t>
            </a:r>
            <a:r>
              <a:rPr lang="ru-RU" sz="2600" dirty="0" err="1"/>
              <a:t>гипо</a:t>
            </a:r>
            <a:r>
              <a:rPr lang="ru-RU" sz="2600" dirty="0"/>
              <a:t>- и </a:t>
            </a:r>
            <a:r>
              <a:rPr lang="ru-RU" sz="2600" dirty="0" err="1"/>
              <a:t>гиперсензитивности</a:t>
            </a:r>
            <a:endParaRPr lang="ru-RU" sz="2600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139952" y="980728"/>
            <a:ext cx="5184576" cy="864096"/>
          </a:xfrm>
        </p:spPr>
        <p:txBody>
          <a:bodyPr>
            <a:noAutofit/>
          </a:bodyPr>
          <a:lstStyle/>
          <a:p>
            <a:pPr marL="137160" indent="0">
              <a:lnSpc>
                <a:spcPts val="2620"/>
              </a:lnSpc>
              <a:buNone/>
            </a:pPr>
            <a:r>
              <a:rPr lang="ru-RU" sz="2600" dirty="0"/>
              <a:t>обогащение </a:t>
            </a:r>
            <a:r>
              <a:rPr lang="ru-RU" sz="2600" dirty="0" smtClean="0"/>
              <a:t>чувственного и </a:t>
            </a:r>
            <a:r>
              <a:rPr lang="ru-RU" sz="2600" dirty="0" err="1" smtClean="0"/>
              <a:t>пози-тивного</a:t>
            </a:r>
            <a:r>
              <a:rPr lang="ru-RU" sz="2600" dirty="0" smtClean="0"/>
              <a:t> </a:t>
            </a:r>
            <a:r>
              <a:rPr lang="ru-RU" sz="2600" dirty="0"/>
              <a:t>эмоционального опыта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0" y="1844825"/>
            <a:ext cx="4427984" cy="1440159"/>
          </a:xfrm>
        </p:spPr>
        <p:txBody>
          <a:bodyPr>
            <a:noAutofit/>
          </a:bodyPr>
          <a:lstStyle/>
          <a:p>
            <a:pPr marL="137160" indent="0">
              <a:lnSpc>
                <a:spcPts val="2620"/>
              </a:lnSpc>
              <a:buNone/>
            </a:pPr>
            <a:r>
              <a:rPr lang="ru-RU" sz="2600" dirty="0"/>
              <a:t>отсутствие или слабость произвольной регуляции своего эмоционального состояния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39952" y="1844824"/>
            <a:ext cx="5184576" cy="1440160"/>
          </a:xfrm>
        </p:spPr>
        <p:txBody>
          <a:bodyPr>
            <a:noAutofit/>
          </a:bodyPr>
          <a:lstStyle/>
          <a:p>
            <a:pPr marL="137160" indent="0">
              <a:lnSpc>
                <a:spcPts val="2620"/>
              </a:lnSpc>
              <a:buNone/>
            </a:pPr>
            <a:r>
              <a:rPr lang="ru-RU" sz="2600" dirty="0"/>
              <a:t>расширение диапазона действий, вызывающих </a:t>
            </a:r>
            <a:r>
              <a:rPr lang="ru-RU" sz="2600" dirty="0" smtClean="0"/>
              <a:t>положительные </a:t>
            </a:r>
            <a:r>
              <a:rPr lang="ru-RU" sz="2600" dirty="0"/>
              <a:t>эмоциональные реакции</a:t>
            </a:r>
          </a:p>
        </p:txBody>
      </p:sp>
      <p:sp>
        <p:nvSpPr>
          <p:cNvPr id="8" name="Содержимое 4"/>
          <p:cNvSpPr txBox="1">
            <a:spLocks/>
          </p:cNvSpPr>
          <p:nvPr/>
        </p:nvSpPr>
        <p:spPr>
          <a:xfrm>
            <a:off x="-36512" y="3573017"/>
            <a:ext cx="4427984" cy="144015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Font typeface="Wingdings 2"/>
              <a:buNone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251857"/>
            <a:ext cx="3888432" cy="144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20"/>
              </a:lnSpc>
            </a:pPr>
            <a:r>
              <a:rPr lang="ru-RU" sz="2600" dirty="0"/>
              <a:t>интерес к какой-либо </a:t>
            </a:r>
            <a:r>
              <a:rPr lang="ru-RU" sz="2600" dirty="0" smtClean="0"/>
              <a:t>деятельности </a:t>
            </a:r>
            <a:r>
              <a:rPr lang="ru-RU" sz="2600" dirty="0"/>
              <a:t>носит кратковременный, неустойчивый характер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2291" y="4797152"/>
            <a:ext cx="4263685" cy="774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20"/>
              </a:lnSpc>
            </a:pPr>
            <a:r>
              <a:rPr lang="ru-RU" sz="2600" dirty="0"/>
              <a:t>склонность к стереотипным повторяющимся действиям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83968" y="3068960"/>
            <a:ext cx="4572000" cy="14469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620"/>
              </a:lnSpc>
            </a:pPr>
            <a:r>
              <a:rPr lang="ru-RU" sz="2600" dirty="0"/>
              <a:t>развитие интереса к </a:t>
            </a:r>
            <a:r>
              <a:rPr lang="ru-RU" sz="2600" dirty="0" smtClean="0"/>
              <a:t>окружаю-</a:t>
            </a:r>
            <a:r>
              <a:rPr lang="ru-RU" sz="2600" dirty="0" err="1" smtClean="0"/>
              <a:t>щему</a:t>
            </a:r>
            <a:r>
              <a:rPr lang="ru-RU" sz="2600" dirty="0" smtClean="0"/>
              <a:t> миру, желания </a:t>
            </a:r>
            <a:r>
              <a:rPr lang="ru-RU" sz="2600" dirty="0"/>
              <a:t>общаться и конструктивно </a:t>
            </a:r>
            <a:r>
              <a:rPr lang="ru-RU" sz="2600" dirty="0" err="1" smtClean="0"/>
              <a:t>взаимодей-ствовать</a:t>
            </a:r>
            <a:r>
              <a:rPr lang="ru-RU" sz="2600" dirty="0" smtClean="0"/>
              <a:t> </a:t>
            </a:r>
            <a:r>
              <a:rPr lang="ru-RU" sz="2600" dirty="0"/>
              <a:t>с </a:t>
            </a:r>
            <a:r>
              <a:rPr lang="ru-RU" sz="2600" dirty="0" smtClean="0"/>
              <a:t>детьми и взрослыми</a:t>
            </a:r>
            <a:endParaRPr lang="ru-RU" sz="2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20480" y="4694420"/>
            <a:ext cx="4572000" cy="21189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620"/>
              </a:lnSpc>
            </a:pPr>
            <a:r>
              <a:rPr lang="ru-RU" sz="2600" dirty="0"/>
              <a:t>обогащение опыта </a:t>
            </a:r>
            <a:r>
              <a:rPr lang="ru-RU" sz="2600" dirty="0" err="1" smtClean="0"/>
              <a:t>осущест-вления</a:t>
            </a:r>
            <a:r>
              <a:rPr lang="ru-RU" sz="2600" dirty="0" smtClean="0"/>
              <a:t> </a:t>
            </a:r>
            <a:r>
              <a:rPr lang="ru-RU" sz="2600" dirty="0"/>
              <a:t>деятельности в разных условиях, расширение границ учебного и жизненного </a:t>
            </a:r>
            <a:r>
              <a:rPr lang="ru-RU" sz="2600" dirty="0" smtClean="0"/>
              <a:t>прост-</a:t>
            </a:r>
            <a:r>
              <a:rPr lang="ru-RU" sz="2600" dirty="0" err="1" smtClean="0"/>
              <a:t>ранства</a:t>
            </a:r>
            <a:r>
              <a:rPr lang="ru-RU" sz="2600" dirty="0"/>
              <a:t>, круга  лиц, </a:t>
            </a:r>
            <a:r>
              <a:rPr lang="ru-RU" sz="2600" dirty="0" err="1" smtClean="0"/>
              <a:t>участву-ющих</a:t>
            </a:r>
            <a:r>
              <a:rPr lang="ru-RU" sz="2600" dirty="0" smtClean="0"/>
              <a:t> </a:t>
            </a:r>
            <a:r>
              <a:rPr lang="ru-RU" sz="2600" dirty="0"/>
              <a:t>в контакте с ребенком.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99992" y="44624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</a:rPr>
              <a:t>Особые образовательные потребности</a:t>
            </a:r>
            <a:endParaRPr lang="ru-RU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-203827" y="0"/>
            <a:ext cx="4631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</a:rPr>
              <a:t>Особенности </a:t>
            </a:r>
            <a:r>
              <a:rPr lang="ru-RU" sz="2800" b="1" dirty="0" err="1" smtClean="0">
                <a:solidFill>
                  <a:srgbClr val="800000"/>
                </a:solidFill>
              </a:rPr>
              <a:t>эмоциональ</a:t>
            </a:r>
            <a:r>
              <a:rPr lang="ru-RU" sz="2800" b="1" dirty="0" smtClean="0">
                <a:solidFill>
                  <a:srgbClr val="800000"/>
                </a:solidFill>
              </a:rPr>
              <a:t>-    но-волевого развития</a:t>
            </a:r>
            <a:endParaRPr lang="ru-RU" sz="28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7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9" grpId="0"/>
      <p:bldP spid="10" grpId="0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9F2936"/>
                </a:solidFill>
              </a:rPr>
              <a:t>Общие особые образовательные потребности обучающихся по 2 варианту АООП</a:t>
            </a:r>
            <a:endParaRPr lang="ru-RU" sz="3200" dirty="0">
              <a:solidFill>
                <a:srgbClr val="9F2936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ru-RU" sz="2700" dirty="0" smtClean="0"/>
              <a:t>Потребность в интенсивной </a:t>
            </a:r>
            <a:r>
              <a:rPr lang="ru-RU" sz="2700" b="1" dirty="0" smtClean="0"/>
              <a:t>ранней психолого-педагогической помощи</a:t>
            </a:r>
            <a:r>
              <a:rPr lang="ru-RU" sz="2700" dirty="0" smtClean="0"/>
              <a:t>;</a:t>
            </a:r>
          </a:p>
          <a:p>
            <a:pPr>
              <a:buFont typeface="Wingdings" charset="2"/>
              <a:buChar char="ü"/>
            </a:pPr>
            <a:r>
              <a:rPr lang="ru-RU" sz="2700" dirty="0" smtClean="0"/>
              <a:t>Потребность в специальном обучении, направленном на </a:t>
            </a:r>
            <a:r>
              <a:rPr lang="ru-RU" sz="2700" b="1" dirty="0" smtClean="0"/>
              <a:t>формирование жизненных компетенций</a:t>
            </a:r>
            <a:r>
              <a:rPr lang="ru-RU" sz="2700" dirty="0" smtClean="0"/>
              <a:t>;</a:t>
            </a:r>
          </a:p>
          <a:p>
            <a:pPr>
              <a:buFont typeface="Wingdings" charset="2"/>
              <a:buChar char="ü"/>
            </a:pPr>
            <a:r>
              <a:rPr lang="ru-RU" sz="2700" dirty="0"/>
              <a:t>Потребность в </a:t>
            </a:r>
            <a:r>
              <a:rPr lang="ru-RU" sz="2700" b="1" dirty="0"/>
              <a:t>особой</a:t>
            </a:r>
            <a:r>
              <a:rPr lang="ru-RU" sz="2700" dirty="0"/>
              <a:t> организации процесса обучения;</a:t>
            </a:r>
          </a:p>
          <a:p>
            <a:pPr>
              <a:buFont typeface="Wingdings" charset="2"/>
              <a:buChar char="ü"/>
            </a:pPr>
            <a:r>
              <a:rPr lang="ru-RU" sz="2700" dirty="0"/>
              <a:t>Потребность в </a:t>
            </a:r>
            <a:r>
              <a:rPr lang="ru-RU" sz="2700" b="1" dirty="0"/>
              <a:t>максимальном расширении границ образовательного пространства</a:t>
            </a:r>
            <a:r>
              <a:rPr lang="ru-RU" sz="2700" dirty="0"/>
              <a:t>;</a:t>
            </a:r>
          </a:p>
          <a:p>
            <a:pPr>
              <a:buFont typeface="Wingdings" charset="2"/>
              <a:buChar char="ü"/>
            </a:pPr>
            <a:r>
              <a:rPr lang="ru-RU" sz="2700" dirty="0" smtClean="0"/>
              <a:t>Потребность в </a:t>
            </a:r>
            <a:r>
              <a:rPr lang="ru-RU" sz="2700" b="1" dirty="0" smtClean="0"/>
              <a:t>специальных методах и средствах </a:t>
            </a:r>
            <a:r>
              <a:rPr lang="ru-RU" sz="2700" dirty="0" smtClean="0"/>
              <a:t>обучения;</a:t>
            </a:r>
          </a:p>
          <a:p>
            <a:pPr>
              <a:buFont typeface="Wingdings" charset="2"/>
              <a:buChar char="ü"/>
            </a:pPr>
            <a:r>
              <a:rPr lang="ru-RU" sz="2700" dirty="0" smtClean="0"/>
              <a:t>Потребность в </a:t>
            </a:r>
            <a:r>
              <a:rPr lang="ru-RU" sz="2700" b="1" dirty="0" smtClean="0"/>
              <a:t>пролонгированном</a:t>
            </a:r>
            <a:r>
              <a:rPr lang="ru-RU" sz="2700" dirty="0" smtClean="0"/>
              <a:t> обучении;</a:t>
            </a:r>
          </a:p>
          <a:p>
            <a:pPr>
              <a:buFont typeface="Wingdings" charset="2"/>
              <a:buChar char="ü"/>
            </a:pPr>
            <a:r>
              <a:rPr lang="ru-RU" sz="2700" dirty="0" smtClean="0"/>
              <a:t>Потребность </a:t>
            </a:r>
            <a:r>
              <a:rPr lang="ru-RU" sz="2700" b="1" dirty="0" smtClean="0"/>
              <a:t>участия широкого круга лиц </a:t>
            </a:r>
            <a:r>
              <a:rPr lang="ru-RU" sz="2700" dirty="0" smtClean="0"/>
              <a:t>в процессе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84879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-216024" y="648072"/>
            <a:ext cx="9468544" cy="6165304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100" dirty="0" smtClean="0"/>
              <a:t>Итоговые достижения определяется </a:t>
            </a:r>
            <a:r>
              <a:rPr lang="ru-RU" sz="2100" b="1" dirty="0" smtClean="0"/>
              <a:t>индивидуальными</a:t>
            </a:r>
            <a:r>
              <a:rPr lang="ru-RU" sz="2100" dirty="0" smtClean="0"/>
              <a:t> возможностями ребенка – обучение </a:t>
            </a:r>
            <a:r>
              <a:rPr lang="ru-RU" sz="2100" dirty="0"/>
              <a:t>и воспитание на основе </a:t>
            </a:r>
            <a:r>
              <a:rPr lang="ru-RU" sz="2100" b="1" dirty="0"/>
              <a:t>специальной индивидуальной </a:t>
            </a:r>
            <a:r>
              <a:rPr lang="ru-RU" sz="2100" b="1" dirty="0" smtClean="0"/>
              <a:t>программы</a:t>
            </a:r>
            <a:r>
              <a:rPr lang="ru-RU" sz="2100" dirty="0" smtClean="0"/>
              <a:t>. </a:t>
            </a:r>
            <a:endParaRPr lang="ru-RU" sz="2100" dirty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100" dirty="0" smtClean="0"/>
              <a:t>Существенное </a:t>
            </a:r>
            <a:r>
              <a:rPr lang="ru-RU" sz="2100" dirty="0"/>
              <a:t>изменение содержания </a:t>
            </a:r>
            <a:r>
              <a:rPr lang="ru-RU" sz="2100" dirty="0" smtClean="0"/>
              <a:t>образования – максимально расширяется компонент «</a:t>
            </a:r>
            <a:r>
              <a:rPr lang="ru-RU" sz="2100" b="1" dirty="0" smtClean="0"/>
              <a:t>жизненной компетенции</a:t>
            </a:r>
            <a:r>
              <a:rPr lang="ru-RU" sz="2100" dirty="0" smtClean="0"/>
              <a:t>», но «академический» компонент сохраняется в объеме, соответствующим индивидуальным возможностям ребенка.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100" dirty="0" smtClean="0"/>
              <a:t>Среда и рабочее место организуются в соответствии с особенностями развития </a:t>
            </a:r>
            <a:r>
              <a:rPr lang="ru-RU" sz="2100" b="1" dirty="0" smtClean="0"/>
              <a:t>конкретного</a:t>
            </a:r>
            <a:r>
              <a:rPr lang="ru-RU" sz="2100" dirty="0" smtClean="0"/>
              <a:t> ребенка.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100" dirty="0" smtClean="0"/>
              <a:t>Обязательной является специальная организация </a:t>
            </a:r>
            <a:r>
              <a:rPr lang="ru-RU" sz="2100" b="1" dirty="0" smtClean="0"/>
              <a:t>всей жизни </a:t>
            </a:r>
            <a:r>
              <a:rPr lang="ru-RU" sz="2100" dirty="0" smtClean="0"/>
              <a:t>ребенка для реализации его особых образовательных потребностей </a:t>
            </a:r>
            <a:r>
              <a:rPr lang="ru-RU" sz="2100" b="1" dirty="0" smtClean="0"/>
              <a:t>в условиях дома и школы</a:t>
            </a:r>
            <a:r>
              <a:rPr lang="ru-RU" sz="2100" dirty="0" smtClean="0"/>
              <a:t>, в </a:t>
            </a:r>
            <a:r>
              <a:rPr lang="ru-RU" sz="2100" dirty="0" err="1" smtClean="0"/>
              <a:t>т.ч</a:t>
            </a:r>
            <a:r>
              <a:rPr lang="ru-RU" sz="2100" dirty="0" smtClean="0"/>
              <a:t>. обеспечение за ним </a:t>
            </a:r>
            <a:r>
              <a:rPr lang="ru-RU" sz="2100" dirty="0"/>
              <a:t>присмотра и </a:t>
            </a:r>
            <a:r>
              <a:rPr lang="ru-RU" sz="2100" dirty="0" smtClean="0"/>
              <a:t>ухода. Для этого необходима организация </a:t>
            </a:r>
            <a:r>
              <a:rPr lang="ru-RU" sz="2100" b="1" dirty="0"/>
              <a:t>взаимодействия </a:t>
            </a:r>
            <a:r>
              <a:rPr lang="ru-RU" sz="2100" b="1" dirty="0" smtClean="0"/>
              <a:t>специалистов и </a:t>
            </a:r>
            <a:r>
              <a:rPr lang="ru-RU" sz="2100" b="1" dirty="0"/>
              <a:t>его семьи</a:t>
            </a:r>
            <a:r>
              <a:rPr lang="ru-RU" sz="2100" dirty="0"/>
              <a:t>,</a:t>
            </a:r>
            <a:endParaRPr lang="ru-RU" sz="21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100" b="1" dirty="0" smtClean="0"/>
              <a:t>Расширение </a:t>
            </a:r>
            <a:r>
              <a:rPr lang="ru-RU" sz="2100" b="1" dirty="0"/>
              <a:t>жизненного опыта и повседневных социальных контактов </a:t>
            </a:r>
            <a:r>
              <a:rPr lang="ru-RU" sz="2100" b="1" dirty="0" smtClean="0"/>
              <a:t>ребенка </a:t>
            </a:r>
            <a:r>
              <a:rPr lang="ru-RU" sz="2100" dirty="0"/>
              <a:t>путем индивидуально дозированного поэтапного и планомерного </a:t>
            </a:r>
            <a:r>
              <a:rPr lang="ru-RU" sz="2100" dirty="0" smtClean="0"/>
              <a:t>введения ребенка в более сложную предметную и социальную среду с </a:t>
            </a:r>
            <a:r>
              <a:rPr lang="ru-RU" sz="2100" dirty="0"/>
              <a:t>использованием </a:t>
            </a:r>
            <a:r>
              <a:rPr lang="ru-RU" sz="2100" b="1" dirty="0"/>
              <a:t>специфических методов и средств </a:t>
            </a:r>
            <a:r>
              <a:rPr lang="ru-RU" sz="2100" dirty="0"/>
              <a:t>обучения</a:t>
            </a:r>
            <a:endParaRPr lang="ru-RU" sz="2100" dirty="0" smtClean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-180528" y="-171400"/>
            <a:ext cx="9577064" cy="79208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800000"/>
                </a:solidFill>
              </a:rPr>
              <a:t>Принципы </a:t>
            </a:r>
            <a:r>
              <a:rPr lang="ru-RU" sz="2800" dirty="0">
                <a:solidFill>
                  <a:srgbClr val="800000"/>
                </a:solidFill>
              </a:rPr>
              <a:t>и подходы к формированию </a:t>
            </a:r>
            <a:r>
              <a:rPr lang="ru-RU" sz="2800" dirty="0" smtClean="0">
                <a:solidFill>
                  <a:srgbClr val="800000"/>
                </a:solidFill>
              </a:rPr>
              <a:t>АООП</a:t>
            </a:r>
            <a:endParaRPr lang="ru-RU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75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800000"/>
                </a:solidFill>
              </a:rPr>
              <a:t>1.2. Планируемые </a:t>
            </a:r>
            <a:r>
              <a:rPr lang="ru-RU" sz="2800" dirty="0">
                <a:solidFill>
                  <a:srgbClr val="800000"/>
                </a:solidFill>
              </a:rPr>
              <a:t>(возможные) результаты освоения обучающимися </a:t>
            </a:r>
            <a:r>
              <a:rPr lang="ru-RU" sz="2800" dirty="0" smtClean="0">
                <a:solidFill>
                  <a:srgbClr val="800000"/>
                </a:solidFill>
              </a:rPr>
              <a:t>АООП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251520" y="1975674"/>
            <a:ext cx="8445624" cy="231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0" algn="ctr">
              <a:lnSpc>
                <a:spcPct val="120000"/>
              </a:lnSpc>
              <a:buNone/>
            </a:pPr>
            <a:r>
              <a:rPr lang="ru-RU" dirty="0"/>
              <a:t>Т</a:t>
            </a:r>
            <a:r>
              <a:rPr lang="ru-RU" dirty="0" smtClean="0"/>
              <a:t>ребования </a:t>
            </a:r>
            <a:r>
              <a:rPr lang="ru-RU" dirty="0"/>
              <a:t>к результатам освоения образовательных программ представляют собой описание </a:t>
            </a:r>
            <a:endParaRPr lang="ru-RU" dirty="0" smtClean="0"/>
          </a:p>
          <a:p>
            <a:pPr marL="137160" indent="0" algn="ctr">
              <a:lnSpc>
                <a:spcPct val="120000"/>
              </a:lnSpc>
              <a:buNone/>
            </a:pPr>
            <a:r>
              <a:rPr lang="ru-RU" b="1" dirty="0" smtClean="0"/>
              <a:t>возможных</a:t>
            </a:r>
            <a:r>
              <a:rPr lang="ru-RU" dirty="0" smtClean="0"/>
              <a:t> </a:t>
            </a:r>
            <a:r>
              <a:rPr lang="ru-RU" b="1" dirty="0"/>
              <a:t>результатов</a:t>
            </a:r>
            <a:r>
              <a:rPr lang="ru-RU" dirty="0"/>
              <a:t> </a:t>
            </a:r>
            <a:r>
              <a:rPr lang="ru-RU" dirty="0" smtClean="0"/>
              <a:t>       </a:t>
            </a:r>
          </a:p>
          <a:p>
            <a:pPr marL="137160" indent="0" algn="ctr">
              <a:lnSpc>
                <a:spcPct val="120000"/>
              </a:lnSpc>
              <a:buNone/>
            </a:pPr>
            <a:r>
              <a:rPr lang="ru-RU" dirty="0" smtClean="0"/>
              <a:t>образования </a:t>
            </a:r>
            <a:r>
              <a:rPr lang="ru-RU" dirty="0"/>
              <a:t>данной категории обучающихся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7871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II.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u="sng" dirty="0">
                <a:solidFill>
                  <a:schemeClr val="accent2">
                    <a:lumMod val="75000"/>
                  </a:schemeClr>
                </a:solidFill>
              </a:rPr>
              <a:t>Содержательный раздел АООП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/>
          </a:bodyPr>
          <a:lstStyle/>
          <a:p>
            <a:pPr marL="137160" lvl="0" indent="0" fontAlgn="base">
              <a:buNone/>
            </a:pPr>
            <a:r>
              <a:rPr lang="ru-RU" dirty="0" smtClean="0"/>
              <a:t>включает </a:t>
            </a:r>
            <a:r>
              <a:rPr lang="ru-RU" dirty="0"/>
              <a:t>следующие программы, ориентированные на достижение личностных и предметных результатов:</a:t>
            </a:r>
          </a:p>
          <a:p>
            <a:pPr marL="585216" lvl="1" indent="0" fontAlgn="base">
              <a:buNone/>
            </a:pPr>
            <a:r>
              <a:rPr lang="ru-RU" dirty="0"/>
              <a:t>2.1. программу формирования базовых учебных действий;</a:t>
            </a:r>
          </a:p>
          <a:p>
            <a:pPr marL="585216" lvl="1" indent="0" fontAlgn="base">
              <a:buNone/>
            </a:pPr>
            <a:r>
              <a:rPr lang="ru-RU" dirty="0"/>
              <a:t>2.2. программы отдельных учебных предметов, коррекционных курсов; </a:t>
            </a:r>
          </a:p>
          <a:p>
            <a:pPr marL="585216" lvl="1" indent="0" fontAlgn="base">
              <a:buNone/>
            </a:pPr>
            <a:r>
              <a:rPr lang="ru-RU" dirty="0"/>
              <a:t>2.3. программу </a:t>
            </a:r>
            <a:r>
              <a:rPr lang="ru-RU" dirty="0" smtClean="0"/>
              <a:t>нравственного </a:t>
            </a:r>
            <a:r>
              <a:rPr lang="ru-RU" dirty="0"/>
              <a:t>развития, воспитания обучающихся с умственной отсталостью (интеллектуальными нарушениями);</a:t>
            </a:r>
          </a:p>
          <a:p>
            <a:pPr marL="585216" lvl="1" indent="0" fontAlgn="base">
              <a:buNone/>
            </a:pPr>
            <a:r>
              <a:rPr lang="ru-RU" dirty="0"/>
              <a:t>2.4. программу формирования экологической культуры, здорового и безопасного образа жизни;</a:t>
            </a:r>
          </a:p>
          <a:p>
            <a:pPr marL="585216" lvl="1" indent="0" fontAlgn="base">
              <a:buNone/>
            </a:pPr>
            <a:r>
              <a:rPr lang="ru-RU" dirty="0"/>
              <a:t>2.5. программу внеурочной деятельности;</a:t>
            </a:r>
          </a:p>
          <a:p>
            <a:pPr marL="585216" lvl="1" indent="0" fontAlgn="base">
              <a:buNone/>
            </a:pPr>
            <a:r>
              <a:rPr lang="ru-RU" dirty="0"/>
              <a:t>2.6. программу сотрудничества с родителями.</a:t>
            </a:r>
          </a:p>
        </p:txBody>
      </p:sp>
    </p:spTree>
    <p:extLst>
      <p:ext uri="{BB962C8B-B14F-4D97-AF65-F5344CB8AC3E}">
        <p14:creationId xmlns:p14="http://schemas.microsoft.com/office/powerpoint/2010/main" val="317290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+mn-lt"/>
                <a:cs typeface="Times New Roman" pitchFamily="18" charset="0"/>
              </a:rPr>
              <a:t>2.1. Программа </a:t>
            </a:r>
            <a:r>
              <a:rPr lang="ru-RU" sz="3200" b="1" dirty="0">
                <a:solidFill>
                  <a:srgbClr val="800000"/>
                </a:solidFill>
                <a:latin typeface="+mn-lt"/>
                <a:cs typeface="Times New Roman" pitchFamily="18" charset="0"/>
              </a:rPr>
              <a:t>формирования </a:t>
            </a:r>
            <a:r>
              <a:rPr lang="ru-RU" sz="3200" b="1" dirty="0" smtClean="0">
                <a:solidFill>
                  <a:srgbClr val="800000"/>
                </a:solidFill>
                <a:latin typeface="+mn-lt"/>
                <a:cs typeface="Times New Roman" pitchFamily="18" charset="0"/>
              </a:rPr>
              <a:t>базовых </a:t>
            </a:r>
            <a:br>
              <a:rPr lang="ru-RU" sz="3200" b="1" dirty="0" smtClean="0">
                <a:solidFill>
                  <a:srgbClr val="800000"/>
                </a:solidFill>
                <a:latin typeface="+mn-lt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800000"/>
                </a:solidFill>
                <a:latin typeface="+mn-lt"/>
                <a:cs typeface="Times New Roman" pitchFamily="18" charset="0"/>
              </a:rPr>
              <a:t>учебных действий</a:t>
            </a:r>
            <a:endParaRPr lang="ru-RU" sz="4800" b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544616"/>
          </a:xfrm>
        </p:spPr>
        <p:txBody>
          <a:bodyPr>
            <a:noAutofit/>
          </a:bodyPr>
          <a:lstStyle/>
          <a:p>
            <a:pPr marL="651510" lvl="0" indent="-514350">
              <a:buSzPct val="95000"/>
              <a:buFont typeface="+mj-lt"/>
              <a:buAutoNum type="arabicPeriod"/>
            </a:pPr>
            <a:r>
              <a:rPr lang="ru-RU" sz="3200" dirty="0" smtClean="0"/>
              <a:t>Создание благоприятной обстановки, способствующей </a:t>
            </a:r>
            <a:r>
              <a:rPr lang="ru-RU" sz="3200" dirty="0"/>
              <a:t>формированию </a:t>
            </a:r>
            <a:r>
              <a:rPr lang="ru-RU" sz="3200" b="1" dirty="0"/>
              <a:t>положительной мотивации </a:t>
            </a:r>
            <a:r>
              <a:rPr lang="ru-RU" sz="3200" dirty="0"/>
              <a:t>пребывания </a:t>
            </a:r>
            <a:r>
              <a:rPr lang="ru-RU" sz="3200" dirty="0" smtClean="0"/>
              <a:t>ребенка в </a:t>
            </a:r>
            <a:r>
              <a:rPr lang="ru-RU" sz="3200" dirty="0"/>
              <a:t>образовательной организации </a:t>
            </a:r>
            <a:r>
              <a:rPr lang="ru-RU" sz="3200" dirty="0" smtClean="0"/>
              <a:t>и его </a:t>
            </a:r>
            <a:r>
              <a:rPr lang="ru-RU" sz="3200" dirty="0"/>
              <a:t>эмоциональному </a:t>
            </a:r>
            <a:r>
              <a:rPr lang="ru-RU" sz="3200" b="1" dirty="0"/>
              <a:t>конструктивному взаимодействию</a:t>
            </a:r>
            <a:r>
              <a:rPr lang="ru-RU" sz="3200" dirty="0"/>
              <a:t> </a:t>
            </a:r>
            <a:r>
              <a:rPr lang="ru-RU" sz="3200" dirty="0" smtClean="0"/>
              <a:t>с </a:t>
            </a:r>
            <a:r>
              <a:rPr lang="ru-RU" sz="3200" dirty="0"/>
              <a:t>взрослыми и сверстниками.</a:t>
            </a:r>
          </a:p>
          <a:p>
            <a:pPr marL="651510" lvl="0" indent="-514350">
              <a:buSzPct val="95000"/>
              <a:buFont typeface="+mj-lt"/>
              <a:buAutoNum type="arabicPeriod"/>
            </a:pPr>
            <a:r>
              <a:rPr lang="ru-RU" sz="3200" dirty="0" smtClean="0"/>
              <a:t>Формирование учебного поведения.</a:t>
            </a:r>
            <a:endParaRPr lang="ru-RU" sz="3200" dirty="0"/>
          </a:p>
          <a:p>
            <a:pPr marL="651510" lvl="0" indent="-514350">
              <a:buSzPct val="95000"/>
              <a:buFont typeface="+mj-lt"/>
              <a:buAutoNum type="arabicPeriod"/>
            </a:pPr>
            <a:r>
              <a:rPr lang="ru-RU" sz="3200" dirty="0" smtClean="0"/>
              <a:t>Формирование умения </a:t>
            </a:r>
            <a:r>
              <a:rPr lang="ru-RU" sz="3200" dirty="0"/>
              <a:t>выполнять задания в соответствии с предъявляемыми требованиями.</a:t>
            </a:r>
          </a:p>
          <a:p>
            <a:pPr marL="651510" lvl="0" indent="-514350">
              <a:buSzPct val="95000"/>
              <a:buFont typeface="+mj-lt"/>
              <a:buAutoNum type="arabicPeriod"/>
            </a:pPr>
            <a:r>
              <a:rPr lang="ru-RU" sz="3200" dirty="0" smtClean="0"/>
              <a:t>Коррекция </a:t>
            </a:r>
            <a:r>
              <a:rPr lang="ru-RU" sz="3200" dirty="0"/>
              <a:t>проблем поведения.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1229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2792"/>
            <a:ext cx="9144000" cy="137998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800000"/>
                </a:solidFill>
              </a:rPr>
              <a:t>2.1.1. Формирование </a:t>
            </a:r>
            <a:r>
              <a:rPr lang="ru-RU" sz="2800" dirty="0">
                <a:solidFill>
                  <a:srgbClr val="800000"/>
                </a:solidFill>
              </a:rPr>
              <a:t>положительной мотивации пребывания ребенка в образовательной </a:t>
            </a:r>
            <a:r>
              <a:rPr lang="ru-RU" sz="2800" dirty="0" smtClean="0">
                <a:solidFill>
                  <a:srgbClr val="800000"/>
                </a:solidFill>
              </a:rPr>
              <a:t>организации</a:t>
            </a:r>
            <a:endParaRPr lang="ru-RU" sz="28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84784"/>
            <a:ext cx="9217024" cy="537321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3100" dirty="0"/>
              <a:t>спокойное пребывание в новой </a:t>
            </a:r>
            <a:r>
              <a:rPr lang="ru-RU" sz="3100" dirty="0" smtClean="0"/>
              <a:t>среде;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3100" dirty="0" smtClean="0"/>
              <a:t>перемещение </a:t>
            </a:r>
            <a:r>
              <a:rPr lang="ru-RU" sz="3100" dirty="0"/>
              <a:t>в новой среде без проявлений </a:t>
            </a:r>
            <a:r>
              <a:rPr lang="ru-RU" sz="3100" dirty="0" smtClean="0"/>
              <a:t>дискомфорта;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3100" dirty="0"/>
              <a:t>принятие контакта, инициированного </a:t>
            </a:r>
            <a:r>
              <a:rPr lang="ru-RU" sz="3100" dirty="0" smtClean="0"/>
              <a:t>взрослым;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3100" dirty="0"/>
              <a:t>установление контакта с педагогом и другими взрослыми, участвующими в организации учебного </a:t>
            </a:r>
            <a:r>
              <a:rPr lang="ru-RU" sz="3100" dirty="0" smtClean="0"/>
              <a:t>процесса;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3100" dirty="0"/>
              <a:t>ориентация в учебной среде (пространство, материалы, расписание) </a:t>
            </a:r>
            <a:r>
              <a:rPr lang="ru-RU" sz="3100" dirty="0" smtClean="0"/>
              <a:t>класса;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3100" dirty="0"/>
              <a:t>планирование учебного </a:t>
            </a:r>
            <a:r>
              <a:rPr lang="ru-RU" sz="3100" dirty="0" smtClean="0"/>
              <a:t>дня;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3100" dirty="0"/>
              <a:t>ориентация в расписании дня (последовательности событий/занятий, очередности действий) </a:t>
            </a:r>
            <a:endParaRPr lang="ru-RU" sz="3100" dirty="0" smtClean="0"/>
          </a:p>
          <a:p>
            <a:pPr>
              <a:lnSpc>
                <a:spcPct val="90000"/>
              </a:lnSpc>
              <a:buFont typeface="Wingdings" charset="2"/>
              <a:buChar char="ü"/>
            </a:pPr>
            <a:r>
              <a:rPr lang="ru-RU" sz="3100" dirty="0"/>
              <a:t>следование расписанию дня </a:t>
            </a:r>
            <a:endParaRPr lang="ru-RU" sz="3100" dirty="0" smtClean="0"/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65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7200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800000"/>
                </a:solidFill>
              </a:rPr>
              <a:t>2.1.2. Формирование </a:t>
            </a:r>
            <a:r>
              <a:rPr lang="ru-RU" sz="3200" dirty="0">
                <a:solidFill>
                  <a:srgbClr val="800000"/>
                </a:solidFill>
              </a:rPr>
              <a:t>учебного поведения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661248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ru-RU" sz="3200" dirty="0"/>
              <a:t>поддержание правильной </a:t>
            </a:r>
            <a:r>
              <a:rPr lang="ru-RU" sz="3200" dirty="0" smtClean="0"/>
              <a:t>позы; 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направленность </a:t>
            </a:r>
            <a:r>
              <a:rPr lang="ru-RU" sz="3200" dirty="0" smtClean="0"/>
              <a:t>взгляда; 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подражание простым движениям и действиям с </a:t>
            </a:r>
            <a:r>
              <a:rPr lang="ru-RU" sz="3200" dirty="0" smtClean="0"/>
              <a:t>предметами; 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выполнение простых речевых </a:t>
            </a:r>
            <a:r>
              <a:rPr lang="ru-RU" sz="3200" dirty="0" smtClean="0"/>
              <a:t>инструкций; 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использование по назначению учебных </a:t>
            </a:r>
            <a:r>
              <a:rPr lang="ru-RU" sz="3200" dirty="0" smtClean="0"/>
              <a:t>материалов; 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выполнение заданий по </a:t>
            </a:r>
            <a:r>
              <a:rPr lang="ru-RU" sz="3200" dirty="0" smtClean="0"/>
              <a:t>подражанию; 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выполнение заданий по </a:t>
            </a:r>
            <a:r>
              <a:rPr lang="ru-RU" sz="3200" dirty="0" smtClean="0"/>
              <a:t>образцу; 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деятельность в </a:t>
            </a:r>
            <a:r>
              <a:rPr lang="ru-RU" sz="3200" dirty="0" smtClean="0"/>
              <a:t>группе.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8146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36815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800000"/>
                </a:solidFill>
                <a:effectLst/>
              </a:rPr>
              <a:t>2.1.3</a:t>
            </a:r>
            <a:r>
              <a:rPr lang="ru-RU" sz="3200" dirty="0">
                <a:solidFill>
                  <a:srgbClr val="800000"/>
                </a:solidFill>
                <a:effectLst/>
              </a:rPr>
              <a:t>. Формирование умения выполнять задания в соответствии с определенными характеристиками </a:t>
            </a:r>
            <a:endParaRPr lang="ru-RU" sz="32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25780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ru-RU" sz="3200" dirty="0"/>
              <a:t>выполнение задания полностью (от начала до конца</a:t>
            </a:r>
            <a:r>
              <a:rPr lang="ru-RU" sz="3200" dirty="0" smtClean="0"/>
              <a:t>); 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выполнение задания в течение обозначенного </a:t>
            </a:r>
            <a:r>
              <a:rPr lang="ru-RU" sz="3200" dirty="0" smtClean="0"/>
              <a:t>периода времени (</a:t>
            </a:r>
            <a:r>
              <a:rPr lang="ru-RU" sz="3200" dirty="0"/>
              <a:t>при помощи таймера, будильника, песочных часов</a:t>
            </a:r>
            <a:r>
              <a:rPr lang="ru-RU" sz="3200" dirty="0" smtClean="0"/>
              <a:t>);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выполнение задания с заданными качественными </a:t>
            </a:r>
            <a:r>
              <a:rPr lang="ru-RU" sz="3200" dirty="0" smtClean="0"/>
              <a:t>параметрами;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переход от одного задания (операции, действия) к другому в соответствии с расписанием занятий, алгоритмом действия и т.д. </a:t>
            </a:r>
          </a:p>
        </p:txBody>
      </p:sp>
    </p:spTree>
    <p:extLst>
      <p:ext uri="{BB962C8B-B14F-4D97-AF65-F5344CB8AC3E}">
        <p14:creationId xmlns:p14="http://schemas.microsoft.com/office/powerpoint/2010/main" val="15578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395288" y="0"/>
            <a:ext cx="8229600" cy="6921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accent2"/>
                </a:solidFill>
              </a:rPr>
              <a:t>МЕЧТА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8195" name="Содержимое 7" descr="DSC00269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4508500"/>
            <a:ext cx="3457575" cy="1946275"/>
          </a:xfrm>
        </p:spPr>
      </p:pic>
      <p:pic>
        <p:nvPicPr>
          <p:cNvPr id="8198" name="Picture 3" descr="H:\Фото\ФОТО разные\Обучение\учиться 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3213" y="692150"/>
            <a:ext cx="3349625" cy="2232025"/>
          </a:xfrm>
        </p:spPr>
      </p:pic>
      <p:pic>
        <p:nvPicPr>
          <p:cNvPr id="8197" name="Picture 2" descr="H:\Фото\ЦЛП фото\С Николаев поливает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7763" y="1916113"/>
            <a:ext cx="2665412" cy="1998662"/>
          </a:xfrm>
        </p:spPr>
      </p:pic>
      <p:pic>
        <p:nvPicPr>
          <p:cNvPr id="8199" name="Picture 6" descr="zz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4509120"/>
            <a:ext cx="2726575" cy="2044931"/>
          </a:xfrm>
        </p:spPr>
      </p:pic>
      <p:pic>
        <p:nvPicPr>
          <p:cNvPr id="8196" name="Picture 3" descr="H:\Фото\СССиР\занятия\Копия P100088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252095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Box 11"/>
          <p:cNvSpPr txBox="1">
            <a:spLocks noChangeArrowheads="1"/>
          </p:cNvSpPr>
          <p:nvPr/>
        </p:nvSpPr>
        <p:spPr bwMode="auto">
          <a:xfrm>
            <a:off x="179388" y="6488113"/>
            <a:ext cx="1727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… жить в семье,</a:t>
            </a:r>
          </a:p>
        </p:txBody>
      </p:sp>
      <p:sp>
        <p:nvSpPr>
          <p:cNvPr id="8201" name="TextBox 12"/>
          <p:cNvSpPr txBox="1">
            <a:spLocks noChangeArrowheads="1"/>
          </p:cNvSpPr>
          <p:nvPr/>
        </p:nvSpPr>
        <p:spPr bwMode="auto">
          <a:xfrm>
            <a:off x="827088" y="3933825"/>
            <a:ext cx="2493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… ходить в детский сад,</a:t>
            </a:r>
          </a:p>
        </p:txBody>
      </p:sp>
      <p:sp>
        <p:nvSpPr>
          <p:cNvPr id="8202" name="TextBox 13"/>
          <p:cNvSpPr txBox="1">
            <a:spLocks noChangeArrowheads="1"/>
          </p:cNvSpPr>
          <p:nvPr/>
        </p:nvSpPr>
        <p:spPr bwMode="auto">
          <a:xfrm>
            <a:off x="3348038" y="2924175"/>
            <a:ext cx="2071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  <a:cs typeface="Arial" charset="0"/>
              </a:rPr>
              <a:t>… учиться в школе,</a:t>
            </a:r>
          </a:p>
        </p:txBody>
      </p:sp>
      <p:sp>
        <p:nvSpPr>
          <p:cNvPr id="8203" name="TextBox 14"/>
          <p:cNvSpPr txBox="1">
            <a:spLocks noChangeArrowheads="1"/>
          </p:cNvSpPr>
          <p:nvPr/>
        </p:nvSpPr>
        <p:spPr bwMode="auto">
          <a:xfrm>
            <a:off x="6372225" y="4005263"/>
            <a:ext cx="1450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… трудиться,</a:t>
            </a:r>
          </a:p>
        </p:txBody>
      </p:sp>
      <p:sp>
        <p:nvSpPr>
          <p:cNvPr id="8204" name="TextBox 15"/>
          <p:cNvSpPr txBox="1">
            <a:spLocks noChangeArrowheads="1"/>
          </p:cNvSpPr>
          <p:nvPr/>
        </p:nvSpPr>
        <p:spPr bwMode="auto">
          <a:xfrm>
            <a:off x="6300788" y="6488113"/>
            <a:ext cx="2443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>… жить в своем городе.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8243888" y="3933825"/>
            <a:ext cx="288925" cy="57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трелка углом 13"/>
          <p:cNvSpPr/>
          <p:nvPr/>
        </p:nvSpPr>
        <p:spPr>
          <a:xfrm>
            <a:off x="1979613" y="981075"/>
            <a:ext cx="792162" cy="7191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Стрелка углом 14"/>
          <p:cNvSpPr/>
          <p:nvPr/>
        </p:nvSpPr>
        <p:spPr>
          <a:xfrm rot="5400000">
            <a:off x="6155532" y="1124744"/>
            <a:ext cx="792162" cy="6477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Стрелка вверх 15"/>
          <p:cNvSpPr/>
          <p:nvPr/>
        </p:nvSpPr>
        <p:spPr>
          <a:xfrm>
            <a:off x="611188" y="3789363"/>
            <a:ext cx="288925" cy="6477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738961" y="3860800"/>
            <a:ext cx="225504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9F2936"/>
                </a:solidFill>
                <a:latin typeface="Arial" charset="0"/>
                <a:cs typeface="Arial" charset="0"/>
              </a:rPr>
              <a:t>чтобы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9F2936"/>
                </a:solidFill>
                <a:latin typeface="Arial" charset="0"/>
                <a:cs typeface="Arial" charset="0"/>
              </a:rPr>
              <a:t>особые дети,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9F2936"/>
                </a:solidFill>
                <a:latin typeface="Arial" charset="0"/>
                <a:cs typeface="Arial" charset="0"/>
              </a:rPr>
              <a:t>могли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9F2936"/>
                </a:solidFill>
                <a:latin typeface="Arial" charset="0"/>
                <a:cs typeface="Arial" charset="0"/>
              </a:rPr>
              <a:t>как все</a:t>
            </a:r>
            <a:r>
              <a:rPr lang="ru-RU" sz="2800" dirty="0">
                <a:solidFill>
                  <a:srgbClr val="FFC000"/>
                </a:solidFill>
                <a:latin typeface="Arial" charset="0"/>
                <a:cs typeface="Arial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8181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200" grpId="0"/>
      <p:bldP spid="8201" grpId="0"/>
      <p:bldP spid="8202" grpId="0"/>
      <p:bldP spid="8203" grpId="0"/>
      <p:bldP spid="8204" grpId="0"/>
      <p:bldP spid="13" grpId="0" animBg="1"/>
      <p:bldP spid="16" grpId="0" animBg="1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13184" y="116632"/>
            <a:ext cx="8507288" cy="12101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2.1.4. </a:t>
            </a:r>
            <a:r>
              <a:rPr lang="ru-RU" dirty="0">
                <a:solidFill>
                  <a:srgbClr val="800000"/>
                </a:solidFill>
                <a:effectLst/>
              </a:rPr>
              <a:t>Коррекция проблем </a:t>
            </a:r>
            <a:r>
              <a:rPr lang="ru-RU" dirty="0" smtClean="0">
                <a:solidFill>
                  <a:srgbClr val="800000"/>
                </a:solidFill>
                <a:effectLst/>
              </a:rPr>
              <a:t>поведения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816224"/>
            <a:ext cx="8229600" cy="283691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600" u="sng" dirty="0"/>
              <a:t>Цель</a:t>
            </a:r>
            <a:r>
              <a:rPr lang="ru-RU" sz="3600" dirty="0"/>
              <a:t>: научить ребенка адекватному способу поведения, который помогал бы ему достигать желаемого без проблемного поведения. </a:t>
            </a:r>
          </a:p>
        </p:txBody>
      </p:sp>
    </p:spTree>
    <p:extLst>
      <p:ext uri="{BB962C8B-B14F-4D97-AF65-F5344CB8AC3E}">
        <p14:creationId xmlns:p14="http://schemas.microsoft.com/office/powerpoint/2010/main" val="40769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1"/>
          <p:cNvSpPr>
            <a:spLocks noChangeArrowheads="1"/>
          </p:cNvSpPr>
          <p:nvPr/>
        </p:nvSpPr>
        <p:spPr bwMode="auto">
          <a:xfrm>
            <a:off x="322708" y="260648"/>
            <a:ext cx="8713788" cy="674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600" u="sng" dirty="0" smtClean="0"/>
              <a:t>Основные проблемы поведения:</a:t>
            </a:r>
          </a:p>
          <a:p>
            <a:pPr marL="571500" indent="-571500">
              <a:buFont typeface="Wingdings" charset="2"/>
              <a:buChar char="ü"/>
            </a:pPr>
            <a:r>
              <a:rPr lang="ru-RU" sz="3600" dirty="0"/>
              <a:t>а</a:t>
            </a:r>
            <a:r>
              <a:rPr lang="ru-RU" sz="3600" dirty="0" smtClean="0"/>
              <a:t>грессия, </a:t>
            </a:r>
          </a:p>
          <a:p>
            <a:pPr marL="571500" indent="-571500">
              <a:buFont typeface="Wingdings" charset="2"/>
              <a:buChar char="ü"/>
            </a:pPr>
            <a:r>
              <a:rPr lang="ru-RU" sz="3600" dirty="0" err="1" smtClean="0"/>
              <a:t>самоагрессия</a:t>
            </a:r>
            <a:r>
              <a:rPr lang="ru-RU" sz="3600" dirty="0" smtClean="0"/>
              <a:t>,</a:t>
            </a:r>
          </a:p>
          <a:p>
            <a:pPr marL="571500" indent="-571500">
              <a:buFont typeface="Wingdings" charset="2"/>
              <a:buChar char="ü"/>
            </a:pPr>
            <a:r>
              <a:rPr lang="ru-RU" sz="3600" dirty="0"/>
              <a:t>н</a:t>
            </a:r>
            <a:r>
              <a:rPr lang="ru-RU" sz="3600" dirty="0" smtClean="0"/>
              <a:t>егативизм (крик, плач, эйфория</a:t>
            </a:r>
            <a:r>
              <a:rPr lang="ru-RU" sz="3600" dirty="0"/>
              <a:t> </a:t>
            </a:r>
            <a:r>
              <a:rPr lang="ru-RU" sz="3600" dirty="0" smtClean="0"/>
              <a:t>и др. проявления), </a:t>
            </a:r>
          </a:p>
          <a:p>
            <a:pPr marL="571500" indent="-571500">
              <a:buFont typeface="Wingdings" charset="2"/>
              <a:buChar char="ü"/>
            </a:pPr>
            <a:r>
              <a:rPr lang="ru-RU" sz="3600" dirty="0"/>
              <a:t>с</a:t>
            </a:r>
            <a:r>
              <a:rPr lang="ru-RU" sz="3600" dirty="0" smtClean="0"/>
              <a:t>тереотипные повторяющиеся действия.</a:t>
            </a:r>
          </a:p>
          <a:p>
            <a:endParaRPr lang="ru-RU" sz="3600" dirty="0" smtClean="0"/>
          </a:p>
          <a:p>
            <a:pPr marL="137160" indent="0">
              <a:buNone/>
            </a:pPr>
            <a:r>
              <a:rPr lang="ru-RU" sz="3600" u="sng" dirty="0"/>
              <a:t>Основные функции проблемного поведения:</a:t>
            </a:r>
          </a:p>
          <a:p>
            <a:pPr algn="just">
              <a:buFont typeface="Wingdings" charset="2"/>
              <a:buChar char="ü"/>
            </a:pPr>
            <a:r>
              <a:rPr lang="ru-RU" sz="3600" dirty="0" smtClean="0"/>
              <a:t> избегание </a:t>
            </a:r>
            <a:r>
              <a:rPr lang="ru-RU" sz="3600" dirty="0"/>
              <a:t>неприятного,</a:t>
            </a:r>
          </a:p>
          <a:p>
            <a:pPr algn="just">
              <a:buFont typeface="Wingdings" charset="2"/>
              <a:buChar char="ü"/>
            </a:pPr>
            <a:r>
              <a:rPr lang="ru-RU" sz="3600" dirty="0" smtClean="0"/>
              <a:t> получение желаемого.</a:t>
            </a:r>
            <a:endParaRPr lang="ru-RU" sz="36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0989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32" y="44624"/>
            <a:ext cx="8748464" cy="64779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800000"/>
                </a:solidFill>
                <a:latin typeface="Arial" charset="0"/>
              </a:rPr>
              <a:t>И</a:t>
            </a:r>
            <a:r>
              <a:rPr kumimoji="0" lang="ru-RU" sz="3600" b="1" dirty="0" smtClean="0">
                <a:solidFill>
                  <a:srgbClr val="800000"/>
                </a:solidFill>
                <a:latin typeface="Arial" charset="0"/>
              </a:rPr>
              <a:t>збегание </a:t>
            </a:r>
            <a:r>
              <a:rPr kumimoji="0" lang="ru-RU" sz="3600" b="1" dirty="0">
                <a:solidFill>
                  <a:srgbClr val="800000"/>
                </a:solidFill>
                <a:latin typeface="Arial" charset="0"/>
              </a:rPr>
              <a:t>неприятного 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980728"/>
            <a:ext cx="4316288" cy="576064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kumimoji="0" lang="ru-RU" sz="2400" dirty="0">
                <a:latin typeface="Verdana" charset="0"/>
              </a:rPr>
              <a:t>нарушение привычного стереотипа;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kumimoji="0" lang="ru-RU" sz="2400" dirty="0">
                <a:latin typeface="Verdana" charset="0"/>
              </a:rPr>
              <a:t>непонимание происходящего;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kumimoji="0" lang="ru-RU" sz="2400" dirty="0">
                <a:latin typeface="Verdana" charset="0"/>
              </a:rPr>
              <a:t>общение в форме, некомфортной для ребенка; 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kumimoji="0" lang="ru-RU" sz="2400" dirty="0">
                <a:latin typeface="Verdana" charset="0"/>
              </a:rPr>
              <a:t>непривлекательные для него занятия;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kumimoji="0" lang="ru-RU" sz="2400" dirty="0">
                <a:latin typeface="Verdana" charset="0"/>
              </a:rPr>
              <a:t>сверхсильные сенсорные стимулы;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kumimoji="0" lang="ru-RU" sz="2400" dirty="0">
                <a:latin typeface="Verdana" charset="0"/>
              </a:rPr>
              <a:t>внутренний дискомфорт. 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endParaRPr kumimoji="0" lang="ru-RU" sz="2400" dirty="0">
              <a:latin typeface="Verdana" charset="0"/>
            </a:endParaRP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980728"/>
            <a:ext cx="4643437" cy="561692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kumimoji="0" lang="ru-RU" sz="2400" dirty="0">
                <a:latin typeface="Verdana" charset="0"/>
              </a:rPr>
              <a:t>развитие гибкости поведения,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kumimoji="0" lang="ru-RU" sz="2400" dirty="0">
                <a:latin typeface="Verdana" charset="0"/>
              </a:rPr>
              <a:t>предсказуемость ситуаций,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kumimoji="0" lang="ru-RU" sz="2400" dirty="0">
                <a:latin typeface="Verdana" charset="0"/>
              </a:rPr>
              <a:t>доступность заданий,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kumimoji="0" lang="ru-RU" sz="2400" dirty="0" smtClean="0">
                <a:latin typeface="Verdana" charset="0"/>
              </a:rPr>
              <a:t>создание </a:t>
            </a:r>
            <a:r>
              <a:rPr kumimoji="0" lang="ru-RU" sz="2400" dirty="0">
                <a:latin typeface="Verdana" charset="0"/>
              </a:rPr>
              <a:t>ситуаций успеха,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kumimoji="0" lang="ru-RU" sz="2400" dirty="0">
                <a:latin typeface="Verdana" charset="0"/>
              </a:rPr>
              <a:t>десенсибилизация, постепенное привыкание к раздражителям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kumimoji="0" lang="ru-RU" sz="2400" dirty="0">
                <a:latin typeface="Verdana" charset="0"/>
              </a:rPr>
              <a:t>переключение на интересную для ребенка деятельность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endParaRPr kumimoji="0" lang="ru-RU" sz="24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6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7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7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07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7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7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07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7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7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07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7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7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07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/>
      <p:bldP spid="107524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28" y="188641"/>
            <a:ext cx="8065020" cy="57606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800000"/>
                </a:solidFill>
                <a:latin typeface="Arial" charset="0"/>
              </a:rPr>
              <a:t>П</a:t>
            </a:r>
            <a:r>
              <a:rPr kumimoji="0" lang="ru-RU" sz="3600" b="1" dirty="0" smtClean="0">
                <a:solidFill>
                  <a:srgbClr val="800000"/>
                </a:solidFill>
                <a:latin typeface="Arial" charset="0"/>
              </a:rPr>
              <a:t>олучение </a:t>
            </a:r>
            <a:r>
              <a:rPr kumimoji="0" lang="ru-RU" sz="3600" b="1" dirty="0">
                <a:solidFill>
                  <a:srgbClr val="800000"/>
                </a:solidFill>
                <a:latin typeface="Arial" charset="0"/>
              </a:rPr>
              <a:t>желаемого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80728"/>
            <a:ext cx="4716016" cy="5327997"/>
          </a:xfrm>
        </p:spPr>
        <p:txBody>
          <a:bodyPr>
            <a:noAutofit/>
          </a:bodyPr>
          <a:lstStyle/>
          <a:p>
            <a:pPr eaLnBrk="1" hangingPunct="1">
              <a:buFont typeface="Wingdings" charset="2"/>
              <a:buChar char="ü"/>
              <a:defRPr/>
            </a:pPr>
            <a:r>
              <a:rPr kumimoji="0" lang="ru-RU" sz="2800" dirty="0" smtClean="0">
                <a:latin typeface="Verdana" charset="0"/>
              </a:rPr>
              <a:t>требование какого-либо привлекательного </a:t>
            </a:r>
            <a:r>
              <a:rPr kumimoji="0" lang="ru-RU" sz="2800" dirty="0">
                <a:latin typeface="Verdana" charset="0"/>
              </a:rPr>
              <a:t>для </a:t>
            </a:r>
            <a:r>
              <a:rPr kumimoji="0" lang="ru-RU" sz="2800" dirty="0" smtClean="0">
                <a:latin typeface="Verdana" charset="0"/>
              </a:rPr>
              <a:t>ребенка предмета; </a:t>
            </a:r>
            <a:endParaRPr kumimoji="0" lang="ru-RU" sz="2800" dirty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2800" dirty="0" smtClean="0">
                <a:latin typeface="Verdana" charset="0"/>
              </a:rPr>
              <a:t>стремление </a:t>
            </a:r>
            <a:r>
              <a:rPr kumimoji="0" lang="ru-RU" sz="2800" dirty="0">
                <a:latin typeface="Verdana" charset="0"/>
              </a:rPr>
              <a:t>к выполнению </a:t>
            </a:r>
            <a:r>
              <a:rPr kumimoji="0" lang="ru-RU" sz="2800" dirty="0" smtClean="0">
                <a:latin typeface="Verdana" charset="0"/>
              </a:rPr>
              <a:t>желаемого </a:t>
            </a:r>
            <a:r>
              <a:rPr kumimoji="0" lang="ru-RU" sz="2800" dirty="0">
                <a:latin typeface="Verdana" charset="0"/>
              </a:rPr>
              <a:t>действия;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lang="ru-RU" sz="2800" dirty="0">
                <a:latin typeface="Verdana" charset="0"/>
              </a:rPr>
              <a:t>п</a:t>
            </a:r>
            <a:r>
              <a:rPr kumimoji="0" lang="ru-RU" sz="2800" dirty="0" smtClean="0">
                <a:latin typeface="Verdana" charset="0"/>
              </a:rPr>
              <a:t>ривлечение внимания </a:t>
            </a:r>
            <a:r>
              <a:rPr kumimoji="0" lang="ru-RU" sz="2800" dirty="0">
                <a:latin typeface="Verdana" charset="0"/>
              </a:rPr>
              <a:t>со стороны другого человека.</a:t>
            </a:r>
          </a:p>
          <a:p>
            <a:pPr eaLnBrk="1" hangingPunct="1">
              <a:buFont typeface="Wingdings" charset="2"/>
              <a:buChar char="ü"/>
              <a:defRPr/>
            </a:pPr>
            <a:endParaRPr kumimoji="0" lang="ru-RU" sz="2800" dirty="0">
              <a:latin typeface="Verdana" charset="0"/>
            </a:endParaRP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980728"/>
            <a:ext cx="4495800" cy="5150197"/>
          </a:xfrm>
        </p:spPr>
        <p:txBody>
          <a:bodyPr>
            <a:normAutofit/>
          </a:bodyPr>
          <a:lstStyle/>
          <a:p>
            <a:pPr eaLnBrk="1" hangingPunct="1">
              <a:buFont typeface="Wingdings" charset="2"/>
              <a:buChar char="ü"/>
              <a:defRPr/>
            </a:pPr>
            <a:r>
              <a:rPr kumimoji="0" lang="ru-RU" sz="2800" dirty="0">
                <a:latin typeface="Verdana" charset="0"/>
              </a:rPr>
              <a:t>обучение адекватным способам получения желаемого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2800" dirty="0" err="1">
                <a:latin typeface="Verdana" charset="0"/>
              </a:rPr>
              <a:t>уделение</a:t>
            </a:r>
            <a:r>
              <a:rPr kumimoji="0" lang="ru-RU" sz="2800" dirty="0">
                <a:latin typeface="Verdana" charset="0"/>
              </a:rPr>
              <a:t> внимания ребенку, когда нет проявлений деструктивного поведения</a:t>
            </a:r>
          </a:p>
          <a:p>
            <a:pPr eaLnBrk="1" hangingPunct="1">
              <a:buFont typeface="Wingdings" charset="2"/>
              <a:buChar char="ü"/>
              <a:defRPr/>
            </a:pPr>
            <a:endParaRPr kumimoji="0" lang="ru-RU" sz="2800" dirty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endParaRPr kumimoji="0" lang="ru-RU" sz="28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4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9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9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/>
      <p:bldP spid="109572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0" lang="ru-RU" sz="3200" b="1" dirty="0">
                <a:solidFill>
                  <a:srgbClr val="800000"/>
                </a:solidFill>
                <a:latin typeface="Arial" charset="0"/>
              </a:rPr>
              <a:t>СТЕРЕОТИПИИ </a:t>
            </a:r>
            <a:br>
              <a:rPr kumimoji="0" lang="ru-RU" sz="3200" b="1" dirty="0">
                <a:solidFill>
                  <a:srgbClr val="800000"/>
                </a:solidFill>
                <a:latin typeface="Arial" charset="0"/>
              </a:rPr>
            </a:br>
            <a:r>
              <a:rPr kumimoji="0" lang="ru-RU" sz="2400" b="1" dirty="0">
                <a:solidFill>
                  <a:srgbClr val="800000"/>
                </a:solidFill>
                <a:latin typeface="Arial" charset="0"/>
              </a:rPr>
              <a:t>ПОВТОРЯЮЩИЕСЯ ДВИЖЕНИЯ И ДЕЙСТВИЯ</a:t>
            </a:r>
            <a:r>
              <a:rPr kumimoji="0" lang="ru-RU" sz="3200" dirty="0">
                <a:solidFill>
                  <a:srgbClr val="800000"/>
                </a:solidFill>
                <a:latin typeface="Arial" charset="0"/>
              </a:rPr>
              <a:t> </a:t>
            </a:r>
            <a:endParaRPr kumimoji="0" lang="ru-RU" sz="4000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8235" name="Rectangle 4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Wingdings" charset="0"/>
              <a:buNone/>
              <a:defRPr/>
            </a:pPr>
            <a:r>
              <a:rPr kumimoji="0" lang="ru-RU" sz="2800" b="1" i="1" dirty="0">
                <a:latin typeface="Verdana" charset="0"/>
              </a:rPr>
              <a:t>Двигательные </a:t>
            </a:r>
            <a:r>
              <a:rPr kumimoji="0" lang="ru-RU" sz="2800" b="1" i="1" dirty="0" smtClean="0">
                <a:latin typeface="Verdana" charset="0"/>
              </a:rPr>
              <a:t>стереотипии:</a:t>
            </a:r>
            <a:r>
              <a:rPr kumimoji="0" lang="ru-RU" sz="2800" dirty="0" smtClean="0">
                <a:latin typeface="Verdana" charset="0"/>
              </a:rPr>
              <a:t> </a:t>
            </a:r>
            <a:endParaRPr kumimoji="0" lang="ru-RU" sz="2800" dirty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2800" dirty="0">
                <a:latin typeface="Verdana" charset="0"/>
              </a:rPr>
              <a:t>прыжки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2800" dirty="0">
                <a:latin typeface="Verdana" charset="0"/>
              </a:rPr>
              <a:t>раскачивания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2800" dirty="0">
                <a:latin typeface="Verdana" charset="0"/>
              </a:rPr>
              <a:t>пробежки 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2800" dirty="0">
                <a:latin typeface="Verdana" charset="0"/>
              </a:rPr>
              <a:t>взмахивания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2800" dirty="0">
                <a:latin typeface="Verdana" charset="0"/>
              </a:rPr>
              <a:t>хлопки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2800" dirty="0">
                <a:latin typeface="Verdana" charset="0"/>
              </a:rPr>
              <a:t>потряхивания рук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2800" dirty="0">
                <a:latin typeface="Verdana" charset="0"/>
              </a:rPr>
              <a:t>вращение руками 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2800" dirty="0">
                <a:latin typeface="Verdana" charset="0"/>
              </a:rPr>
              <a:t>перебирание пальцами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2800" dirty="0">
                <a:latin typeface="Verdana" charset="0"/>
              </a:rPr>
              <a:t>хождение на носочках </a:t>
            </a:r>
          </a:p>
        </p:txBody>
      </p:sp>
    </p:spTree>
    <p:extLst>
      <p:ext uri="{BB962C8B-B14F-4D97-AF65-F5344CB8AC3E}">
        <p14:creationId xmlns:p14="http://schemas.microsoft.com/office/powerpoint/2010/main" val="381317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8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8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8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76250"/>
            <a:ext cx="8928992" cy="6265118"/>
          </a:xfrm>
        </p:spPr>
        <p:txBody>
          <a:bodyPr>
            <a:normAutofit/>
          </a:bodyPr>
          <a:lstStyle/>
          <a:p>
            <a:pPr algn="ctr" eaLnBrk="1" hangingPunct="1">
              <a:buFont typeface="Wingdings" charset="0"/>
              <a:buNone/>
              <a:defRPr/>
            </a:pPr>
            <a:r>
              <a:rPr kumimoji="0" lang="ru-RU" b="1" i="1" dirty="0">
                <a:solidFill>
                  <a:schemeClr val="tx2"/>
                </a:solidFill>
                <a:latin typeface="Verdana" charset="0"/>
              </a:rPr>
              <a:t>Оральные </a:t>
            </a:r>
            <a:r>
              <a:rPr kumimoji="0" lang="ru-RU" b="1" i="1" dirty="0" smtClean="0">
                <a:solidFill>
                  <a:schemeClr val="tx2"/>
                </a:solidFill>
                <a:latin typeface="Verdana" charset="0"/>
              </a:rPr>
              <a:t>стереотипии:</a:t>
            </a:r>
            <a:endParaRPr kumimoji="0" lang="ru-RU" b="1" i="1" dirty="0">
              <a:solidFill>
                <a:schemeClr val="tx2"/>
              </a:solidFill>
              <a:latin typeface="Verdana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kumimoji="0" lang="ru-RU" b="1" i="1" dirty="0">
                <a:solidFill>
                  <a:schemeClr val="tx2"/>
                </a:solidFill>
                <a:latin typeface="Verdana" charset="0"/>
              </a:rPr>
              <a:t> </a:t>
            </a:r>
            <a:endParaRPr kumimoji="0" lang="ru-RU" dirty="0">
              <a:solidFill>
                <a:schemeClr val="tx2"/>
              </a:solidFill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dirty="0">
                <a:latin typeface="Verdana" charset="0"/>
              </a:rPr>
              <a:t>повторяющиеся движения </a:t>
            </a:r>
            <a:r>
              <a:rPr kumimoji="0" lang="ru-RU" dirty="0" smtClean="0">
                <a:latin typeface="Verdana" charset="0"/>
              </a:rPr>
              <a:t>губами,</a:t>
            </a:r>
            <a:endParaRPr kumimoji="0" lang="ru-RU" dirty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dirty="0">
                <a:latin typeface="Verdana" charset="0"/>
              </a:rPr>
              <a:t>повторяющиеся движения </a:t>
            </a:r>
            <a:r>
              <a:rPr kumimoji="0" lang="ru-RU" dirty="0" smtClean="0">
                <a:latin typeface="Verdana" charset="0"/>
              </a:rPr>
              <a:t>языком </a:t>
            </a:r>
          </a:p>
          <a:p>
            <a:pPr marL="137160" indent="0">
              <a:buNone/>
              <a:defRPr/>
            </a:pPr>
            <a:endParaRPr lang="ru-RU" b="1" i="1" dirty="0" smtClean="0">
              <a:latin typeface="Arial" charset="0"/>
            </a:endParaRPr>
          </a:p>
          <a:p>
            <a:pPr marL="137160" indent="0" algn="ctr">
              <a:buNone/>
              <a:defRPr/>
            </a:pPr>
            <a:r>
              <a:rPr lang="ru-RU" b="1" i="1" dirty="0" smtClean="0">
                <a:latin typeface="Arial" charset="0"/>
              </a:rPr>
              <a:t>Активная </a:t>
            </a:r>
            <a:r>
              <a:rPr lang="ru-RU" b="1" i="1" dirty="0">
                <a:latin typeface="Arial" charset="0"/>
              </a:rPr>
              <a:t>деятельность по стереотипным и ограниченным видам </a:t>
            </a:r>
            <a:r>
              <a:rPr lang="ru-RU" b="1" i="1" dirty="0" smtClean="0">
                <a:latin typeface="Arial" charset="0"/>
              </a:rPr>
              <a:t>интересов:</a:t>
            </a:r>
          </a:p>
          <a:p>
            <a:pPr marL="137160" indent="0" algn="ctr">
              <a:buNone/>
              <a:defRPr/>
            </a:pPr>
            <a:endParaRPr lang="ru-RU" b="1" i="1" dirty="0" smtClean="0">
              <a:latin typeface="Arial" charset="0"/>
            </a:endParaRPr>
          </a:p>
          <a:p>
            <a:pPr>
              <a:buFont typeface="Wingdings" charset="2"/>
              <a:buChar char="ü"/>
              <a:defRPr/>
            </a:pPr>
            <a:r>
              <a:rPr lang="ru-RU" dirty="0">
                <a:latin typeface="Verdana" charset="0"/>
              </a:rPr>
              <a:t>м</a:t>
            </a:r>
            <a:r>
              <a:rPr lang="ru-RU" dirty="0" smtClean="0">
                <a:latin typeface="Verdana" charset="0"/>
              </a:rPr>
              <a:t>анипуляции только с определенными предметами;</a:t>
            </a:r>
          </a:p>
          <a:p>
            <a:pPr>
              <a:buFont typeface="Wingdings" charset="2"/>
              <a:buChar char="ü"/>
              <a:defRPr/>
            </a:pPr>
            <a:r>
              <a:rPr lang="ru-RU" dirty="0" smtClean="0">
                <a:latin typeface="Verdana" charset="0"/>
              </a:rPr>
              <a:t>чтение </a:t>
            </a:r>
            <a:r>
              <a:rPr lang="ru-RU" dirty="0">
                <a:latin typeface="Verdana" charset="0"/>
              </a:rPr>
              <a:t>книг только на определенную </a:t>
            </a:r>
            <a:r>
              <a:rPr lang="ru-RU" dirty="0" smtClean="0">
                <a:latin typeface="Verdana" charset="0"/>
              </a:rPr>
              <a:t>тему;</a:t>
            </a:r>
            <a:endParaRPr lang="ru-RU" dirty="0">
              <a:latin typeface="Verdana" charset="0"/>
            </a:endParaRPr>
          </a:p>
          <a:p>
            <a:pPr>
              <a:buFont typeface="Wingdings" charset="2"/>
              <a:buChar char="ü"/>
              <a:defRPr/>
            </a:pPr>
            <a:r>
              <a:rPr lang="ru-RU" dirty="0">
                <a:latin typeface="Verdana" charset="0"/>
              </a:rPr>
              <a:t>компьютерные игры </a:t>
            </a:r>
          </a:p>
          <a:p>
            <a:pPr marL="137160" indent="0">
              <a:buNone/>
              <a:defRPr/>
            </a:pPr>
            <a:endParaRPr kumimoji="0" lang="ru-RU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3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i="1" dirty="0" smtClean="0">
                <a:solidFill>
                  <a:srgbClr val="000000"/>
                </a:solidFill>
                <a:latin typeface="Arial" charset="0"/>
              </a:rPr>
              <a:t>Сенсорные и с</a:t>
            </a:r>
            <a:r>
              <a:rPr kumimoji="0" lang="ru-RU" sz="4000" b="1" i="1" dirty="0" smtClean="0">
                <a:solidFill>
                  <a:srgbClr val="000000"/>
                </a:solidFill>
                <a:latin typeface="Arial" charset="0"/>
              </a:rPr>
              <a:t>енсорно</a:t>
            </a:r>
            <a:r>
              <a:rPr kumimoji="0" lang="ru-RU" sz="4000" b="1" i="1" dirty="0">
                <a:solidFill>
                  <a:srgbClr val="000000"/>
                </a:solidFill>
                <a:latin typeface="Arial" charset="0"/>
              </a:rPr>
              <a:t>-двигательные стереотипии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6144"/>
            <a:ext cx="9396536" cy="5661248"/>
          </a:xfrm>
        </p:spPr>
        <p:txBody>
          <a:bodyPr>
            <a:noAutofit/>
          </a:bodyPr>
          <a:lstStyle/>
          <a:p>
            <a:pPr eaLnBrk="1" hangingPunct="1">
              <a:buFont typeface="Wingdings" charset="2"/>
              <a:buChar char="ü"/>
              <a:defRPr/>
            </a:pPr>
            <a:r>
              <a:rPr lang="ru-RU" sz="3000" dirty="0">
                <a:latin typeface="Verdana" charset="0"/>
              </a:rPr>
              <a:t>п</a:t>
            </a:r>
            <a:r>
              <a:rPr kumimoji="0" lang="ru-RU" sz="3000" dirty="0" smtClean="0">
                <a:latin typeface="Verdana" charset="0"/>
              </a:rPr>
              <a:t>отирание рук, головы и др.,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lang="ru-RU" sz="3000" dirty="0">
                <a:latin typeface="Verdana" charset="0"/>
              </a:rPr>
              <a:t>п</a:t>
            </a:r>
            <a:r>
              <a:rPr lang="ru-RU" sz="3000" dirty="0" smtClean="0">
                <a:latin typeface="Verdana" charset="0"/>
              </a:rPr>
              <a:t>омещение предметов в рот,</a:t>
            </a:r>
          </a:p>
          <a:p>
            <a:pPr>
              <a:buFont typeface="Wingdings" charset="2"/>
              <a:buChar char="ü"/>
              <a:defRPr/>
            </a:pPr>
            <a:r>
              <a:rPr lang="ru-RU" sz="3000" dirty="0" smtClean="0">
                <a:latin typeface="Verdana" charset="0"/>
              </a:rPr>
              <a:t>повторяющаяся вокализации, вскрикивания;</a:t>
            </a:r>
            <a:endParaRPr kumimoji="0" lang="ru-RU" sz="3000" dirty="0" smtClean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3000" dirty="0" smtClean="0">
                <a:latin typeface="Verdana" charset="0"/>
              </a:rPr>
              <a:t>перебор пальцев </a:t>
            </a:r>
            <a:r>
              <a:rPr kumimoji="0" lang="ru-RU" sz="3000" dirty="0">
                <a:latin typeface="Verdana" charset="0"/>
              </a:rPr>
              <a:t>у </a:t>
            </a:r>
            <a:r>
              <a:rPr kumimoji="0" lang="ru-RU" sz="3000" dirty="0" smtClean="0">
                <a:latin typeface="Verdana" charset="0"/>
              </a:rPr>
              <a:t>глаз,</a:t>
            </a:r>
            <a:endParaRPr kumimoji="0" lang="ru-RU" sz="3000" dirty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lang="ru-RU" sz="3000" dirty="0">
                <a:latin typeface="Verdana" charset="0"/>
              </a:rPr>
              <a:t>р</a:t>
            </a:r>
            <a:r>
              <a:rPr kumimoji="0" lang="ru-RU" sz="3000" dirty="0" smtClean="0">
                <a:latin typeface="Verdana" charset="0"/>
              </a:rPr>
              <a:t>ассматривание кистей рук, </a:t>
            </a:r>
            <a:endParaRPr kumimoji="0" lang="ru-RU" sz="3000" dirty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3000" dirty="0" smtClean="0">
                <a:latin typeface="Verdana" charset="0"/>
              </a:rPr>
              <a:t>кружение </a:t>
            </a:r>
            <a:r>
              <a:rPr kumimoji="0" lang="ru-RU" sz="3000" dirty="0">
                <a:latin typeface="Verdana" charset="0"/>
              </a:rPr>
              <a:t>вокруг своей </a:t>
            </a:r>
            <a:r>
              <a:rPr kumimoji="0" lang="ru-RU" sz="3000" dirty="0" smtClean="0">
                <a:latin typeface="Verdana" charset="0"/>
              </a:rPr>
              <a:t>оси, </a:t>
            </a:r>
            <a:endParaRPr kumimoji="0" lang="ru-RU" sz="3000" dirty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3000" dirty="0" smtClean="0">
                <a:latin typeface="Verdana" charset="0"/>
              </a:rPr>
              <a:t>надавливание </a:t>
            </a:r>
            <a:r>
              <a:rPr kumimoji="0" lang="ru-RU" sz="3000" dirty="0">
                <a:latin typeface="Verdana" charset="0"/>
              </a:rPr>
              <a:t>пальцами на </a:t>
            </a:r>
            <a:r>
              <a:rPr kumimoji="0" lang="ru-RU" sz="3000" dirty="0" smtClean="0">
                <a:latin typeface="Verdana" charset="0"/>
              </a:rPr>
              <a:t>глаза,</a:t>
            </a:r>
            <a:endParaRPr kumimoji="0" lang="ru-RU" sz="3000" dirty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3000" dirty="0" smtClean="0">
                <a:latin typeface="Verdana" charset="0"/>
              </a:rPr>
              <a:t>стук </a:t>
            </a:r>
            <a:r>
              <a:rPr kumimoji="0" lang="ru-RU" sz="3000" dirty="0">
                <a:latin typeface="Verdana" charset="0"/>
              </a:rPr>
              <a:t>по различным </a:t>
            </a:r>
            <a:r>
              <a:rPr kumimoji="0" lang="ru-RU" sz="3000" dirty="0" smtClean="0">
                <a:latin typeface="Verdana" charset="0"/>
              </a:rPr>
              <a:t>поверхностям,</a:t>
            </a:r>
            <a:endParaRPr kumimoji="0" lang="ru-RU" sz="3000" dirty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3000" dirty="0" smtClean="0">
                <a:latin typeface="Verdana" charset="0"/>
              </a:rPr>
              <a:t>прищуривание глаз на источник света …</a:t>
            </a:r>
            <a:endParaRPr kumimoji="0" lang="ru-RU" sz="3000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88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0"/>
            <a:ext cx="8784976" cy="6552728"/>
          </a:xfrm>
        </p:spPr>
        <p:txBody>
          <a:bodyPr>
            <a:normAutofit lnSpcReduction="10000"/>
          </a:bodyPr>
          <a:lstStyle/>
          <a:p>
            <a:pPr marL="137160" indent="0" algn="ctr">
              <a:buNone/>
              <a:defRPr/>
            </a:pPr>
            <a:r>
              <a:rPr lang="ru-RU" sz="3600" b="1" i="1" dirty="0">
                <a:latin typeface="Arial"/>
                <a:cs typeface="Arial"/>
              </a:rPr>
              <a:t>Речевые </a:t>
            </a:r>
            <a:r>
              <a:rPr lang="ru-RU" sz="3600" b="1" i="1" dirty="0" smtClean="0">
                <a:latin typeface="Arial"/>
                <a:cs typeface="Arial"/>
              </a:rPr>
              <a:t>стереотипии:</a:t>
            </a:r>
            <a:r>
              <a:rPr lang="ru-RU" sz="3600" dirty="0" smtClean="0">
                <a:latin typeface="Arial"/>
                <a:cs typeface="Arial"/>
              </a:rPr>
              <a:t> </a:t>
            </a:r>
            <a:endParaRPr lang="ru-RU" sz="3600" dirty="0">
              <a:latin typeface="Arial"/>
              <a:cs typeface="Arial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3600" dirty="0" smtClean="0">
                <a:latin typeface="Arial"/>
                <a:cs typeface="Arial"/>
              </a:rPr>
              <a:t>повторяющиеся слова,</a:t>
            </a:r>
            <a:endParaRPr kumimoji="0" lang="ru-RU" sz="3600" dirty="0">
              <a:latin typeface="Arial"/>
              <a:cs typeface="Arial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3600" dirty="0">
                <a:latin typeface="Arial"/>
                <a:cs typeface="Arial"/>
              </a:rPr>
              <a:t>повторяющиеся </a:t>
            </a:r>
            <a:r>
              <a:rPr kumimoji="0" lang="ru-RU" sz="3600" dirty="0" smtClean="0">
                <a:latin typeface="Arial"/>
                <a:cs typeface="Arial"/>
              </a:rPr>
              <a:t>фразы,</a:t>
            </a:r>
            <a:endParaRPr kumimoji="0" lang="ru-RU" sz="3600" dirty="0">
              <a:latin typeface="Arial"/>
              <a:cs typeface="Arial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lang="ru-RU" sz="3600" dirty="0" err="1">
                <a:latin typeface="Arial"/>
                <a:cs typeface="Arial"/>
              </a:rPr>
              <a:t>э</a:t>
            </a:r>
            <a:r>
              <a:rPr kumimoji="0" lang="ru-RU" sz="3600" dirty="0" err="1" smtClean="0">
                <a:latin typeface="Arial"/>
                <a:cs typeface="Arial"/>
              </a:rPr>
              <a:t>холалии</a:t>
            </a:r>
            <a:r>
              <a:rPr kumimoji="0" lang="ru-RU" sz="3600" dirty="0" smtClean="0">
                <a:latin typeface="Arial"/>
                <a:cs typeface="Arial"/>
              </a:rPr>
              <a:t>,</a:t>
            </a:r>
            <a:endParaRPr kumimoji="0" lang="ru-RU" sz="3600" dirty="0">
              <a:latin typeface="Arial"/>
              <a:cs typeface="Arial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kumimoji="0" lang="ru-RU" sz="3600" dirty="0">
                <a:latin typeface="Arial"/>
                <a:cs typeface="Arial"/>
              </a:rPr>
              <a:t>речевые штампы </a:t>
            </a:r>
            <a:endParaRPr kumimoji="0" lang="ru-RU" sz="3600" dirty="0" smtClean="0">
              <a:latin typeface="Arial"/>
              <a:cs typeface="Arial"/>
            </a:endParaRPr>
          </a:p>
          <a:p>
            <a:pPr eaLnBrk="1" hangingPunct="1">
              <a:buFont typeface="Wingdings" charset="2"/>
              <a:buChar char="ü"/>
              <a:defRPr/>
            </a:pPr>
            <a:endParaRPr kumimoji="0" lang="ru-RU" sz="3600" dirty="0" smtClean="0">
              <a:latin typeface="Arial"/>
              <a:cs typeface="Arial"/>
            </a:endParaRPr>
          </a:p>
          <a:p>
            <a:pPr marL="137160" indent="0" algn="ctr">
              <a:buNone/>
              <a:defRPr/>
            </a:pPr>
            <a:r>
              <a:rPr lang="ru-RU" sz="3600" b="1" i="1" dirty="0">
                <a:solidFill>
                  <a:srgbClr val="000000"/>
                </a:solidFill>
                <a:latin typeface="Arial"/>
                <a:cs typeface="Arial"/>
              </a:rPr>
              <a:t>Эмоционально-аффективные </a:t>
            </a:r>
            <a:r>
              <a:rPr lang="ru-RU" sz="3600" b="1" i="1" dirty="0" smtClean="0">
                <a:solidFill>
                  <a:srgbClr val="000000"/>
                </a:solidFill>
                <a:latin typeface="Arial"/>
                <a:cs typeface="Arial"/>
              </a:rPr>
              <a:t>стереотипии:</a:t>
            </a:r>
          </a:p>
          <a:p>
            <a:pPr marL="137160" indent="0">
              <a:buNone/>
              <a:defRPr/>
            </a:pPr>
            <a:r>
              <a:rPr lang="ru-RU" sz="3600" dirty="0">
                <a:latin typeface="Arial"/>
                <a:cs typeface="Arial"/>
              </a:rPr>
              <a:t>повторяющиеся действия, которые вызывают аффект либо со стороны взрослого, либо самого ребенка. </a:t>
            </a:r>
          </a:p>
          <a:p>
            <a:pPr marL="137160" indent="0">
              <a:buNone/>
              <a:defRPr/>
            </a:pPr>
            <a:endParaRPr kumimoji="0" lang="ru-RU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255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kumimoji="0" lang="ru-RU" sz="4000" dirty="0">
                <a:solidFill>
                  <a:srgbClr val="800000"/>
                </a:solidFill>
                <a:latin typeface="Arial" charset="0"/>
              </a:rPr>
              <a:t>Проблемы, которые вызывают </a:t>
            </a:r>
            <a:r>
              <a:rPr kumimoji="0" lang="ru-RU" sz="4000" dirty="0" smtClean="0">
                <a:solidFill>
                  <a:srgbClr val="800000"/>
                </a:solidFill>
                <a:latin typeface="Arial" charset="0"/>
              </a:rPr>
              <a:t>стереотипии:</a:t>
            </a:r>
            <a:endParaRPr kumimoji="0" lang="ru-RU" sz="4000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536" y="2032208"/>
            <a:ext cx="8891464" cy="4709160"/>
          </a:xfrm>
        </p:spPr>
        <p:txBody>
          <a:bodyPr>
            <a:noAutofit/>
          </a:bodyPr>
          <a:lstStyle/>
          <a:p>
            <a:pPr eaLnBrk="1" hangingPunct="1">
              <a:buFont typeface="Wingdings" charset="2"/>
              <a:buChar char="ü"/>
              <a:defRPr/>
            </a:pPr>
            <a:r>
              <a:rPr lang="ru-RU" sz="3600" dirty="0" smtClean="0">
                <a:latin typeface="Verdana" charset="0"/>
              </a:rPr>
              <a:t>п</a:t>
            </a:r>
            <a:r>
              <a:rPr kumimoji="0" lang="ru-RU" sz="3600" dirty="0" smtClean="0">
                <a:latin typeface="Verdana" charset="0"/>
              </a:rPr>
              <a:t>репятствуют </a:t>
            </a:r>
            <a:r>
              <a:rPr kumimoji="0" lang="ru-RU" sz="3600" dirty="0">
                <a:latin typeface="Verdana" charset="0"/>
              </a:rPr>
              <a:t>обучению, общению,</a:t>
            </a:r>
          </a:p>
          <a:p>
            <a:pPr eaLnBrk="1" hangingPunct="1">
              <a:buFont typeface="Wingdings" charset="2"/>
              <a:buChar char="ü"/>
              <a:defRPr/>
            </a:pPr>
            <a:r>
              <a:rPr lang="ru-RU" sz="3600" dirty="0" smtClean="0">
                <a:latin typeface="Verdana" charset="0"/>
              </a:rPr>
              <a:t>о</a:t>
            </a:r>
            <a:r>
              <a:rPr kumimoji="0" lang="ru-RU" sz="3600" dirty="0" smtClean="0">
                <a:latin typeface="Verdana" charset="0"/>
              </a:rPr>
              <a:t>граничивает </a:t>
            </a:r>
            <a:r>
              <a:rPr kumimoji="0" lang="ru-RU" sz="3600" dirty="0">
                <a:latin typeface="Verdana" charset="0"/>
              </a:rPr>
              <a:t>возможности </a:t>
            </a:r>
            <a:r>
              <a:rPr kumimoji="0" lang="ru-RU" sz="3600" dirty="0" smtClean="0">
                <a:latin typeface="Verdana" charset="0"/>
              </a:rPr>
              <a:t>адаптации в группе сверстников,</a:t>
            </a:r>
            <a:endParaRPr kumimoji="0" lang="ru-RU" sz="3600" dirty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lang="ru-RU" sz="3600" dirty="0" smtClean="0">
                <a:latin typeface="Verdana" charset="0"/>
              </a:rPr>
              <a:t>у</a:t>
            </a:r>
            <a:r>
              <a:rPr kumimoji="0" lang="ru-RU" sz="3600" dirty="0" smtClean="0">
                <a:latin typeface="Verdana" charset="0"/>
              </a:rPr>
              <a:t>величивает </a:t>
            </a:r>
            <a:r>
              <a:rPr kumimoji="0" lang="ru-RU" sz="3600" dirty="0" err="1">
                <a:latin typeface="Verdana" charset="0"/>
              </a:rPr>
              <a:t>аутизацию</a:t>
            </a:r>
            <a:r>
              <a:rPr kumimoji="0" lang="ru-RU" sz="3600" dirty="0">
                <a:latin typeface="Verdana" charset="0"/>
              </a:rPr>
              <a:t>,</a:t>
            </a:r>
          </a:p>
          <a:p>
            <a:pPr>
              <a:buFont typeface="Wingdings" charset="2"/>
              <a:buChar char="ü"/>
              <a:defRPr/>
            </a:pPr>
            <a:r>
              <a:rPr lang="ru-RU" sz="3600" dirty="0" smtClean="0">
                <a:latin typeface="Verdana" charset="0"/>
              </a:rPr>
              <a:t>б</a:t>
            </a:r>
            <a:r>
              <a:rPr kumimoji="0" lang="ru-RU" sz="3600" dirty="0" smtClean="0">
                <a:latin typeface="Verdana" charset="0"/>
              </a:rPr>
              <a:t>еспокоят окружающих</a:t>
            </a:r>
          </a:p>
        </p:txBody>
      </p:sp>
    </p:spTree>
    <p:extLst>
      <p:ext uri="{BB962C8B-B14F-4D97-AF65-F5344CB8AC3E}">
        <p14:creationId xmlns:p14="http://schemas.microsoft.com/office/powerpoint/2010/main" val="398315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0" lang="ru-RU" b="1" dirty="0">
                <a:solidFill>
                  <a:srgbClr val="800000"/>
                </a:solidFill>
                <a:latin typeface="Arial" charset="0"/>
              </a:rPr>
              <a:t>Коррекция стереотипий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16113"/>
            <a:ext cx="8229600" cy="2981325"/>
          </a:xfrm>
        </p:spPr>
        <p:txBody>
          <a:bodyPr/>
          <a:lstStyle/>
          <a:p>
            <a:pPr eaLnBrk="1" hangingPunct="1">
              <a:buFont typeface="Wingdings" charset="2"/>
              <a:buChar char="ü"/>
              <a:defRPr/>
            </a:pPr>
            <a:r>
              <a:rPr lang="ru-RU" sz="3600" dirty="0">
                <a:latin typeface="Verdana" charset="0"/>
              </a:rPr>
              <a:t>п</a:t>
            </a:r>
            <a:r>
              <a:rPr kumimoji="0" lang="ru-RU" sz="3600" dirty="0" smtClean="0">
                <a:latin typeface="Verdana" charset="0"/>
              </a:rPr>
              <a:t>ереключение, </a:t>
            </a:r>
            <a:endParaRPr kumimoji="0" lang="ru-RU" sz="3600" dirty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lang="ru-RU" sz="3600" dirty="0" smtClean="0">
                <a:latin typeface="Verdana" charset="0"/>
              </a:rPr>
              <a:t>т</a:t>
            </a:r>
            <a:r>
              <a:rPr kumimoji="0" lang="ru-RU" sz="3600" dirty="0" smtClean="0">
                <a:latin typeface="Verdana" charset="0"/>
              </a:rPr>
              <a:t>рансформация,</a:t>
            </a:r>
            <a:endParaRPr kumimoji="0" lang="ru-RU" sz="3600" dirty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lang="ru-RU" sz="3600" dirty="0">
                <a:latin typeface="Verdana" charset="0"/>
              </a:rPr>
              <a:t>п</a:t>
            </a:r>
            <a:r>
              <a:rPr kumimoji="0" lang="ru-RU" sz="3600" dirty="0" smtClean="0">
                <a:latin typeface="Verdana" charset="0"/>
              </a:rPr>
              <a:t>рерывание, </a:t>
            </a:r>
            <a:endParaRPr kumimoji="0" lang="ru-RU" sz="3600" dirty="0">
              <a:latin typeface="Verdana" charset="0"/>
            </a:endParaRPr>
          </a:p>
          <a:p>
            <a:pPr eaLnBrk="1" hangingPunct="1">
              <a:buFont typeface="Wingdings" charset="2"/>
              <a:buChar char="ü"/>
              <a:defRPr/>
            </a:pPr>
            <a:r>
              <a:rPr lang="ru-RU" sz="3600" dirty="0" smtClean="0">
                <a:latin typeface="Verdana" charset="0"/>
              </a:rPr>
              <a:t>н</a:t>
            </a:r>
            <a:r>
              <a:rPr kumimoji="0" lang="ru-RU" sz="3600" dirty="0" smtClean="0">
                <a:latin typeface="Verdana" charset="0"/>
              </a:rPr>
              <a:t>аработка </a:t>
            </a:r>
            <a:r>
              <a:rPr kumimoji="0" lang="ru-RU" sz="3600" dirty="0">
                <a:latin typeface="Verdana" charset="0"/>
              </a:rPr>
              <a:t>гибкости </a:t>
            </a:r>
          </a:p>
        </p:txBody>
      </p:sp>
    </p:spTree>
    <p:extLst>
      <p:ext uri="{BB962C8B-B14F-4D97-AF65-F5344CB8AC3E}">
        <p14:creationId xmlns:p14="http://schemas.microsoft.com/office/powerpoint/2010/main" val="310466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2008" y="276128"/>
            <a:ext cx="5659179" cy="1944687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solidFill>
                  <a:srgbClr val="800000"/>
                </a:solidFill>
                <a:effectLst/>
              </a:rPr>
              <a:t>«Центр лечебной педагогики и </a:t>
            </a:r>
            <a:br>
              <a:rPr lang="ru-RU" sz="3100" b="1" dirty="0" smtClean="0">
                <a:solidFill>
                  <a:srgbClr val="800000"/>
                </a:solidFill>
                <a:effectLst/>
              </a:rPr>
            </a:br>
            <a:r>
              <a:rPr lang="ru-RU" sz="3100" b="1" dirty="0" smtClean="0">
                <a:solidFill>
                  <a:srgbClr val="800000"/>
                </a:solidFill>
                <a:effectLst/>
              </a:rPr>
              <a:t>дифференцированного обучения» </a:t>
            </a:r>
            <a:r>
              <a:rPr lang="ru-RU" sz="2800" dirty="0" smtClean="0">
                <a:solidFill>
                  <a:srgbClr val="80000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800000"/>
                </a:solidFill>
                <a:effectLst/>
              </a:rPr>
            </a:br>
            <a:r>
              <a:rPr lang="ru-RU" sz="2800" dirty="0" smtClean="0">
                <a:solidFill>
                  <a:srgbClr val="800000"/>
                </a:solidFill>
                <a:effectLst/>
              </a:rPr>
              <a:t>Псковской области</a:t>
            </a:r>
          </a:p>
        </p:txBody>
      </p:sp>
      <p:pic>
        <p:nvPicPr>
          <p:cNvPr id="11267" name="Picture 3" descr="1  ЦЛП май 20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44340" y="840582"/>
            <a:ext cx="4448770" cy="2067718"/>
          </a:xfrm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79388" y="3284538"/>
            <a:ext cx="8785225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90000"/>
              <a:buFont typeface="+mj-lt"/>
              <a:buAutoNum type="arabicPeriod"/>
            </a:pPr>
            <a:r>
              <a:rPr lang="ru-RU" sz="2300" b="1" dirty="0">
                <a:solidFill>
                  <a:prstClr val="black"/>
                </a:solidFill>
                <a:latin typeface="Arial" charset="0"/>
                <a:cs typeface="Arial" charset="0"/>
              </a:rPr>
              <a:t>Комплексное сопровождение и образование детей </a:t>
            </a:r>
            <a:r>
              <a:rPr lang="ru-RU" sz="2300" dirty="0">
                <a:solidFill>
                  <a:prstClr val="black"/>
                </a:solidFill>
                <a:latin typeface="Arial" charset="0"/>
                <a:cs typeface="Arial" charset="0"/>
              </a:rPr>
              <a:t>с тяжелыми и множественными нарушениями развития.</a:t>
            </a:r>
          </a:p>
          <a:p>
            <a:pPr marL="609600" indent="-609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90000"/>
              <a:buFont typeface="+mj-lt"/>
              <a:buAutoNum type="arabicPeriod"/>
            </a:pPr>
            <a:r>
              <a:rPr lang="ru-RU" sz="2300" b="1" dirty="0">
                <a:solidFill>
                  <a:prstClr val="black"/>
                </a:solidFill>
                <a:latin typeface="Arial" charset="0"/>
                <a:cs typeface="Arial" charset="0"/>
              </a:rPr>
              <a:t>Сопровождение семей </a:t>
            </a:r>
            <a:r>
              <a:rPr lang="ru-RU" sz="2300" dirty="0">
                <a:solidFill>
                  <a:prstClr val="black"/>
                </a:solidFill>
                <a:latin typeface="Arial" charset="0"/>
                <a:cs typeface="Arial" charset="0"/>
              </a:rPr>
              <a:t>и сотрудничество с родителями, воспитывающими детей с тяжелой инвалидностью.</a:t>
            </a:r>
          </a:p>
          <a:p>
            <a:pPr marL="609600" indent="-609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90000"/>
              <a:buFont typeface="+mj-lt"/>
              <a:buAutoNum type="arabicPeriod"/>
            </a:pPr>
            <a:r>
              <a:rPr lang="ru-RU" sz="2300" b="1" dirty="0">
                <a:solidFill>
                  <a:prstClr val="black"/>
                </a:solidFill>
                <a:latin typeface="Arial" charset="0"/>
                <a:cs typeface="Arial" charset="0"/>
              </a:rPr>
              <a:t>Развитие уважительного отношения общества </a:t>
            </a:r>
            <a:r>
              <a:rPr lang="ru-RU" sz="2300" dirty="0">
                <a:solidFill>
                  <a:prstClr val="black"/>
                </a:solidFill>
                <a:latin typeface="Arial" charset="0"/>
                <a:cs typeface="Arial" charset="0"/>
              </a:rPr>
              <a:t>к лицам с инвалидностью, распространение информации, разработка и реализация интеграционных проектов. </a:t>
            </a:r>
          </a:p>
          <a:p>
            <a:pPr marL="609600" indent="-609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90000"/>
              <a:buFont typeface="+mj-lt"/>
              <a:buAutoNum type="arabicPeriod"/>
            </a:pPr>
            <a:r>
              <a:rPr lang="ru-RU" sz="2300" b="1" dirty="0">
                <a:solidFill>
                  <a:prstClr val="black"/>
                </a:solidFill>
                <a:latin typeface="Arial" charset="0"/>
                <a:cs typeface="Arial" charset="0"/>
              </a:rPr>
              <a:t>Научно-методическая работа</a:t>
            </a:r>
            <a:r>
              <a:rPr lang="ru-RU" sz="2300" dirty="0">
                <a:solidFill>
                  <a:prstClr val="black"/>
                </a:solidFill>
                <a:latin typeface="Arial" charset="0"/>
                <a:cs typeface="Arial" charset="0"/>
              </a:rPr>
              <a:t>: разработка программ обучения детей, проведение конференций, семинаров, стажировок для специалистов  по проблемам обучения детей с тяжелыми и множественными нарушениями.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0" y="2781300"/>
            <a:ext cx="5561589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>
                <a:solidFill>
                  <a:prstClr val="black"/>
                </a:solidFill>
                <a:latin typeface="Arial" charset="0"/>
                <a:cs typeface="Arial" charset="0"/>
              </a:rPr>
              <a:t>Основные направления деятельности: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72008" y="0"/>
            <a:ext cx="8820472" cy="43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800000"/>
                </a:solidFill>
                <a:latin typeface="Arial" charset="0"/>
                <a:cs typeface="Arial" charset="0"/>
              </a:rPr>
              <a:t>Государственное бюджетное </a:t>
            </a:r>
            <a:r>
              <a:rPr lang="ru-RU" sz="2200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общеобразовательное учреждение</a:t>
            </a:r>
            <a:endParaRPr lang="ru-RU" sz="2200" dirty="0">
              <a:solidFill>
                <a:srgbClr val="8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0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8" grpId="0"/>
      <p:bldP spid="11269" grpId="0"/>
      <p:bldP spid="1127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800000"/>
                </a:solidFill>
              </a:rPr>
              <a:t>Ожидаемые </a:t>
            </a:r>
            <a:r>
              <a:rPr lang="ru-RU" dirty="0" smtClean="0">
                <a:solidFill>
                  <a:srgbClr val="800000"/>
                </a:solidFill>
              </a:rPr>
              <a:t>результаты</a:t>
            </a:r>
            <a:r>
              <a:rPr lang="ru-RU" dirty="0">
                <a:solidFill>
                  <a:srgbClr val="800000"/>
                </a:solidFill>
              </a:rPr>
              <a:t> </a:t>
            </a:r>
            <a:r>
              <a:rPr lang="ru-RU" dirty="0" smtClean="0">
                <a:solidFill>
                  <a:srgbClr val="800000"/>
                </a:solidFill>
              </a:rPr>
              <a:t>коррекции проблем поведения: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960200"/>
            <a:ext cx="8229600" cy="470916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ru-RU" sz="3600" dirty="0" smtClean="0"/>
              <a:t>снижение </a:t>
            </a:r>
            <a:r>
              <a:rPr lang="ru-RU" sz="3600" dirty="0"/>
              <a:t>частоты и интенсивности проявления агрессии (</a:t>
            </a:r>
            <a:r>
              <a:rPr lang="ru-RU" sz="3600" dirty="0" err="1"/>
              <a:t>самоагрессии</a:t>
            </a:r>
            <a:r>
              <a:rPr lang="ru-RU" sz="3600" dirty="0"/>
              <a:t>);</a:t>
            </a:r>
          </a:p>
          <a:p>
            <a:pPr>
              <a:buFont typeface="Wingdings" charset="2"/>
              <a:buChar char="ü"/>
            </a:pPr>
            <a:r>
              <a:rPr lang="ru-RU" sz="3600" dirty="0"/>
              <a:t>уменьшение случаев проявления негативизма;</a:t>
            </a:r>
          </a:p>
          <a:p>
            <a:pPr>
              <a:buFont typeface="Wingdings" charset="2"/>
              <a:buChar char="ü"/>
            </a:pPr>
            <a:r>
              <a:rPr lang="ru-RU" sz="3600" dirty="0"/>
              <a:t>снижение частоты проявления стереотипий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5014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2.2. Программы по предметам и коррекционным курсам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507288" cy="5544616"/>
          </a:xfrm>
        </p:spPr>
        <p:txBody>
          <a:bodyPr>
            <a:normAutofit lnSpcReduction="10000"/>
          </a:bodyPr>
          <a:lstStyle/>
          <a:p>
            <a:pPr marL="137160" indent="0" fontAlgn="t">
              <a:buNone/>
            </a:pPr>
            <a:r>
              <a:rPr lang="ru-RU" b="1" dirty="0" smtClean="0"/>
              <a:t>Предметы:</a:t>
            </a:r>
            <a:endParaRPr lang="ru-RU" dirty="0"/>
          </a:p>
          <a:p>
            <a:pPr marL="651510" indent="-514350" fontAlgn="t">
              <a:buSzPct val="80000"/>
              <a:buFont typeface="+mj-lt"/>
              <a:buAutoNum type="arabicPeriod"/>
            </a:pPr>
            <a:r>
              <a:rPr lang="ru-RU" dirty="0" smtClean="0"/>
              <a:t>Речь </a:t>
            </a:r>
            <a:r>
              <a:rPr lang="ru-RU" dirty="0"/>
              <a:t>и альтернативная коммуникация</a:t>
            </a:r>
          </a:p>
          <a:p>
            <a:pPr marL="651510" indent="-514350" fontAlgn="t">
              <a:buSzPct val="80000"/>
              <a:buFont typeface="+mj-lt"/>
              <a:buAutoNum type="arabicPeriod"/>
            </a:pPr>
            <a:r>
              <a:rPr lang="ru-RU" dirty="0" smtClean="0"/>
              <a:t>Математические </a:t>
            </a:r>
            <a:r>
              <a:rPr lang="ru-RU" dirty="0"/>
              <a:t>представления</a:t>
            </a:r>
          </a:p>
          <a:p>
            <a:pPr marL="651510" indent="-514350" fontAlgn="t">
              <a:buSzPct val="80000"/>
              <a:buFont typeface="+mj-lt"/>
              <a:buAutoNum type="arabicPeriod"/>
            </a:pPr>
            <a:r>
              <a:rPr lang="ru-RU" dirty="0" smtClean="0"/>
              <a:t>Окружающий </a:t>
            </a:r>
            <a:r>
              <a:rPr lang="ru-RU" dirty="0"/>
              <a:t>природный  мир</a:t>
            </a:r>
          </a:p>
          <a:p>
            <a:pPr marL="651510" indent="-514350" fontAlgn="t">
              <a:buSzPct val="80000"/>
              <a:buFont typeface="+mj-lt"/>
              <a:buAutoNum type="arabicPeriod"/>
            </a:pPr>
            <a:r>
              <a:rPr lang="ru-RU" dirty="0" smtClean="0"/>
              <a:t>Человек</a:t>
            </a:r>
            <a:endParaRPr lang="ru-RU" dirty="0"/>
          </a:p>
          <a:p>
            <a:pPr marL="651510" indent="-514350" fontAlgn="t">
              <a:buSzPct val="80000"/>
              <a:buFont typeface="+mj-lt"/>
              <a:buAutoNum type="arabicPeriod"/>
            </a:pPr>
            <a:r>
              <a:rPr lang="ru-RU" dirty="0" smtClean="0"/>
              <a:t>Домоводство</a:t>
            </a:r>
            <a:endParaRPr lang="ru-RU" dirty="0"/>
          </a:p>
          <a:p>
            <a:pPr marL="651510" indent="-514350" fontAlgn="t">
              <a:buSzPct val="80000"/>
              <a:buFont typeface="+mj-lt"/>
              <a:buAutoNum type="arabicPeriod"/>
            </a:pPr>
            <a:r>
              <a:rPr lang="ru-RU" dirty="0" smtClean="0"/>
              <a:t>Окружающий </a:t>
            </a:r>
            <a:r>
              <a:rPr lang="ru-RU" dirty="0"/>
              <a:t>социальный мир</a:t>
            </a:r>
          </a:p>
          <a:p>
            <a:pPr marL="651510" indent="-514350" fontAlgn="t">
              <a:buSzPct val="80000"/>
              <a:buFont typeface="+mj-lt"/>
              <a:buAutoNum type="arabicPeriod"/>
            </a:pPr>
            <a:r>
              <a:rPr lang="ru-RU" dirty="0" smtClean="0"/>
              <a:t>Музыка </a:t>
            </a:r>
            <a:r>
              <a:rPr lang="ru-RU" dirty="0"/>
              <a:t>и движение</a:t>
            </a:r>
          </a:p>
          <a:p>
            <a:pPr marL="651510" indent="-514350" fontAlgn="t">
              <a:buSzPct val="80000"/>
              <a:buFont typeface="+mj-lt"/>
              <a:buAutoNum type="arabicPeriod"/>
            </a:pPr>
            <a:r>
              <a:rPr lang="ru-RU" dirty="0" smtClean="0"/>
              <a:t>Изобразительная </a:t>
            </a:r>
            <a:r>
              <a:rPr lang="ru-RU" dirty="0"/>
              <a:t>деятельность</a:t>
            </a:r>
          </a:p>
          <a:p>
            <a:pPr marL="651510" indent="-514350" fontAlgn="t">
              <a:buSzPct val="80000"/>
              <a:buFont typeface="+mj-lt"/>
              <a:buAutoNum type="arabicPeriod"/>
            </a:pPr>
            <a:r>
              <a:rPr lang="ru-RU" dirty="0" smtClean="0"/>
              <a:t>Адаптивная </a:t>
            </a:r>
            <a:r>
              <a:rPr lang="ru-RU" dirty="0"/>
              <a:t>физкультура</a:t>
            </a:r>
          </a:p>
          <a:p>
            <a:pPr marL="651510" indent="-514350" fontAlgn="t">
              <a:buSzPct val="80000"/>
              <a:buFont typeface="+mj-lt"/>
              <a:buAutoNum type="arabicPeriod"/>
            </a:pPr>
            <a:r>
              <a:rPr lang="ru-RU" dirty="0" smtClean="0"/>
              <a:t>Профильный </a:t>
            </a:r>
            <a:r>
              <a:rPr lang="ru-RU" dirty="0"/>
              <a:t>труд</a:t>
            </a: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96552" y="116632"/>
            <a:ext cx="9144000" cy="1008112"/>
          </a:xfrm>
        </p:spPr>
        <p:txBody>
          <a:bodyPr>
            <a:noAutofit/>
          </a:bodyPr>
          <a:lstStyle/>
          <a:p>
            <a:pPr algn="l"/>
            <a:r>
              <a:rPr lang="ru-RU" sz="2400" i="1" u="sng" dirty="0" smtClean="0">
                <a:solidFill>
                  <a:srgbClr val="9F2936"/>
                </a:solidFill>
              </a:rPr>
              <a:t>Предметная область</a:t>
            </a:r>
            <a:r>
              <a:rPr lang="ru-RU" sz="2400" i="1" dirty="0" smtClean="0">
                <a:solidFill>
                  <a:srgbClr val="9F2936"/>
                </a:solidFill>
              </a:rPr>
              <a:t>: «Язык</a:t>
            </a:r>
            <a:r>
              <a:rPr lang="ru-RU" sz="2400" dirty="0" smtClean="0">
                <a:solidFill>
                  <a:srgbClr val="9F2936"/>
                </a:solidFill>
              </a:rPr>
              <a:t> и </a:t>
            </a:r>
            <a:r>
              <a:rPr lang="ru-RU" sz="2400" dirty="0">
                <a:solidFill>
                  <a:srgbClr val="9F2936"/>
                </a:solidFill>
              </a:rPr>
              <a:t>речевая </a:t>
            </a:r>
            <a:r>
              <a:rPr lang="ru-RU" sz="2400" dirty="0" smtClean="0">
                <a:solidFill>
                  <a:srgbClr val="9F2936"/>
                </a:solidFill>
              </a:rPr>
              <a:t>практика»,</a:t>
            </a:r>
            <a:br>
              <a:rPr lang="ru-RU" sz="2400" dirty="0" smtClean="0">
                <a:solidFill>
                  <a:srgbClr val="9F2936"/>
                </a:solidFill>
              </a:rPr>
            </a:br>
            <a:r>
              <a:rPr lang="ru-RU" sz="2400" u="sng" dirty="0" smtClean="0">
                <a:solidFill>
                  <a:srgbClr val="9F2936"/>
                </a:solidFill>
              </a:rPr>
              <a:t>Предмет</a:t>
            </a:r>
            <a:r>
              <a:rPr lang="ru-RU" sz="2400" dirty="0" smtClean="0">
                <a:solidFill>
                  <a:srgbClr val="9F2936"/>
                </a:solidFill>
              </a:rPr>
              <a:t>: речь и альтернативная (дополнительная) коммуникация</a:t>
            </a:r>
            <a:endParaRPr lang="ru-RU" sz="2400" dirty="0">
              <a:solidFill>
                <a:srgbClr val="9F2936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143916" y="1628800"/>
            <a:ext cx="5435996" cy="3672408"/>
          </a:xfrm>
        </p:spPr>
        <p:txBody>
          <a:bodyPr>
            <a:noAutofit/>
          </a:bodyPr>
          <a:lstStyle/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ru-RU" sz="2200" dirty="0" smtClean="0"/>
              <a:t>развитие </a:t>
            </a:r>
            <a:r>
              <a:rPr lang="ru-RU" sz="2200" dirty="0"/>
              <a:t>речи как средства общения в контексте познания окружающего мира и личного опыта </a:t>
            </a:r>
            <a:r>
              <a:rPr lang="ru-RU" sz="2200" dirty="0" smtClean="0"/>
              <a:t>ребенка</a:t>
            </a:r>
            <a:r>
              <a:rPr lang="ru-RU" sz="2200" dirty="0"/>
              <a:t>;</a:t>
            </a:r>
            <a:endParaRPr lang="ru-RU" sz="2200" dirty="0" smtClean="0"/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ru-RU" sz="2200" dirty="0" smtClean="0"/>
              <a:t>овладение </a:t>
            </a:r>
            <a:r>
              <a:rPr lang="ru-RU" sz="2200" dirty="0"/>
              <a:t>доступными средствами коммуникации и общения – вербальными и невербальными;</a:t>
            </a:r>
            <a:endParaRPr lang="ru-RU" sz="2200" dirty="0" smtClean="0"/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ru-RU" sz="2200" dirty="0"/>
              <a:t>у</a:t>
            </a:r>
            <a:r>
              <a:rPr lang="ru-RU" sz="2200" dirty="0" smtClean="0"/>
              <a:t>мение пользоваться доступными средствами коммуникации в практике экспрессивной и </a:t>
            </a:r>
            <a:r>
              <a:rPr lang="ru-RU" sz="2200" dirty="0" err="1" smtClean="0"/>
              <a:t>импрессивной</a:t>
            </a:r>
            <a:r>
              <a:rPr lang="ru-RU" sz="2200" dirty="0" smtClean="0"/>
              <a:t> речи для решения соответствующих возрасту житейских задач;</a:t>
            </a:r>
          </a:p>
        </p:txBody>
      </p:sp>
      <p:pic>
        <p:nvPicPr>
          <p:cNvPr id="8" name="Изображение 5" descr="DSC0024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844824"/>
            <a:ext cx="3960440" cy="2970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08" y="5438834"/>
            <a:ext cx="9036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smtClean="0"/>
              <a:t>глобальное чтение в доступных ребенку пределах, понимание смысла узнаваемого слова;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smtClean="0"/>
              <a:t>развитие предпосылок к осмысленному чтению и письму, обучение чтению и письму.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760387" y="1268760"/>
            <a:ext cx="3850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ВОЗМОЖНЫЕ РЕЗУЛЬТАТЫ: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568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9F2936"/>
                </a:solidFill>
              </a:rPr>
              <a:t>Речь </a:t>
            </a:r>
            <a:r>
              <a:rPr lang="ru-RU" sz="4400" dirty="0">
                <a:solidFill>
                  <a:srgbClr val="9F2936"/>
                </a:solidFill>
              </a:rPr>
              <a:t>и альтернативная (дополнительная) коммуникация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708920"/>
            <a:ext cx="8856984" cy="3600440"/>
          </a:xfrm>
        </p:spPr>
        <p:txBody>
          <a:bodyPr>
            <a:normAutofit/>
          </a:bodyPr>
          <a:lstStyle/>
          <a:p>
            <a:pPr marL="651510" indent="-514350">
              <a:buSzPct val="90000"/>
              <a:buFont typeface="+mj-lt"/>
              <a:buAutoNum type="arabicPeriod"/>
            </a:pPr>
            <a:r>
              <a:rPr lang="ru-RU" sz="3600" dirty="0"/>
              <a:t>«Коммуникация</a:t>
            </a:r>
            <a:r>
              <a:rPr lang="ru-RU" sz="3600" dirty="0" smtClean="0"/>
              <a:t>», </a:t>
            </a:r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600" dirty="0" smtClean="0"/>
              <a:t>«</a:t>
            </a:r>
            <a:r>
              <a:rPr lang="ru-RU" sz="3600" dirty="0"/>
              <a:t>Развитие речи средствами вербальной и невербальной коммуникации», </a:t>
            </a:r>
            <a:endParaRPr lang="ru-RU" sz="3600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sz="3600" dirty="0" smtClean="0"/>
              <a:t>«</a:t>
            </a:r>
            <a:r>
              <a:rPr lang="ru-RU" sz="3600" dirty="0"/>
              <a:t>Чтение и письмо».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162880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РАЗДЕЛЫ ПРОГРАММЫ: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5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-32246"/>
            <a:ext cx="8964488" cy="101297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800000"/>
                </a:solidFill>
              </a:rPr>
              <a:t>1.1. Коммуникация </a:t>
            </a:r>
            <a:r>
              <a:rPr lang="ru-RU" sz="3200" dirty="0" smtClean="0">
                <a:solidFill>
                  <a:srgbClr val="800000"/>
                </a:solidFill>
              </a:rPr>
              <a:t/>
            </a:r>
            <a:br>
              <a:rPr lang="ru-RU" sz="3200" dirty="0" smtClean="0">
                <a:solidFill>
                  <a:srgbClr val="800000"/>
                </a:solidFill>
              </a:rPr>
            </a:br>
            <a:r>
              <a:rPr lang="ru-RU" sz="2400" dirty="0" smtClean="0">
                <a:solidFill>
                  <a:srgbClr val="800000"/>
                </a:solidFill>
              </a:rPr>
              <a:t>с </a:t>
            </a:r>
            <a:r>
              <a:rPr lang="ru-RU" sz="2400" dirty="0">
                <a:solidFill>
                  <a:srgbClr val="800000"/>
                </a:solidFill>
              </a:rPr>
              <a:t>использованием вербальных средств</a:t>
            </a:r>
            <a:endParaRPr lang="ru-RU" sz="32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24136"/>
            <a:ext cx="9144000" cy="5633864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400" u="sng" dirty="0" smtClean="0"/>
              <a:t>Формирование </a:t>
            </a:r>
            <a:r>
              <a:rPr lang="ru-RU" sz="2400" u="sng" dirty="0"/>
              <a:t>умения</a:t>
            </a:r>
            <a:r>
              <a:rPr lang="ru-RU" sz="2400" dirty="0"/>
              <a:t>: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устанавливать контакт с собеседником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реагировать на собственное имя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приветствовать собеседника звуком, словом, предложением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привлекать к себе внимание звуком, словом, предложением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выражать свои желания словом, предложением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обращаться с просьбой о помощи, выражая её звуком, словом, предложением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выражать согласие, несогласие звуком, словом, предложением 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выражать благодарность  звуком, словом, предложением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отвечать на вопросы словом, предложением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задавать вопросы предложением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поддерживать диалог на заданную тему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прощаться с собеседником звуком, словом, </a:t>
            </a:r>
            <a:r>
              <a:rPr lang="ru-RU" sz="2400" dirty="0" smtClean="0"/>
              <a:t>предложением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40658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00200"/>
            <a:ext cx="8964488" cy="5373216"/>
          </a:xfrm>
        </p:spPr>
        <p:txBody>
          <a:bodyPr>
            <a:noAutofit/>
          </a:bodyPr>
          <a:lstStyle/>
          <a:p>
            <a:pPr marL="137160" indent="0">
              <a:lnSpc>
                <a:spcPct val="90000"/>
              </a:lnSpc>
              <a:buNone/>
            </a:pPr>
            <a:r>
              <a:rPr lang="ru-RU" sz="2400" u="sng" dirty="0" smtClean="0"/>
              <a:t>Формирование </a:t>
            </a:r>
            <a:r>
              <a:rPr lang="ru-RU" sz="2400" u="sng" dirty="0"/>
              <a:t>умения использовать</a:t>
            </a:r>
            <a:r>
              <a:rPr lang="ru-RU" sz="2400" dirty="0"/>
              <a:t>: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взгляд как средство коммуникации 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мимику как средство коммуникации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жест как средство коммуникации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звук как средство коммуникации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предметный символ как средство коммуникации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графическое изображение как средство коммуникации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карточки с напечатанными словами как средство коммуникации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таблицу букв как средство коммуникации</a:t>
            </a:r>
          </a:p>
          <a:p>
            <a:pPr lvl="0">
              <a:lnSpc>
                <a:spcPct val="90000"/>
              </a:lnSpc>
              <a:buFont typeface="Wingdings" charset="2"/>
              <a:buChar char="ü"/>
            </a:pPr>
            <a:r>
              <a:rPr lang="ru-RU" sz="2400" dirty="0"/>
              <a:t>э</a:t>
            </a:r>
            <a:r>
              <a:rPr lang="ru-RU" sz="2400" dirty="0" smtClean="0"/>
              <a:t>лектронные средства: коммуникативную кнопку, коммуникатор, </a:t>
            </a:r>
            <a:r>
              <a:rPr lang="ru-RU" sz="2400" dirty="0"/>
              <a:t>компьютер (планшет) </a:t>
            </a:r>
            <a:r>
              <a:rPr lang="ru-RU" sz="2400" dirty="0" smtClean="0"/>
              <a:t>как </a:t>
            </a:r>
            <a:r>
              <a:rPr lang="ru-RU" sz="2400" dirty="0"/>
              <a:t>средство </a:t>
            </a:r>
            <a:r>
              <a:rPr lang="ru-RU" sz="2400" dirty="0" smtClean="0"/>
              <a:t>коммуникации.</a:t>
            </a:r>
            <a:endParaRPr lang="ru-RU" sz="2400" dirty="0"/>
          </a:p>
        </p:txBody>
      </p:sp>
      <p:sp>
        <p:nvSpPr>
          <p:cNvPr id="4" name="Название 1"/>
          <p:cNvSpPr txBox="1">
            <a:spLocks/>
          </p:cNvSpPr>
          <p:nvPr/>
        </p:nvSpPr>
        <p:spPr>
          <a:xfrm>
            <a:off x="179512" y="39762"/>
            <a:ext cx="8784976" cy="1012974"/>
          </a:xfrm>
          <a:prstGeom prst="rect">
            <a:avLst/>
          </a:prstGeom>
        </p:spPr>
        <p:txBody>
          <a:bodyPr vert="horz" anchor="ctr">
            <a:normAutofit fontScale="7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5800" dirty="0" smtClean="0">
                <a:solidFill>
                  <a:srgbClr val="800000"/>
                </a:solidFill>
              </a:rPr>
              <a:t>1.2. Коммуникация </a:t>
            </a:r>
            <a:endParaRPr lang="ru-RU" sz="4400" dirty="0" smtClean="0">
              <a:solidFill>
                <a:srgbClr val="800000"/>
              </a:solidFill>
            </a:endParaRPr>
          </a:p>
          <a:p>
            <a:r>
              <a:rPr lang="ru-RU" sz="4400" dirty="0" smtClean="0">
                <a:solidFill>
                  <a:srgbClr val="800000"/>
                </a:solidFill>
              </a:rPr>
              <a:t>с </a:t>
            </a:r>
            <a:r>
              <a:rPr lang="ru-RU" sz="4400" dirty="0">
                <a:solidFill>
                  <a:srgbClr val="800000"/>
                </a:solidFill>
              </a:rPr>
              <a:t>использованием невербальных </a:t>
            </a:r>
            <a:r>
              <a:rPr lang="ru-RU" sz="4400" dirty="0" smtClean="0">
                <a:solidFill>
                  <a:srgbClr val="800000"/>
                </a:solidFill>
              </a:rPr>
              <a:t>средств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167135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9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800000"/>
                </a:solidFill>
              </a:rPr>
              <a:t>2. Развитие </a:t>
            </a:r>
            <a:r>
              <a:rPr lang="ru-RU" sz="3600" dirty="0">
                <a:solidFill>
                  <a:srgbClr val="800000"/>
                </a:solidFill>
              </a:rPr>
              <a:t>речи средствами вербальной и невербальной коммуникации  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8312"/>
            <a:ext cx="8229600" cy="2764904"/>
          </a:xfrm>
        </p:spPr>
        <p:txBody>
          <a:bodyPr/>
          <a:lstStyle/>
          <a:p>
            <a:pPr marL="651510" indent="-514350">
              <a:buSzPct val="90000"/>
              <a:buAutoNum type="arabicParenR"/>
            </a:pPr>
            <a:r>
              <a:rPr lang="ru-RU" dirty="0" err="1" smtClean="0"/>
              <a:t>Импрессивная</a:t>
            </a:r>
            <a:r>
              <a:rPr lang="ru-RU" dirty="0" smtClean="0"/>
              <a:t> речь</a:t>
            </a:r>
          </a:p>
          <a:p>
            <a:pPr marL="651510" indent="-514350">
              <a:buSzPct val="90000"/>
              <a:buAutoNum type="arabicParenR"/>
            </a:pPr>
            <a:r>
              <a:rPr lang="ru-RU" dirty="0" smtClean="0"/>
              <a:t>Экспрессивная речь</a:t>
            </a:r>
          </a:p>
          <a:p>
            <a:pPr marL="651510" indent="-514350">
              <a:buSzPct val="90000"/>
              <a:buAutoNum type="arabicParenR"/>
            </a:pPr>
            <a:r>
              <a:rPr lang="ru-RU" dirty="0"/>
              <a:t>Экспрессия с использованием средств невербальной коммуникации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8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-60473"/>
            <a:ext cx="9144000" cy="1084982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800000"/>
                </a:solidFill>
              </a:rPr>
              <a:t>2.1. </a:t>
            </a:r>
            <a:r>
              <a:rPr lang="ru-RU" sz="4400" dirty="0" err="1" smtClean="0">
                <a:solidFill>
                  <a:srgbClr val="800000"/>
                </a:solidFill>
              </a:rPr>
              <a:t>Импрессивная</a:t>
            </a:r>
            <a:r>
              <a:rPr lang="ru-RU" sz="4400" dirty="0" smtClean="0">
                <a:solidFill>
                  <a:srgbClr val="800000"/>
                </a:solidFill>
              </a:rPr>
              <a:t> речь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8520" y="1772816"/>
            <a:ext cx="8855968" cy="5112568"/>
          </a:xfrm>
        </p:spPr>
        <p:txBody>
          <a:bodyPr>
            <a:normAutofit/>
          </a:bodyPr>
          <a:lstStyle/>
          <a:p>
            <a:pPr marL="137160" lvl="0" indent="0">
              <a:buNone/>
            </a:pPr>
            <a:r>
              <a:rPr lang="ru-RU" sz="3200" u="sng" dirty="0" smtClean="0"/>
              <a:t>Формирование умений</a:t>
            </a:r>
            <a:r>
              <a:rPr lang="ru-RU" sz="3200" dirty="0" smtClean="0"/>
              <a:t>: </a:t>
            </a:r>
            <a:endParaRPr lang="ru-RU" sz="3200" dirty="0"/>
          </a:p>
          <a:p>
            <a:pPr>
              <a:buFont typeface="Wingdings" charset="2"/>
              <a:buChar char="ü"/>
            </a:pPr>
            <a:r>
              <a:rPr lang="ru-RU" sz="3200" dirty="0" smtClean="0"/>
              <a:t>понимать </a:t>
            </a:r>
            <a:r>
              <a:rPr lang="ru-RU" sz="3200" b="1" dirty="0"/>
              <a:t>слова</a:t>
            </a:r>
            <a:r>
              <a:rPr lang="ru-RU" sz="3200" dirty="0"/>
              <a:t>, обозначающие предметы и </a:t>
            </a:r>
            <a:r>
              <a:rPr lang="ru-RU" sz="3200" dirty="0" smtClean="0"/>
              <a:t>объекты, действия, </a:t>
            </a:r>
            <a:r>
              <a:rPr lang="ru-RU" sz="3200" dirty="0"/>
              <a:t>признаки </a:t>
            </a:r>
            <a:r>
              <a:rPr lang="ru-RU" sz="3200" dirty="0" smtClean="0"/>
              <a:t>предметов, действий</a:t>
            </a:r>
            <a:r>
              <a:rPr lang="ru-RU" sz="3200" dirty="0"/>
              <a:t>, </a:t>
            </a:r>
            <a:r>
              <a:rPr lang="ru-RU" sz="3200" dirty="0" smtClean="0"/>
              <a:t>состояний, число </a:t>
            </a:r>
            <a:r>
              <a:rPr lang="ru-RU" sz="3200" dirty="0"/>
              <a:t>и количество предметов</a:t>
            </a:r>
            <a:r>
              <a:rPr lang="ru-RU" sz="3200" dirty="0" smtClean="0"/>
              <a:t>; </a:t>
            </a:r>
            <a:r>
              <a:rPr lang="ru-RU" sz="3200" dirty="0"/>
              <a:t>понимать слова, указывающие на предмет, его </a:t>
            </a:r>
            <a:r>
              <a:rPr lang="ru-RU" sz="3200" dirty="0" smtClean="0"/>
              <a:t>признак и другие слова;</a:t>
            </a:r>
            <a:endParaRPr lang="ru-RU" sz="3200" dirty="0"/>
          </a:p>
          <a:p>
            <a:pPr>
              <a:buFont typeface="Wingdings" charset="2"/>
              <a:buChar char="ü"/>
            </a:pPr>
            <a:r>
              <a:rPr lang="ru-RU" sz="3200" dirty="0" smtClean="0"/>
              <a:t>понимать </a:t>
            </a:r>
            <a:r>
              <a:rPr lang="ru-RU" sz="3200" b="1" dirty="0" smtClean="0"/>
              <a:t>предложения;</a:t>
            </a:r>
            <a:endParaRPr lang="ru-RU" sz="3200" b="1" dirty="0"/>
          </a:p>
          <a:p>
            <a:pPr>
              <a:buFont typeface="Wingdings" charset="2"/>
              <a:buChar char="ü"/>
            </a:pPr>
            <a:r>
              <a:rPr lang="ru-RU" sz="3200" dirty="0" smtClean="0"/>
              <a:t>понимать </a:t>
            </a:r>
            <a:r>
              <a:rPr lang="ru-RU" sz="3200" dirty="0"/>
              <a:t>содержание</a:t>
            </a:r>
            <a:r>
              <a:rPr lang="ru-RU" sz="3200" b="1" dirty="0"/>
              <a:t> текста</a:t>
            </a:r>
          </a:p>
          <a:p>
            <a:pPr marL="137160" indent="0">
              <a:buNone/>
            </a:pP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112474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-60473"/>
            <a:ext cx="9144000" cy="1084982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800000"/>
                </a:solidFill>
              </a:rPr>
              <a:t>2.2. Экспрессивная речь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8520" y="1700808"/>
            <a:ext cx="8855968" cy="5112568"/>
          </a:xfrm>
        </p:spPr>
        <p:txBody>
          <a:bodyPr>
            <a:normAutofit fontScale="92500" lnSpcReduction="20000"/>
          </a:bodyPr>
          <a:lstStyle/>
          <a:p>
            <a:pPr marL="137160" lvl="0" indent="0">
              <a:buNone/>
            </a:pPr>
            <a:r>
              <a:rPr lang="ru-RU" sz="3200" u="sng" dirty="0" smtClean="0"/>
              <a:t>Формирование умений</a:t>
            </a:r>
            <a:r>
              <a:rPr lang="ru-RU" sz="3200" dirty="0" smtClean="0"/>
              <a:t>: </a:t>
            </a:r>
            <a:endParaRPr lang="ru-RU" sz="3200" dirty="0"/>
          </a:p>
          <a:p>
            <a:pPr>
              <a:buFont typeface="Wingdings" charset="2"/>
              <a:buChar char="ü"/>
            </a:pPr>
            <a:r>
              <a:rPr lang="ru-RU" sz="3200" dirty="0"/>
              <a:t>употреблять отдельные звуки, звукоподражания, звуковые комплексы, слова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согласовывать слова в словосочетаниях, предложениях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употреблять в речи простые и сложные предложения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отвечать на вопросы по содержанию текста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составлять рассказ по последовательно продемонстрированным действиям, рассказ о себе, рассказ по серии сюжетных картинок</a:t>
            </a:r>
          </a:p>
          <a:p>
            <a:pPr>
              <a:buFont typeface="Wingdings" charset="2"/>
              <a:buChar char="ü"/>
            </a:pPr>
            <a:r>
              <a:rPr lang="ru-RU" sz="3200" dirty="0"/>
              <a:t>пересказывать текст по плану</a:t>
            </a:r>
          </a:p>
          <a:p>
            <a:pPr marL="137160" indent="0">
              <a:buNone/>
            </a:pP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105273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9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800000"/>
                </a:solidFill>
                <a:effectLst/>
              </a:rPr>
              <a:t>2.3. Экспрессия </a:t>
            </a:r>
            <a:r>
              <a:rPr lang="ru-RU" sz="3200" dirty="0">
                <a:solidFill>
                  <a:srgbClr val="800000"/>
                </a:solidFill>
                <a:effectLst/>
              </a:rPr>
              <a:t>с использованием средств невербальной коммуникации </a:t>
            </a:r>
            <a:endParaRPr lang="ru-RU" sz="3200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400" u="sng" dirty="0"/>
              <a:t>Формирование </a:t>
            </a:r>
            <a:r>
              <a:rPr lang="ru-RU" sz="2400" u="sng" dirty="0" smtClean="0"/>
              <a:t>умения </a:t>
            </a:r>
            <a:r>
              <a:rPr lang="ru-RU" sz="2400" dirty="0" smtClean="0"/>
              <a:t>использовать </a:t>
            </a:r>
            <a:r>
              <a:rPr lang="ru-RU" sz="2400" dirty="0"/>
              <a:t>графическое изображение </a:t>
            </a:r>
            <a:r>
              <a:rPr lang="ru-RU" sz="2400" dirty="0" smtClean="0"/>
              <a:t>и /</a:t>
            </a:r>
            <a:r>
              <a:rPr lang="ru-RU" sz="2400" dirty="0"/>
              <a:t>или </a:t>
            </a:r>
            <a:r>
              <a:rPr lang="ru-RU" sz="2400" dirty="0" smtClean="0"/>
              <a:t>электронное </a:t>
            </a:r>
            <a:r>
              <a:rPr lang="ru-RU" sz="2400" dirty="0"/>
              <a:t>устройство </a:t>
            </a:r>
            <a:r>
              <a:rPr lang="ru-RU" sz="2400" dirty="0" smtClean="0"/>
              <a:t>для:</a:t>
            </a:r>
            <a:endParaRPr lang="ru-RU" sz="2400" dirty="0"/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 smtClean="0"/>
              <a:t>сообщения собственного имени, имен близких людей</a:t>
            </a:r>
            <a:endParaRPr lang="ru-RU" sz="2400" dirty="0"/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 smtClean="0"/>
              <a:t>обозначения предметов / объектов, действий, признаков, </a:t>
            </a:r>
            <a:r>
              <a:rPr lang="ru-RU" sz="2400" dirty="0"/>
              <a:t>обобщающих понятий </a:t>
            </a:r>
            <a:r>
              <a:rPr lang="ru-RU" sz="2400" dirty="0" smtClean="0"/>
              <a:t>и др.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 smtClean="0"/>
              <a:t>составления простых предложений 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 smtClean="0"/>
              <a:t>ответов </a:t>
            </a:r>
            <a:r>
              <a:rPr lang="ru-RU" sz="2400" dirty="0"/>
              <a:t>на вопросы по содержанию </a:t>
            </a:r>
            <a:r>
              <a:rPr lang="ru-RU" sz="2400" dirty="0" smtClean="0"/>
              <a:t>текста</a:t>
            </a:r>
            <a:endParaRPr lang="ru-RU" sz="2400" dirty="0"/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 smtClean="0"/>
              <a:t>составления рассказа </a:t>
            </a:r>
            <a:r>
              <a:rPr lang="ru-RU" sz="2400" dirty="0"/>
              <a:t>по последовательно продемонстрированным </a:t>
            </a:r>
            <a:r>
              <a:rPr lang="ru-RU" sz="2400" dirty="0" smtClean="0"/>
              <a:t>действиям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 smtClean="0"/>
              <a:t>составления рассказа по одной сюжетной картинке 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 smtClean="0"/>
              <a:t>составления рассказа </a:t>
            </a:r>
            <a:r>
              <a:rPr lang="ru-RU" sz="2400" dirty="0"/>
              <a:t>по серии сюжетных </a:t>
            </a:r>
            <a:r>
              <a:rPr lang="ru-RU" sz="2400" dirty="0" smtClean="0"/>
              <a:t>картинок</a:t>
            </a:r>
            <a:endParaRPr lang="ru-RU" sz="2400" dirty="0"/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составления </a:t>
            </a:r>
            <a:r>
              <a:rPr lang="ru-RU" sz="2400" dirty="0" smtClean="0"/>
              <a:t>рассказа </a:t>
            </a:r>
            <a:r>
              <a:rPr lang="ru-RU" sz="2400" dirty="0"/>
              <a:t>о прошедших, планируемых событиях </a:t>
            </a:r>
            <a:endParaRPr lang="ru-RU" sz="2400" dirty="0" smtClean="0"/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 smtClean="0"/>
              <a:t>рассказа </a:t>
            </a:r>
            <a:r>
              <a:rPr lang="ru-RU" sz="2400" dirty="0"/>
              <a:t>о </a:t>
            </a:r>
            <a:r>
              <a:rPr lang="ru-RU" sz="2400" dirty="0" smtClean="0"/>
              <a:t>себе</a:t>
            </a:r>
          </a:p>
          <a:p>
            <a:pPr lvl="0">
              <a:lnSpc>
                <a:spcPct val="80000"/>
              </a:lnSpc>
              <a:buFont typeface="Wingdings" charset="2"/>
              <a:buChar char="ü"/>
            </a:pPr>
            <a:r>
              <a:rPr lang="ru-RU" sz="2400" dirty="0"/>
              <a:t>и</a:t>
            </a:r>
            <a:r>
              <a:rPr lang="ru-RU" sz="2400" dirty="0" smtClean="0"/>
              <a:t> др</a:t>
            </a:r>
            <a:r>
              <a:rPr lang="ru-RU" sz="24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084674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55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800000"/>
                </a:solidFill>
              </a:rPr>
              <a:t>Структура ГБОУ ЦЛП</a:t>
            </a:r>
            <a:endParaRPr lang="ru-RU" b="1" dirty="0">
              <a:solidFill>
                <a:srgbClr val="8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496" y="941768"/>
            <a:ext cx="1714500" cy="1656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effectLst/>
                <a:ea typeface="MS Mincho"/>
                <a:cs typeface="Times New Roman"/>
              </a:rPr>
              <a:t>I</a:t>
            </a:r>
            <a:endParaRPr lang="ru-RU" dirty="0">
              <a:effectLst/>
              <a:ea typeface="MS Mincho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Дошкольное </a:t>
            </a:r>
          </a:p>
          <a:p>
            <a:pPr algn="ctr">
              <a:spcAft>
                <a:spcPts val="0"/>
              </a:spcAft>
            </a:pPr>
            <a:r>
              <a:rPr lang="ru-RU" dirty="0" smtClean="0">
                <a:effectLst/>
                <a:ea typeface="MS Mincho"/>
                <a:cs typeface="Times New Roman"/>
              </a:rPr>
              <a:t>отделение</a:t>
            </a:r>
            <a:endParaRPr lang="ru-RU" dirty="0">
              <a:effectLst/>
              <a:ea typeface="MS Mincho"/>
              <a:cs typeface="Times New Roman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35696" y="908720"/>
            <a:ext cx="1930582" cy="165618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II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Школьное отделение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ФГОС НОДА  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38286" y="941768"/>
            <a:ext cx="1597810" cy="16231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III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Школьное 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отделение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ФГОС ИН  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08104" y="941768"/>
            <a:ext cx="1800200" cy="1623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IV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Центр </a:t>
            </a:r>
            <a:r>
              <a:rPr lang="ru-RU" dirty="0" err="1" smtClean="0">
                <a:effectLst/>
                <a:ea typeface="MS Mincho"/>
                <a:cs typeface="Times New Roman"/>
              </a:rPr>
              <a:t>дистан-ционного</a:t>
            </a:r>
            <a:endParaRPr lang="ru-RU" dirty="0">
              <a:effectLst/>
              <a:ea typeface="MS Mincho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effectLst/>
                <a:ea typeface="MS Mincho"/>
                <a:cs typeface="Times New Roman"/>
              </a:rPr>
              <a:t>обучения</a:t>
            </a:r>
            <a:endParaRPr lang="ru-RU" dirty="0">
              <a:effectLst/>
              <a:ea typeface="MS Mincho"/>
              <a:cs typeface="Times New Roman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06326" y="908720"/>
            <a:ext cx="1630170" cy="16561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V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Отделение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учебного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effectLst/>
                <a:ea typeface="MS Mincho"/>
                <a:cs typeface="Times New Roman"/>
              </a:rPr>
              <a:t>проживания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495" y="2780928"/>
            <a:ext cx="1800201" cy="30179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tabLst>
                <a:tab pos="180340" algn="l"/>
              </a:tabLst>
            </a:pPr>
            <a:endParaRPr lang="ru-RU" sz="1600" dirty="0" smtClean="0">
              <a:effectLst/>
              <a:ea typeface="MS Mincho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 smtClean="0">
                <a:effectLst/>
                <a:ea typeface="MS Mincho"/>
                <a:cs typeface="Times New Roman"/>
              </a:rPr>
              <a:t>Отделение </a:t>
            </a:r>
            <a:r>
              <a:rPr lang="ru-RU" sz="1600" dirty="0">
                <a:effectLst/>
                <a:ea typeface="MS Mincho"/>
                <a:cs typeface="Times New Roman"/>
              </a:rPr>
              <a:t>ранней помощи </a:t>
            </a: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effectLst/>
                <a:ea typeface="MS Mincho"/>
                <a:cs typeface="Times New Roman"/>
              </a:rPr>
              <a:t>«</a:t>
            </a:r>
            <a:r>
              <a:rPr lang="ru-RU" sz="1600" dirty="0" err="1">
                <a:effectLst/>
                <a:ea typeface="MS Mincho"/>
                <a:cs typeface="Times New Roman"/>
              </a:rPr>
              <a:t>Лим</a:t>
            </a:r>
            <a:r>
              <a:rPr lang="ru-RU" sz="1600" dirty="0">
                <a:effectLst/>
                <a:ea typeface="MS Mincho"/>
                <a:cs typeface="Times New Roman"/>
              </a:rPr>
              <a:t>-</a:t>
            </a:r>
            <a:r>
              <a:rPr lang="ru-RU" sz="1600" dirty="0" err="1">
                <a:effectLst/>
                <a:ea typeface="MS Mincho"/>
                <a:cs typeface="Times New Roman"/>
              </a:rPr>
              <a:t>по-по</a:t>
            </a:r>
            <a:r>
              <a:rPr lang="ru-RU" sz="1600" dirty="0">
                <a:effectLst/>
                <a:ea typeface="MS Mincho"/>
                <a:cs typeface="Times New Roman"/>
              </a:rPr>
              <a:t>»</a:t>
            </a: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effectLst/>
                <a:ea typeface="MS Mincho"/>
                <a:cs typeface="Times New Roman"/>
              </a:rPr>
              <a:t>Стахановская 12</a:t>
            </a: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 smtClean="0">
                <a:solidFill>
                  <a:srgbClr val="FF0000"/>
                </a:solidFill>
                <a:effectLst/>
                <a:ea typeface="MS Mincho"/>
                <a:cs typeface="Times New Roman"/>
              </a:rPr>
              <a:t>404</a:t>
            </a:r>
            <a:r>
              <a:rPr lang="ru-RU" sz="1600" dirty="0">
                <a:effectLst/>
                <a:ea typeface="MS Mincho"/>
                <a:cs typeface="Times New Roman"/>
              </a:rPr>
              <a:t> </a:t>
            </a: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effectLst/>
                <a:ea typeface="MS Mincho"/>
                <a:cs typeface="Times New Roman"/>
              </a:rPr>
              <a:t>Детский сад</a:t>
            </a: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effectLst/>
                <a:ea typeface="MS Mincho"/>
                <a:cs typeface="Times New Roman"/>
              </a:rPr>
              <a:t>Заводская 2</a:t>
            </a: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 smtClean="0">
                <a:solidFill>
                  <a:srgbClr val="FF0000"/>
                </a:solidFill>
                <a:effectLst/>
                <a:ea typeface="MS Mincho"/>
                <a:cs typeface="Times New Roman"/>
              </a:rPr>
              <a:t>20</a:t>
            </a:r>
            <a:r>
              <a:rPr lang="ru-RU" sz="1600" dirty="0">
                <a:effectLst/>
                <a:ea typeface="MS Mincho"/>
                <a:cs typeface="Times New Roman"/>
              </a:rPr>
              <a:t> </a:t>
            </a: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effectLst/>
                <a:ea typeface="MS Mincho"/>
                <a:cs typeface="Times New Roman"/>
              </a:rPr>
              <a:t>Детский сад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effectLst/>
                <a:ea typeface="MS Mincho"/>
                <a:cs typeface="Times New Roman"/>
              </a:rPr>
              <a:t>Яна Райниса 56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solidFill>
                  <a:srgbClr val="FF0000"/>
                </a:solidFill>
                <a:effectLst/>
                <a:ea typeface="MS Mincho"/>
                <a:cs typeface="Times New Roman"/>
              </a:rPr>
              <a:t>22</a:t>
            </a:r>
            <a:r>
              <a:rPr lang="ru-RU" sz="1600" dirty="0">
                <a:effectLst/>
                <a:ea typeface="MS Mincho"/>
                <a:cs typeface="Times New Roman"/>
              </a:rPr>
              <a:t> 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54953" y="2780928"/>
            <a:ext cx="1811324" cy="30179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tabLst>
                <a:tab pos="180340" algn="l"/>
              </a:tabLst>
            </a:pPr>
            <a:r>
              <a:rPr lang="ru-RU" sz="1600" dirty="0" smtClean="0">
                <a:ea typeface="MS Mincho"/>
                <a:cs typeface="Times New Roman"/>
              </a:rPr>
              <a:t>Начальная ш</a:t>
            </a:r>
            <a:r>
              <a:rPr lang="ru-RU" sz="1600" dirty="0" smtClean="0">
                <a:effectLst/>
                <a:ea typeface="MS Mincho"/>
                <a:cs typeface="Times New Roman"/>
              </a:rPr>
              <a:t>кола</a:t>
            </a:r>
          </a:p>
          <a:p>
            <a:pPr algn="ctr">
              <a:tabLst>
                <a:tab pos="180340" algn="l"/>
              </a:tabLst>
            </a:pPr>
            <a:r>
              <a:rPr lang="ru-RU" sz="1600" dirty="0" smtClean="0">
                <a:solidFill>
                  <a:srgbClr val="FF0000"/>
                </a:solidFill>
                <a:ea typeface="MS Mincho"/>
                <a:cs typeface="Times New Roman"/>
              </a:rPr>
              <a:t>26</a:t>
            </a:r>
            <a:endParaRPr lang="ru-RU" sz="1600" dirty="0">
              <a:solidFill>
                <a:srgbClr val="FF0000"/>
              </a:solidFill>
              <a:ea typeface="MS Mincho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 smtClean="0">
                <a:effectLst/>
                <a:ea typeface="MS Mincho"/>
                <a:cs typeface="Times New Roman"/>
              </a:rPr>
              <a:t>Вокзальная 48</a:t>
            </a:r>
          </a:p>
          <a:p>
            <a:pPr algn="ctr">
              <a:tabLst>
                <a:tab pos="180340" algn="l"/>
              </a:tabLst>
            </a:pPr>
            <a:endParaRPr lang="ru-RU" sz="1600" dirty="0" smtClean="0">
              <a:ea typeface="MS Mincho"/>
              <a:cs typeface="Times New Roman"/>
            </a:endParaRPr>
          </a:p>
          <a:p>
            <a:pPr algn="ctr">
              <a:tabLst>
                <a:tab pos="180340" algn="l"/>
              </a:tabLst>
            </a:pPr>
            <a:r>
              <a:rPr lang="ru-RU" sz="1600" dirty="0" smtClean="0">
                <a:ea typeface="MS Mincho"/>
                <a:cs typeface="Times New Roman"/>
              </a:rPr>
              <a:t>Основная школа</a:t>
            </a:r>
          </a:p>
          <a:p>
            <a:pPr algn="ctr">
              <a:tabLst>
                <a:tab pos="180340" algn="l"/>
              </a:tabLst>
            </a:pPr>
            <a:r>
              <a:rPr lang="ru-RU" sz="1600" dirty="0" smtClean="0">
                <a:solidFill>
                  <a:srgbClr val="FF0000"/>
                </a:solidFill>
                <a:ea typeface="MS Mincho"/>
                <a:cs typeface="Times New Roman"/>
              </a:rPr>
              <a:t>28</a:t>
            </a:r>
            <a:endParaRPr lang="ru-RU" sz="1600" dirty="0">
              <a:solidFill>
                <a:srgbClr val="FF0000"/>
              </a:solidFill>
              <a:ea typeface="MS Mincho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 smtClean="0">
                <a:ea typeface="MS Mincho"/>
                <a:cs typeface="Times New Roman"/>
              </a:rPr>
              <a:t> Бастионная </a:t>
            </a:r>
            <a:r>
              <a:rPr lang="ru-RU" sz="1600" dirty="0">
                <a:ea typeface="MS Mincho"/>
                <a:cs typeface="Times New Roman"/>
              </a:rPr>
              <a:t>6</a:t>
            </a:r>
            <a:endParaRPr lang="ru-RU" sz="1600" dirty="0">
              <a:effectLst/>
              <a:ea typeface="MS Mincho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FF0000"/>
                </a:solidFill>
                <a:effectLst/>
                <a:ea typeface="MS Mincho"/>
                <a:cs typeface="Times New Roman"/>
              </a:rPr>
              <a:t> 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75293" y="2771108"/>
            <a:ext cx="1600835" cy="30277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effectLst/>
                <a:ea typeface="MS Mincho"/>
                <a:cs typeface="Times New Roman"/>
              </a:rPr>
              <a:t>Школа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solidFill>
                  <a:srgbClr val="FF0000"/>
                </a:solidFill>
                <a:effectLst/>
                <a:ea typeface="MS Mincho"/>
                <a:cs typeface="Times New Roman"/>
              </a:rPr>
              <a:t>65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effectLst/>
                <a:ea typeface="MS Mincho"/>
                <a:cs typeface="Times New Roman"/>
              </a:rPr>
              <a:t>Яна </a:t>
            </a:r>
            <a:r>
              <a:rPr lang="ru-RU" sz="1600" dirty="0">
                <a:effectLst/>
                <a:ea typeface="MS Mincho"/>
                <a:cs typeface="Times New Roman"/>
              </a:rPr>
              <a:t>Райниса 56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65419" y="2790115"/>
            <a:ext cx="1814893" cy="30087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effectLst/>
                <a:ea typeface="MS Mincho"/>
                <a:cs typeface="Times New Roman"/>
              </a:rPr>
              <a:t>Основное </a:t>
            </a:r>
            <a:endParaRPr lang="ru-RU" sz="1600" dirty="0" smtClean="0">
              <a:effectLst/>
              <a:ea typeface="MS Mincho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 smtClean="0">
                <a:effectLst/>
                <a:ea typeface="MS Mincho"/>
                <a:cs typeface="Times New Roman"/>
              </a:rPr>
              <a:t>общее </a:t>
            </a:r>
            <a:r>
              <a:rPr lang="ru-RU" sz="1600" dirty="0">
                <a:effectLst/>
                <a:ea typeface="MS Mincho"/>
                <a:cs typeface="Times New Roman"/>
              </a:rPr>
              <a:t>и</a:t>
            </a: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effectLst/>
                <a:ea typeface="MS Mincho"/>
                <a:cs typeface="Times New Roman"/>
              </a:rPr>
              <a:t>дополнительное образование детей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solidFill>
                  <a:srgbClr val="FF0000"/>
                </a:solidFill>
                <a:effectLst/>
                <a:ea typeface="MS Mincho"/>
                <a:cs typeface="Times New Roman"/>
              </a:rPr>
              <a:t>125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effectLst/>
                <a:ea typeface="MS Mincho"/>
                <a:cs typeface="Times New Roman"/>
              </a:rPr>
              <a:t>Бастионная 6</a:t>
            </a:r>
            <a:endParaRPr lang="ru-RU" sz="1600" dirty="0">
              <a:effectLst/>
              <a:ea typeface="MS Mincho"/>
              <a:cs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452320" y="2782496"/>
            <a:ext cx="1606996" cy="301641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>
                <a:effectLst/>
                <a:ea typeface="MS Mincho"/>
                <a:cs typeface="Times New Roman"/>
              </a:rPr>
              <a:t>Доп. образование взрослых      </a:t>
            </a:r>
            <a:endParaRPr lang="ru-RU" sz="1600" dirty="0" smtClean="0">
              <a:effectLst/>
              <a:ea typeface="MS Mincho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 smtClean="0">
                <a:solidFill>
                  <a:srgbClr val="FF0000"/>
                </a:solidFill>
                <a:ea typeface="MS Mincho"/>
                <a:cs typeface="Times New Roman"/>
              </a:rPr>
              <a:t>8</a:t>
            </a:r>
            <a:endParaRPr lang="ru-RU" sz="1600" dirty="0">
              <a:solidFill>
                <a:srgbClr val="FF0000"/>
              </a:solidFill>
              <a:ea typeface="MS Mincho"/>
              <a:cs typeface="Times New Roman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600" dirty="0" smtClean="0">
                <a:effectLst/>
                <a:ea typeface="MS Mincho"/>
                <a:cs typeface="Times New Roman"/>
              </a:rPr>
              <a:t>Рокоссовского </a:t>
            </a:r>
            <a:r>
              <a:rPr lang="ru-RU" sz="1600" dirty="0">
                <a:effectLst/>
                <a:ea typeface="MS Mincho"/>
                <a:cs typeface="Times New Roman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29801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3.1. Чтение </a:t>
            </a:r>
            <a:r>
              <a:rPr lang="ru-RU" dirty="0">
                <a:solidFill>
                  <a:srgbClr val="800000"/>
                </a:solidFill>
              </a:rPr>
              <a:t>и </a:t>
            </a:r>
            <a:r>
              <a:rPr lang="ru-RU" dirty="0" smtClean="0">
                <a:solidFill>
                  <a:srgbClr val="800000"/>
                </a:solidFill>
              </a:rPr>
              <a:t>письмо</a:t>
            </a:r>
            <a:br>
              <a:rPr lang="ru-RU" dirty="0" smtClean="0">
                <a:solidFill>
                  <a:srgbClr val="800000"/>
                </a:solidFill>
              </a:rPr>
            </a:br>
            <a:r>
              <a:rPr lang="ru-RU" sz="3100" dirty="0">
                <a:solidFill>
                  <a:srgbClr val="800000"/>
                </a:solidFill>
              </a:rPr>
              <a:t>г</a:t>
            </a:r>
            <a:r>
              <a:rPr lang="ru-RU" sz="3100" dirty="0" smtClean="0">
                <a:solidFill>
                  <a:srgbClr val="800000"/>
                </a:solidFill>
              </a:rPr>
              <a:t>лобальное </a:t>
            </a:r>
            <a:r>
              <a:rPr lang="ru-RU" sz="3100" dirty="0">
                <a:solidFill>
                  <a:srgbClr val="800000"/>
                </a:solidFill>
              </a:rPr>
              <a:t>чтение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32248"/>
            <a:ext cx="8229600" cy="32689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200" u="sng" dirty="0" smtClean="0"/>
              <a:t>Формирование </a:t>
            </a:r>
            <a:r>
              <a:rPr lang="ru-RU" sz="3200" u="sng" dirty="0"/>
              <a:t>умения</a:t>
            </a:r>
            <a:r>
              <a:rPr lang="ru-RU" sz="3200" dirty="0"/>
              <a:t>:</a:t>
            </a:r>
          </a:p>
          <a:p>
            <a:pPr lvl="0">
              <a:buFont typeface="Wingdings" charset="2"/>
              <a:buChar char="ü"/>
            </a:pPr>
            <a:r>
              <a:rPr lang="ru-RU" sz="3200" dirty="0"/>
              <a:t>узнавать (различать) напечатанные слова, обозначающие имена людей, названия предметов, действий</a:t>
            </a:r>
          </a:p>
          <a:p>
            <a:pPr lvl="0">
              <a:buFont typeface="Wingdings" charset="2"/>
              <a:buChar char="ü"/>
            </a:pPr>
            <a:r>
              <a:rPr lang="ru-RU" sz="3200" dirty="0"/>
              <a:t>использовать карточки с напечатанными словами как средства коммуникации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228690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083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3.2. Чтение </a:t>
            </a:r>
            <a:r>
              <a:rPr lang="ru-RU" dirty="0">
                <a:solidFill>
                  <a:srgbClr val="800000"/>
                </a:solidFill>
              </a:rPr>
              <a:t>и </a:t>
            </a:r>
            <a:r>
              <a:rPr lang="ru-RU" dirty="0" smtClean="0">
                <a:solidFill>
                  <a:srgbClr val="800000"/>
                </a:solidFill>
              </a:rPr>
              <a:t>письмо</a:t>
            </a:r>
            <a:br>
              <a:rPr lang="ru-RU" dirty="0" smtClean="0">
                <a:solidFill>
                  <a:srgbClr val="800000"/>
                </a:solidFill>
              </a:rPr>
            </a:br>
            <a:r>
              <a:rPr lang="ru-RU" sz="3100" dirty="0" smtClean="0">
                <a:solidFill>
                  <a:srgbClr val="800000"/>
                </a:solidFill>
              </a:rPr>
              <a:t>начальные </a:t>
            </a:r>
            <a:r>
              <a:rPr lang="ru-RU" sz="3100" dirty="0">
                <a:solidFill>
                  <a:srgbClr val="800000"/>
                </a:solidFill>
              </a:rPr>
              <a:t>навыки чтения и письма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268960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умения</a:t>
            </a:r>
            <a:r>
              <a:rPr lang="ru-RU" dirty="0"/>
              <a:t>: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узнавать (различать) образ графем (букв)  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узнавать звук в слоге (слове)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соотносить  звук с буквой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узнавать буквы в слоге (слове)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называть буквы 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читать слоги (слова) 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писать буквы (слоги, слова, предложения)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372706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347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i="1" u="sng" dirty="0" smtClean="0">
                <a:solidFill>
                  <a:srgbClr val="9F2936"/>
                </a:solidFill>
              </a:rPr>
              <a:t>Предметная </a:t>
            </a:r>
            <a:r>
              <a:rPr lang="ru-RU" sz="3200" i="1" u="sng" dirty="0">
                <a:solidFill>
                  <a:srgbClr val="9F2936"/>
                </a:solidFill>
              </a:rPr>
              <a:t>область</a:t>
            </a:r>
            <a:r>
              <a:rPr lang="ru-RU" sz="3200" i="1" dirty="0" smtClean="0">
                <a:solidFill>
                  <a:srgbClr val="9F2936"/>
                </a:solidFill>
              </a:rPr>
              <a:t>: «Математика»</a:t>
            </a:r>
            <a:r>
              <a:rPr lang="ru-RU" sz="3200" dirty="0" smtClean="0">
                <a:solidFill>
                  <a:srgbClr val="9F2936"/>
                </a:solidFill>
              </a:rPr>
              <a:t>, </a:t>
            </a:r>
            <a:r>
              <a:rPr lang="ru-RU" sz="3200" u="sng" dirty="0" smtClean="0">
                <a:solidFill>
                  <a:srgbClr val="9F2936"/>
                </a:solidFill>
              </a:rPr>
              <a:t>Предмет</a:t>
            </a:r>
            <a:r>
              <a:rPr lang="ru-RU" sz="3200" dirty="0" smtClean="0">
                <a:solidFill>
                  <a:srgbClr val="9F2936"/>
                </a:solidFill>
              </a:rPr>
              <a:t>: «Математические представления»</a:t>
            </a:r>
            <a:endParaRPr lang="ru-RU" sz="3200" dirty="0">
              <a:solidFill>
                <a:srgbClr val="9F2936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-108520" y="1484784"/>
            <a:ext cx="5832648" cy="5760640"/>
          </a:xfrm>
        </p:spPr>
        <p:txBody>
          <a:bodyPr>
            <a:normAutofit fontScale="92500" lnSpcReduction="20000"/>
          </a:bodyPr>
          <a:lstStyle/>
          <a:p>
            <a:pPr>
              <a:buSzPct val="90000"/>
              <a:buFont typeface="Wingdings" charset="2"/>
              <a:buChar char="Ø"/>
            </a:pPr>
            <a:r>
              <a:rPr lang="ru-RU" dirty="0" smtClean="0"/>
              <a:t>Элементарные математические представления </a:t>
            </a:r>
            <a:r>
              <a:rPr lang="ru-RU" dirty="0"/>
              <a:t>о форме, величине, количественных (</a:t>
            </a:r>
            <a:r>
              <a:rPr lang="ru-RU" dirty="0" err="1"/>
              <a:t>дочисловых</a:t>
            </a:r>
            <a:r>
              <a:rPr lang="ru-RU" dirty="0"/>
              <a:t>), пространственных, временных </a:t>
            </a:r>
            <a:r>
              <a:rPr lang="ru-RU" dirty="0" smtClean="0"/>
              <a:t>представлениях</a:t>
            </a:r>
            <a:r>
              <a:rPr lang="ru-RU" dirty="0"/>
              <a:t>;</a:t>
            </a:r>
            <a:endParaRPr lang="ru-RU" dirty="0" smtClean="0"/>
          </a:p>
          <a:p>
            <a:pPr>
              <a:buSzPct val="90000"/>
              <a:buFont typeface="Wingdings" charset="2"/>
              <a:buChar char="Ø"/>
            </a:pPr>
            <a:r>
              <a:rPr lang="ru-RU" dirty="0" smtClean="0"/>
              <a:t>представления </a:t>
            </a:r>
            <a:r>
              <a:rPr lang="ru-RU" dirty="0"/>
              <a:t>о количестве, числе, </a:t>
            </a:r>
            <a:r>
              <a:rPr lang="ru-RU" dirty="0" smtClean="0"/>
              <a:t>узнавание цифр, знание состава </a:t>
            </a:r>
            <a:r>
              <a:rPr lang="ru-RU" dirty="0"/>
              <a:t>числа в доступных ребенку пределах, счет, решение простых арифметических задач с опорой на </a:t>
            </a:r>
            <a:r>
              <a:rPr lang="ru-RU" dirty="0" smtClean="0"/>
              <a:t>наглядность</a:t>
            </a:r>
            <a:r>
              <a:rPr lang="ru-RU" dirty="0"/>
              <a:t>;</a:t>
            </a:r>
            <a:endParaRPr lang="ru-RU" dirty="0" smtClean="0"/>
          </a:p>
          <a:p>
            <a:pPr>
              <a:buSzPct val="90000"/>
              <a:buFont typeface="Wingdings" charset="2"/>
              <a:buChar char="Ø"/>
            </a:pPr>
            <a:r>
              <a:rPr lang="ru-RU" dirty="0" smtClean="0"/>
              <a:t>овладение </a:t>
            </a:r>
            <a:r>
              <a:rPr lang="ru-RU" dirty="0"/>
              <a:t>способностью пользоваться математическими знаниями при решении соответствующих возрасту житейских задач.</a:t>
            </a:r>
          </a:p>
        </p:txBody>
      </p:sp>
      <p:pic>
        <p:nvPicPr>
          <p:cNvPr id="6" name="Изображение 5" descr="Нина математика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5915" y="1484784"/>
            <a:ext cx="3850621" cy="4824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123" y="1052736"/>
            <a:ext cx="3850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ВОЗМОЖНЫЕ РЕЗУЛЬТАТЫ:</a:t>
            </a:r>
            <a:endParaRPr lang="ru-RU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1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800000"/>
                </a:solidFill>
              </a:rPr>
              <a:t>Математические </a:t>
            </a:r>
            <a:r>
              <a:rPr lang="ru-RU" dirty="0" smtClean="0">
                <a:solidFill>
                  <a:srgbClr val="800000"/>
                </a:solidFill>
              </a:rPr>
              <a:t>представления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00808"/>
            <a:ext cx="8964488" cy="3024336"/>
          </a:xfrm>
        </p:spPr>
        <p:txBody>
          <a:bodyPr>
            <a:normAutofit/>
          </a:bodyPr>
          <a:lstStyle/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/>
              <a:t>«Количественные представления», </a:t>
            </a:r>
            <a:endParaRPr lang="ru-RU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Представления о форме», </a:t>
            </a:r>
            <a:endParaRPr lang="ru-RU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/>
              <a:t>«Пространственные представления», </a:t>
            </a:r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/>
              <a:t>«Временные представления»</a:t>
            </a:r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Представления о величине», </a:t>
            </a:r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83568" y="1023119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РАЗДЕЛЫ ПРОГРАММЫ: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579296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1. Количественные представления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27477"/>
          </a:xfrm>
        </p:spPr>
        <p:txBody>
          <a:bodyPr>
            <a:normAutofit/>
          </a:bodyPr>
          <a:lstStyle/>
          <a:p>
            <a:pPr marL="265176" indent="0">
              <a:lnSpc>
                <a:spcPct val="80000"/>
              </a:lnSpc>
              <a:buNone/>
            </a:pPr>
            <a:r>
              <a:rPr lang="ru-RU" u="sng" dirty="0" smtClean="0"/>
              <a:t>Формирование умения</a:t>
            </a:r>
            <a:r>
              <a:rPr lang="ru-RU" dirty="0" smtClean="0"/>
              <a:t>:</a:t>
            </a:r>
          </a:p>
          <a:p>
            <a:pPr marL="722376" indent="-457200">
              <a:lnSpc>
                <a:spcPct val="80000"/>
              </a:lnSpc>
              <a:buFont typeface="Wingdings" charset="2"/>
              <a:buChar char="ü"/>
            </a:pPr>
            <a:r>
              <a:rPr lang="ru-RU" dirty="0" smtClean="0"/>
              <a:t>находить </a:t>
            </a:r>
            <a:r>
              <a:rPr lang="ru-RU" dirty="0"/>
              <a:t>одинаковые предметы </a:t>
            </a:r>
          </a:p>
          <a:p>
            <a:pPr marL="722376" indent="-457200">
              <a:lnSpc>
                <a:spcPct val="80000"/>
              </a:lnSpc>
              <a:buFont typeface="Wingdings" charset="2"/>
              <a:buChar char="ü"/>
            </a:pPr>
            <a:r>
              <a:rPr lang="ru-RU" dirty="0"/>
              <a:t>разъединять множество</a:t>
            </a:r>
          </a:p>
          <a:p>
            <a:pPr marL="722376" indent="-457200">
              <a:lnSpc>
                <a:spcPct val="80000"/>
              </a:lnSpc>
              <a:buFont typeface="Wingdings" charset="2"/>
              <a:buChar char="ü"/>
            </a:pPr>
            <a:r>
              <a:rPr lang="ru-RU" dirty="0"/>
              <a:t>объединять предметы в единое множество</a:t>
            </a:r>
          </a:p>
          <a:p>
            <a:pPr marL="722376" indent="-457200">
              <a:lnSpc>
                <a:spcPct val="80000"/>
              </a:lnSpc>
              <a:buFont typeface="Wingdings" charset="2"/>
              <a:buChar char="ü"/>
            </a:pPr>
            <a:r>
              <a:rPr lang="ru-RU" dirty="0"/>
              <a:t>сравнивать множества </a:t>
            </a:r>
          </a:p>
          <a:p>
            <a:pPr marL="722376" indent="-457200">
              <a:lnSpc>
                <a:spcPct val="80000"/>
              </a:lnSpc>
              <a:buFont typeface="Wingdings" charset="2"/>
              <a:buChar char="ü"/>
            </a:pPr>
            <a:r>
              <a:rPr lang="ru-RU" dirty="0" smtClean="0"/>
              <a:t>пересчитывать </a:t>
            </a:r>
            <a:r>
              <a:rPr lang="ru-RU" dirty="0"/>
              <a:t>предметы</a:t>
            </a:r>
          </a:p>
          <a:p>
            <a:pPr marL="722376" indent="-457200">
              <a:lnSpc>
                <a:spcPct val="80000"/>
              </a:lnSpc>
              <a:buFont typeface="Wingdings" charset="2"/>
              <a:buChar char="ü"/>
            </a:pPr>
            <a:r>
              <a:rPr lang="ru-RU" dirty="0"/>
              <a:t>узнавать </a:t>
            </a:r>
            <a:r>
              <a:rPr lang="ru-RU" dirty="0" smtClean="0"/>
              <a:t>и </a:t>
            </a:r>
            <a:r>
              <a:rPr lang="ru-RU" dirty="0"/>
              <a:t>писать </a:t>
            </a:r>
            <a:r>
              <a:rPr lang="ru-RU" dirty="0" smtClean="0"/>
              <a:t>цифры</a:t>
            </a:r>
            <a:endParaRPr lang="ru-RU" dirty="0"/>
          </a:p>
          <a:p>
            <a:pPr marL="722376" indent="-457200">
              <a:lnSpc>
                <a:spcPct val="80000"/>
              </a:lnSpc>
              <a:buFont typeface="Wingdings" charset="2"/>
              <a:buChar char="ü"/>
            </a:pPr>
            <a:r>
              <a:rPr lang="ru-RU" dirty="0"/>
              <a:t>соотносить количество предметов с </a:t>
            </a:r>
            <a:r>
              <a:rPr lang="ru-RU" dirty="0" smtClean="0"/>
              <a:t>числом</a:t>
            </a:r>
          </a:p>
          <a:p>
            <a:pPr marL="722376" indent="-457200">
              <a:lnSpc>
                <a:spcPct val="80000"/>
              </a:lnSpc>
              <a:buFont typeface="Wingdings" charset="2"/>
              <a:buChar char="ü"/>
            </a:pPr>
            <a:r>
              <a:rPr lang="ru-RU" dirty="0" smtClean="0"/>
              <a:t>выполнять </a:t>
            </a:r>
            <a:r>
              <a:rPr lang="ru-RU" dirty="0"/>
              <a:t>арифметические действия в пределах 5, </a:t>
            </a:r>
            <a:r>
              <a:rPr lang="ru-RU" dirty="0" smtClean="0"/>
              <a:t>10</a:t>
            </a:r>
          </a:p>
          <a:p>
            <a:pPr marL="722376" indent="-457200">
              <a:lnSpc>
                <a:spcPct val="80000"/>
              </a:lnSpc>
              <a:buFont typeface="Wingdings" charset="2"/>
              <a:buChar char="ü"/>
            </a:pPr>
            <a:r>
              <a:rPr lang="ru-RU" dirty="0"/>
              <a:t>выполнять арифметические действия на </a:t>
            </a:r>
            <a:r>
              <a:rPr lang="ru-RU" dirty="0" smtClean="0"/>
              <a:t>калькуляторе</a:t>
            </a:r>
          </a:p>
          <a:p>
            <a:pPr marL="722376" indent="-457200">
              <a:lnSpc>
                <a:spcPct val="80000"/>
              </a:lnSpc>
              <a:buFont typeface="Wingdings" charset="2"/>
              <a:buChar char="ü"/>
            </a:pPr>
            <a:r>
              <a:rPr lang="ru-RU" dirty="0"/>
              <a:t>производить размен денег </a:t>
            </a:r>
            <a:endParaRPr lang="ru-RU" dirty="0" smtClean="0"/>
          </a:p>
          <a:p>
            <a:pPr marL="722376" indent="-457200">
              <a:lnSpc>
                <a:spcPct val="80000"/>
              </a:lnSpc>
              <a:buFont typeface="Wingdings" charset="2"/>
              <a:buChar char="ü"/>
            </a:pPr>
            <a:r>
              <a:rPr lang="ru-RU" dirty="0"/>
              <a:t>и</a:t>
            </a:r>
            <a:r>
              <a:rPr lang="ru-RU" dirty="0" smtClean="0"/>
              <a:t> др.</a:t>
            </a:r>
            <a:endParaRPr lang="ru-RU" dirty="0"/>
          </a:p>
          <a:p>
            <a:pPr marL="722376" indent="-457200">
              <a:buFont typeface="Wingdings" charset="2"/>
              <a:buChar char="ü"/>
            </a:pPr>
            <a:endParaRPr lang="ru-RU" dirty="0"/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83671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476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36104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2. Представления </a:t>
            </a:r>
            <a:r>
              <a:rPr lang="ru-RU" dirty="0">
                <a:solidFill>
                  <a:srgbClr val="800000"/>
                </a:solidFill>
              </a:rPr>
              <a:t>о форме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lnSpc>
                <a:spcPct val="120000"/>
              </a:lnSpc>
              <a:buNone/>
            </a:pPr>
            <a:r>
              <a:rPr lang="ru-RU" u="sng" dirty="0" smtClean="0"/>
              <a:t>Формирование</a:t>
            </a:r>
            <a:r>
              <a:rPr lang="ru-RU" dirty="0" smtClean="0"/>
              <a:t>:</a:t>
            </a:r>
            <a:endParaRPr lang="ru-RU" dirty="0"/>
          </a:p>
          <a:p>
            <a:pPr lvl="0">
              <a:lnSpc>
                <a:spcPct val="120000"/>
              </a:lnSpc>
              <a:buFont typeface="Wingdings" charset="2"/>
              <a:buChar char="ü"/>
            </a:pPr>
            <a:r>
              <a:rPr lang="ru-RU" dirty="0"/>
              <a:t>п</a:t>
            </a:r>
            <a:r>
              <a:rPr lang="ru-RU" dirty="0" smtClean="0"/>
              <a:t>редставления о </a:t>
            </a:r>
            <a:r>
              <a:rPr lang="ru-RU" dirty="0"/>
              <a:t>геометрических </a:t>
            </a:r>
            <a:r>
              <a:rPr lang="ru-RU" dirty="0" smtClean="0"/>
              <a:t>телах </a:t>
            </a:r>
            <a:r>
              <a:rPr lang="ru-RU" dirty="0"/>
              <a:t>«шар», «куб», «призма», «брусок»; </a:t>
            </a:r>
            <a:endParaRPr lang="ru-RU" dirty="0" smtClean="0"/>
          </a:p>
          <a:p>
            <a:pPr lvl="0">
              <a:lnSpc>
                <a:spcPct val="120000"/>
              </a:lnSpc>
              <a:buFont typeface="Wingdings" charset="2"/>
              <a:buChar char="ü"/>
            </a:pPr>
            <a:r>
              <a:rPr lang="ru-RU" dirty="0"/>
              <a:t>у</a:t>
            </a:r>
            <a:r>
              <a:rPr lang="ru-RU" dirty="0" smtClean="0"/>
              <a:t>мения соотносить </a:t>
            </a:r>
            <a:r>
              <a:rPr lang="ru-RU" dirty="0"/>
              <a:t>формы предметов с геометрическими </a:t>
            </a:r>
            <a:r>
              <a:rPr lang="ru-RU" dirty="0" smtClean="0"/>
              <a:t>телами;</a:t>
            </a:r>
            <a:endParaRPr lang="ru-RU" dirty="0"/>
          </a:p>
          <a:p>
            <a:pPr lvl="0">
              <a:lnSpc>
                <a:spcPct val="120000"/>
              </a:lnSpc>
              <a:buFont typeface="Wingdings" charset="2"/>
              <a:buChar char="ü"/>
            </a:pPr>
            <a:r>
              <a:rPr lang="ru-RU" dirty="0"/>
              <a:t>представления </a:t>
            </a:r>
            <a:r>
              <a:rPr lang="ru-RU" dirty="0" smtClean="0"/>
              <a:t>о </a:t>
            </a:r>
            <a:r>
              <a:rPr lang="ru-RU" dirty="0"/>
              <a:t>геометрических </a:t>
            </a:r>
            <a:r>
              <a:rPr lang="ru-RU" dirty="0" smtClean="0"/>
              <a:t>фигурах;</a:t>
            </a:r>
          </a:p>
          <a:p>
            <a:pPr lvl="0">
              <a:lnSpc>
                <a:spcPct val="120000"/>
              </a:lnSpc>
              <a:buFont typeface="Wingdings" charset="2"/>
              <a:buChar char="ü"/>
            </a:pPr>
            <a:r>
              <a:rPr lang="ru-RU" dirty="0" smtClean="0"/>
              <a:t>умения </a:t>
            </a:r>
            <a:r>
              <a:rPr lang="ru-RU" dirty="0"/>
              <a:t>выполнять построение геометрических </a:t>
            </a:r>
            <a:r>
              <a:rPr lang="ru-RU" dirty="0" smtClean="0"/>
              <a:t>фигур.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83671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827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3. Пространственные представления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628760"/>
            <a:ext cx="9036496" cy="5184616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u="sng" dirty="0"/>
              <a:t>Формирование умения</a:t>
            </a:r>
            <a:r>
              <a:rPr lang="ru-RU" dirty="0"/>
              <a:t>: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ориентироваться в пространственном расположении частей тела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определять месторасположение предметов в пространстве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перемещаться в пространстве в заданном направлении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ориентироваться на плоскости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составлять предмет (изображение) из нескольких  </a:t>
            </a:r>
            <a:r>
              <a:rPr lang="ru-RU" dirty="0" smtClean="0"/>
              <a:t>частей</a:t>
            </a:r>
            <a:endParaRPr lang="ru-RU" dirty="0"/>
          </a:p>
          <a:p>
            <a:pPr lvl="0">
              <a:buFont typeface="Wingdings" charset="2"/>
              <a:buChar char="ü"/>
            </a:pPr>
            <a:r>
              <a:rPr lang="ru-RU" dirty="0"/>
              <a:t>составлять ряд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определять месторасположение предметов в ряду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5111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928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4. Временные </a:t>
            </a:r>
            <a:r>
              <a:rPr lang="ru-RU" dirty="0">
                <a:solidFill>
                  <a:srgbClr val="800000"/>
                </a:solidFill>
              </a:rPr>
              <a:t>представления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u="sng" dirty="0"/>
              <a:t>Формирование представления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смене частей суток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неделе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 временах года</a:t>
            </a:r>
          </a:p>
          <a:p>
            <a:pPr marL="137160" indent="0">
              <a:buNone/>
            </a:pPr>
            <a:endParaRPr lang="ru-RU" u="sng" dirty="0" smtClean="0"/>
          </a:p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умения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сравнивать людей по возрасту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определять время по часам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5111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5. Представления </a:t>
            </a:r>
            <a:r>
              <a:rPr lang="ru-RU" dirty="0">
                <a:solidFill>
                  <a:srgbClr val="800000"/>
                </a:solidFill>
              </a:rPr>
              <a:t>о величине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72816"/>
            <a:ext cx="8856984" cy="403244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u="sng" dirty="0"/>
              <a:t>Формирование </a:t>
            </a:r>
            <a:r>
              <a:rPr lang="ru-RU" u="sng" dirty="0" smtClean="0"/>
              <a:t>умения: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различать</a:t>
            </a:r>
            <a:r>
              <a:rPr lang="ru-RU" dirty="0"/>
              <a:t>, сравнивать </a:t>
            </a:r>
            <a:r>
              <a:rPr lang="ru-RU" dirty="0" smtClean="0"/>
              <a:t>предметы по величине, длине, ширине, высоте, весу 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 smtClean="0"/>
              <a:t>выполнять </a:t>
            </a:r>
            <a:r>
              <a:rPr lang="ru-RU" dirty="0"/>
              <a:t>измерения с помощью весов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различать</a:t>
            </a:r>
            <a:r>
              <a:rPr lang="ru-RU" dirty="0"/>
              <a:t>, сравнивать предметы: </a:t>
            </a:r>
            <a:r>
              <a:rPr lang="ru-RU" dirty="0" smtClean="0"/>
              <a:t>по толщине,</a:t>
            </a:r>
            <a:r>
              <a:rPr lang="ru-RU" dirty="0"/>
              <a:t> </a:t>
            </a:r>
            <a:r>
              <a:rPr lang="ru-RU" dirty="0" smtClean="0"/>
              <a:t>глубине</a:t>
            </a:r>
            <a:endParaRPr lang="ru-RU" dirty="0"/>
          </a:p>
          <a:p>
            <a:pPr>
              <a:buFont typeface="Wingdings" charset="2"/>
              <a:buChar char="ü"/>
            </a:pPr>
            <a:r>
              <a:rPr lang="ru-RU" dirty="0" smtClean="0"/>
              <a:t>выполнять измерение с </a:t>
            </a:r>
            <a:r>
              <a:rPr lang="ru-RU" dirty="0"/>
              <a:t>помощью </a:t>
            </a:r>
            <a:r>
              <a:rPr lang="ru-RU" dirty="0" smtClean="0"/>
              <a:t>мерки, линейки</a:t>
            </a:r>
            <a:endParaRPr lang="ru-RU" dirty="0"/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5111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7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54062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9F2936"/>
                </a:solidFill>
              </a:rPr>
              <a:t>3. </a:t>
            </a:r>
            <a:r>
              <a:rPr lang="ru-RU" sz="2800" i="1" u="sng" dirty="0">
                <a:solidFill>
                  <a:srgbClr val="9F2936"/>
                </a:solidFill>
              </a:rPr>
              <a:t>Предметная область</a:t>
            </a:r>
            <a:r>
              <a:rPr lang="ru-RU" sz="2800" i="1" dirty="0" smtClean="0">
                <a:solidFill>
                  <a:srgbClr val="9F2936"/>
                </a:solidFill>
              </a:rPr>
              <a:t>: «Окружающий мир» </a:t>
            </a:r>
            <a:br>
              <a:rPr lang="ru-RU" sz="2800" i="1" dirty="0" smtClean="0">
                <a:solidFill>
                  <a:srgbClr val="9F2936"/>
                </a:solidFill>
              </a:rPr>
            </a:br>
            <a:r>
              <a:rPr lang="ru-RU" sz="2800" i="1" dirty="0" smtClean="0">
                <a:solidFill>
                  <a:srgbClr val="9F2936"/>
                </a:solidFill>
              </a:rPr>
              <a:t>3.1. </a:t>
            </a:r>
            <a:r>
              <a:rPr lang="ru-RU" sz="2800" i="1" u="sng" dirty="0" smtClean="0">
                <a:solidFill>
                  <a:srgbClr val="9F2936"/>
                </a:solidFill>
              </a:rPr>
              <a:t>Предмет</a:t>
            </a:r>
            <a:r>
              <a:rPr lang="ru-RU" sz="2800" i="1" dirty="0" smtClean="0">
                <a:solidFill>
                  <a:srgbClr val="9F2936"/>
                </a:solidFill>
              </a:rPr>
              <a:t>: «Окружающий природный мир»</a:t>
            </a:r>
            <a:endParaRPr lang="ru-RU" sz="2800" dirty="0">
              <a:solidFill>
                <a:srgbClr val="9F293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55" y="1412776"/>
            <a:ext cx="4709261" cy="5157192"/>
          </a:xfrm>
        </p:spPr>
        <p:txBody>
          <a:bodyPr>
            <a:normAutofit fontScale="85000" lnSpcReduction="10000"/>
          </a:bodyPr>
          <a:lstStyle/>
          <a:p>
            <a:pPr>
              <a:buSzPct val="90000"/>
              <a:buFont typeface="Wingdings" charset="2"/>
              <a:buChar char="Ø"/>
            </a:pPr>
            <a:r>
              <a:rPr lang="ru-RU" dirty="0" smtClean="0"/>
              <a:t>элементарные </a:t>
            </a:r>
            <a:r>
              <a:rPr lang="ru-RU" dirty="0"/>
              <a:t>представления о течении времени</a:t>
            </a:r>
          </a:p>
          <a:p>
            <a:pPr>
              <a:buSzPct val="90000"/>
              <a:buFont typeface="Wingdings" charset="2"/>
              <a:buChar char="Ø"/>
            </a:pPr>
            <a:r>
              <a:rPr lang="ru-RU" dirty="0" smtClean="0"/>
              <a:t>представления о смене </a:t>
            </a:r>
            <a:r>
              <a:rPr lang="ru-RU" dirty="0"/>
              <a:t>времен года и соответствующих сезонных изменениях в природе</a:t>
            </a:r>
            <a:r>
              <a:rPr lang="ru-RU" dirty="0" smtClean="0"/>
              <a:t>,</a:t>
            </a:r>
          </a:p>
          <a:p>
            <a:pPr>
              <a:buSzPct val="90000"/>
              <a:buFont typeface="Wingdings" charset="2"/>
              <a:buChar char="Ø"/>
            </a:pPr>
            <a:r>
              <a:rPr lang="ru-RU" dirty="0"/>
              <a:t>представления о животном и растительном мире, их значении в жизни </a:t>
            </a:r>
            <a:r>
              <a:rPr lang="ru-RU" dirty="0" smtClean="0"/>
              <a:t>человека</a:t>
            </a:r>
          </a:p>
          <a:p>
            <a:pPr>
              <a:buSzPct val="90000"/>
              <a:buFont typeface="Wingdings" charset="2"/>
              <a:buChar char="Ø"/>
            </a:pPr>
            <a:r>
              <a:rPr lang="ru-RU" dirty="0"/>
              <a:t>представления о явлениях и объектах неживой природы, </a:t>
            </a:r>
          </a:p>
          <a:p>
            <a:pPr>
              <a:buSzPct val="90000"/>
              <a:buFont typeface="Wingdings" charset="2"/>
              <a:buChar char="Ø"/>
            </a:pPr>
            <a:r>
              <a:rPr lang="ru-RU" dirty="0" smtClean="0"/>
              <a:t>умения </a:t>
            </a:r>
            <a:r>
              <a:rPr lang="ru-RU" dirty="0"/>
              <a:t>адаптироваться к конкретным природным и климатическим </a:t>
            </a:r>
            <a:r>
              <a:rPr lang="ru-RU" dirty="0" smtClean="0"/>
              <a:t>условиям</a:t>
            </a:r>
          </a:p>
        </p:txBody>
      </p:sp>
      <p:pic>
        <p:nvPicPr>
          <p:cNvPr id="5" name="Изображение 4" descr="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928325"/>
            <a:ext cx="4351255" cy="326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4" descr="группа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555" y="4308773"/>
            <a:ext cx="3392973" cy="2534127"/>
          </a:xfrm>
          <a:prstGeom prst="rect">
            <a:avLst/>
          </a:prstGeom>
        </p:spPr>
      </p:pic>
      <p:sp>
        <p:nvSpPr>
          <p:cNvPr id="4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-144016" y="1052736"/>
            <a:ext cx="4067944" cy="3672408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altLang="ru-RU" dirty="0"/>
              <a:t>к</a:t>
            </a:r>
            <a:r>
              <a:rPr lang="ru-RU" altLang="ru-RU" sz="2800" dirty="0" smtClean="0"/>
              <a:t>омплексная помощь детям;</a:t>
            </a:r>
            <a:endParaRPr lang="ru-RU" altLang="ru-RU" sz="2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altLang="ru-RU" dirty="0"/>
              <a:t>с</a:t>
            </a:r>
            <a:r>
              <a:rPr lang="ru-RU" altLang="ru-RU" sz="2800" dirty="0" smtClean="0"/>
              <a:t>опровождение семьи;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altLang="ru-RU" dirty="0"/>
              <a:t>м</a:t>
            </a:r>
            <a:r>
              <a:rPr lang="ru-RU" altLang="ru-RU" dirty="0" smtClean="0"/>
              <a:t>еждисциплинарная командная работа специалистов;</a:t>
            </a:r>
            <a:endParaRPr lang="ru-RU" altLang="ru-RU" sz="2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altLang="ru-RU" sz="2800" dirty="0" smtClean="0"/>
              <a:t>сотрудничество </a:t>
            </a:r>
            <a:r>
              <a:rPr lang="ru-RU" altLang="ru-RU" sz="2800" dirty="0"/>
              <a:t>со смежными</a:t>
            </a:r>
            <a:r>
              <a:rPr lang="ru-RU" altLang="ru-RU" sz="2400" dirty="0"/>
              <a:t>                      </a:t>
            </a:r>
            <a:r>
              <a:rPr lang="ru-RU" altLang="ru-RU" sz="2800" dirty="0"/>
              <a:t>организациями</a:t>
            </a:r>
          </a:p>
        </p:txBody>
      </p:sp>
      <p:pic>
        <p:nvPicPr>
          <p:cNvPr id="5" name="Рисунок 2" descr="E:\_DSC644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083" t="13474" r="4355"/>
          <a:stretch/>
        </p:blipFill>
        <p:spPr bwMode="auto">
          <a:xfrm>
            <a:off x="539552" y="4640653"/>
            <a:ext cx="2880320" cy="217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Documents and Settings\User\Рабочий стол\Асоциация\орп лим-по-по\SNC1058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867" r="22953" b="10768"/>
          <a:stretch/>
        </p:blipFill>
        <p:spPr bwMode="auto">
          <a:xfrm>
            <a:off x="3659883" y="1916832"/>
            <a:ext cx="278432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24" t="4137" r="2668" b="11545"/>
          <a:stretch/>
        </p:blipFill>
        <p:spPr bwMode="auto">
          <a:xfrm>
            <a:off x="5292080" y="-27384"/>
            <a:ext cx="4104456" cy="28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7016" y="0"/>
            <a:ext cx="6192688" cy="9643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Дошкольное отделение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Отделение ранней помощи </a:t>
            </a:r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0 – 4 </a:t>
            </a:r>
          </a:p>
        </p:txBody>
      </p:sp>
    </p:spTree>
    <p:extLst>
      <p:ext uri="{BB962C8B-B14F-4D97-AF65-F5344CB8AC3E}">
        <p14:creationId xmlns:p14="http://schemas.microsoft.com/office/powerpoint/2010/main" val="80932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800000"/>
                </a:solidFill>
              </a:rPr>
              <a:t>Окружающий природный </a:t>
            </a:r>
            <a:r>
              <a:rPr lang="ru-RU" dirty="0" smtClean="0">
                <a:solidFill>
                  <a:srgbClr val="800000"/>
                </a:solidFill>
              </a:rPr>
              <a:t>мир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096344"/>
          </a:xfrm>
        </p:spPr>
        <p:txBody>
          <a:bodyPr>
            <a:normAutofit/>
          </a:bodyPr>
          <a:lstStyle/>
          <a:p>
            <a:pPr marL="651510" lvl="0" indent="-514350">
              <a:buSzPct val="90000"/>
              <a:buFont typeface="+mj-lt"/>
              <a:buAutoNum type="arabicPeriod"/>
            </a:pPr>
            <a:r>
              <a:rPr lang="ru-RU" sz="3200" dirty="0"/>
              <a:t>«Временные представления</a:t>
            </a:r>
            <a:r>
              <a:rPr lang="ru-RU" sz="3200" dirty="0" smtClean="0"/>
              <a:t>»</a:t>
            </a:r>
          </a:p>
          <a:p>
            <a:pPr marL="651510" lvl="0" indent="-514350">
              <a:buSzPct val="90000"/>
              <a:buFont typeface="+mj-lt"/>
              <a:buAutoNum type="arabicPeriod"/>
            </a:pPr>
            <a:r>
              <a:rPr lang="ru-RU" sz="3200" dirty="0"/>
              <a:t>«Животный мир</a:t>
            </a:r>
            <a:r>
              <a:rPr lang="ru-RU" sz="3200" dirty="0" smtClean="0"/>
              <a:t>»</a:t>
            </a:r>
          </a:p>
          <a:p>
            <a:pPr marL="651510" lvl="0" indent="-514350">
              <a:buSzPct val="90000"/>
              <a:buFont typeface="+mj-lt"/>
              <a:buAutoNum type="arabicPeriod"/>
            </a:pPr>
            <a:r>
              <a:rPr lang="ru-RU" sz="3200" dirty="0" smtClean="0"/>
              <a:t>«</a:t>
            </a:r>
            <a:r>
              <a:rPr lang="ru-RU" sz="3200" dirty="0"/>
              <a:t>Растительный мир», </a:t>
            </a:r>
            <a:endParaRPr lang="ru-RU" sz="3200" dirty="0" smtClean="0"/>
          </a:p>
          <a:p>
            <a:pPr marL="651510" lvl="0" indent="-514350">
              <a:buSzPct val="90000"/>
              <a:buFont typeface="+mj-lt"/>
              <a:buAutoNum type="arabicPeriod"/>
            </a:pPr>
            <a:r>
              <a:rPr lang="ru-RU" sz="3200" dirty="0" smtClean="0"/>
              <a:t>«</a:t>
            </a:r>
            <a:r>
              <a:rPr lang="ru-RU" sz="3200" dirty="0"/>
              <a:t>Объекты неживой природы»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1383159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РАЗДЕЛЫ ПРОГРАММЫ: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800000"/>
                </a:solidFill>
              </a:rPr>
              <a:t>1. Временные </a:t>
            </a:r>
            <a:r>
              <a:rPr lang="ru-RU" sz="4400" dirty="0">
                <a:solidFill>
                  <a:srgbClr val="800000"/>
                </a:solidFill>
              </a:rPr>
              <a:t>представления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48232"/>
            <a:ext cx="8229600" cy="3773056"/>
          </a:xfrm>
        </p:spPr>
        <p:txBody>
          <a:bodyPr/>
          <a:lstStyle/>
          <a:p>
            <a:pPr marL="137160" indent="0">
              <a:buNone/>
            </a:pPr>
            <a:r>
              <a:rPr lang="ru-RU" u="sng" dirty="0"/>
              <a:t>Формирование представления о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частях суток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неделе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годе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временах года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явлениях природы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погоде текущего дня.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48478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1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u-RU" sz="4400" dirty="0" smtClean="0">
                <a:solidFill>
                  <a:srgbClr val="800000"/>
                </a:solidFill>
              </a:rPr>
              <a:t>2. Животный </a:t>
            </a:r>
            <a:r>
              <a:rPr lang="ru-RU" sz="4400" dirty="0">
                <a:solidFill>
                  <a:srgbClr val="800000"/>
                </a:solidFill>
              </a:rPr>
              <a:t>мир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8192"/>
            <a:ext cx="8229600" cy="4709160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u="sng" dirty="0"/>
              <a:t>Формирование представления о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ж</a:t>
            </a:r>
            <a:r>
              <a:rPr lang="ru-RU" dirty="0" smtClean="0"/>
              <a:t>ивотном, домашних животных, диких </a:t>
            </a:r>
            <a:r>
              <a:rPr lang="ru-RU" dirty="0"/>
              <a:t>животных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животных, обитающих в природных зонах холодного пояса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животных, обитающих в природных зонах жаркого пояса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</a:t>
            </a:r>
            <a:r>
              <a:rPr lang="ru-RU" dirty="0" smtClean="0"/>
              <a:t>тице, домашних птицах, перелётных </a:t>
            </a:r>
            <a:r>
              <a:rPr lang="ru-RU" dirty="0"/>
              <a:t>и зимующих </a:t>
            </a:r>
            <a:r>
              <a:rPr lang="ru-RU" dirty="0" smtClean="0"/>
              <a:t>птицах, водоплавающих </a:t>
            </a:r>
            <a:r>
              <a:rPr lang="ru-RU" dirty="0"/>
              <a:t>птицах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р</a:t>
            </a:r>
            <a:r>
              <a:rPr lang="ru-RU" dirty="0" smtClean="0"/>
              <a:t>ыбе, речных </a:t>
            </a:r>
            <a:r>
              <a:rPr lang="ru-RU" dirty="0"/>
              <a:t>рыбах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насекомых</a:t>
            </a:r>
            <a:endParaRPr lang="ru-RU" dirty="0"/>
          </a:p>
          <a:p>
            <a:pPr lvl="0">
              <a:buFont typeface="Wingdings" charset="2"/>
              <a:buChar char="ü"/>
            </a:pPr>
            <a:r>
              <a:rPr lang="ru-RU" dirty="0"/>
              <a:t>морских обитателях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12474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9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800000"/>
                </a:solidFill>
              </a:rPr>
              <a:t>3</a:t>
            </a:r>
            <a:r>
              <a:rPr lang="ru-RU" sz="4000" dirty="0" smtClean="0">
                <a:solidFill>
                  <a:srgbClr val="800000"/>
                </a:solidFill>
              </a:rPr>
              <a:t>. Растительный </a:t>
            </a:r>
            <a:r>
              <a:rPr lang="ru-RU" sz="4000" dirty="0">
                <a:solidFill>
                  <a:srgbClr val="800000"/>
                </a:solidFill>
              </a:rPr>
              <a:t>мир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489654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</a:t>
            </a:r>
            <a:r>
              <a:rPr lang="ru-RU" u="sng" dirty="0"/>
              <a:t>представления о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р</a:t>
            </a:r>
            <a:r>
              <a:rPr lang="ru-RU" dirty="0" smtClean="0"/>
              <a:t>астениях, деревьях</a:t>
            </a:r>
            <a:endParaRPr lang="ru-RU" dirty="0"/>
          </a:p>
          <a:p>
            <a:pPr lvl="0">
              <a:buFont typeface="Wingdings" charset="2"/>
              <a:buChar char="ü"/>
            </a:pPr>
            <a:r>
              <a:rPr lang="ru-RU" dirty="0"/>
              <a:t>ф</a:t>
            </a:r>
            <a:r>
              <a:rPr lang="ru-RU" dirty="0" smtClean="0"/>
              <a:t>руктах, овощах, ягодах, грибах</a:t>
            </a:r>
            <a:endParaRPr lang="ru-RU" dirty="0"/>
          </a:p>
          <a:p>
            <a:pPr lvl="0">
              <a:buFont typeface="Wingdings" charset="2"/>
              <a:buChar char="ü"/>
            </a:pPr>
            <a:r>
              <a:rPr lang="ru-RU" dirty="0"/>
              <a:t>травянистых растениях (цветах</a:t>
            </a:r>
            <a:r>
              <a:rPr lang="ru-RU" dirty="0" smtClean="0"/>
              <a:t>), пряных </a:t>
            </a:r>
            <a:r>
              <a:rPr lang="ru-RU" dirty="0"/>
              <a:t>травянистых </a:t>
            </a:r>
            <a:r>
              <a:rPr lang="ru-RU" dirty="0" smtClean="0"/>
              <a:t>растениях, комнатных </a:t>
            </a:r>
            <a:r>
              <a:rPr lang="ru-RU" dirty="0"/>
              <a:t>растениях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зерновых культурах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растениях природных зон холодного </a:t>
            </a:r>
            <a:r>
              <a:rPr lang="ru-RU" dirty="0" smtClean="0"/>
              <a:t>пояса, растениях </a:t>
            </a:r>
            <a:r>
              <a:rPr lang="ru-RU" dirty="0"/>
              <a:t>природных зон жаркого пояса</a:t>
            </a:r>
          </a:p>
          <a:p>
            <a:pPr>
              <a:buFont typeface="Wingdings" charset="2"/>
              <a:buChar char="ü"/>
            </a:pPr>
            <a:endParaRPr lang="ru-RU" dirty="0"/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83671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4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rgbClr val="800000"/>
                </a:solidFill>
              </a:rPr>
              <a:t>4</a:t>
            </a:r>
            <a:r>
              <a:rPr lang="ru-RU" sz="4400" dirty="0" smtClean="0">
                <a:solidFill>
                  <a:srgbClr val="800000"/>
                </a:solidFill>
              </a:rPr>
              <a:t>. Объекты </a:t>
            </a:r>
            <a:r>
              <a:rPr lang="ru-RU" sz="4400" dirty="0">
                <a:solidFill>
                  <a:srgbClr val="800000"/>
                </a:solidFill>
              </a:rPr>
              <a:t>неживой природы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u="sng" dirty="0"/>
              <a:t>Формирование представления о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Солнце, Луне, космосе</a:t>
            </a:r>
            <a:r>
              <a:rPr lang="ru-RU" dirty="0"/>
              <a:t>, небесных </a:t>
            </a:r>
            <a:r>
              <a:rPr lang="ru-RU" dirty="0" smtClean="0"/>
              <a:t>телах, планете </a:t>
            </a:r>
            <a:r>
              <a:rPr lang="ru-RU" dirty="0"/>
              <a:t>Земля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в</a:t>
            </a:r>
            <a:r>
              <a:rPr lang="ru-RU" dirty="0" smtClean="0"/>
              <a:t>оздухе, земле </a:t>
            </a:r>
            <a:r>
              <a:rPr lang="ru-RU" dirty="0"/>
              <a:t>и небе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формах земной поверхности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изображении земной поверхности на карте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л</a:t>
            </a:r>
            <a:r>
              <a:rPr lang="ru-RU" dirty="0" smtClean="0"/>
              <a:t>есе, луге, почве, полезных </a:t>
            </a:r>
            <a:r>
              <a:rPr lang="ru-RU" dirty="0"/>
              <a:t>ископаемых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в</a:t>
            </a:r>
            <a:r>
              <a:rPr lang="ru-RU" dirty="0" smtClean="0"/>
              <a:t>оде, реке, водоеме </a:t>
            </a:r>
            <a:r>
              <a:rPr lang="ru-RU" dirty="0"/>
              <a:t>(озеро, пруд, море)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огне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087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3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азвание 16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354162"/>
          </a:xfrm>
        </p:spPr>
        <p:txBody>
          <a:bodyPr>
            <a:noAutofit/>
          </a:bodyPr>
          <a:lstStyle/>
          <a:p>
            <a:r>
              <a:rPr lang="ru-RU" sz="2800" i="1" dirty="0">
                <a:solidFill>
                  <a:srgbClr val="9F2936"/>
                </a:solidFill>
              </a:rPr>
              <a:t>3. </a:t>
            </a:r>
            <a:r>
              <a:rPr lang="ru-RU" sz="2800" i="1" u="sng" dirty="0">
                <a:solidFill>
                  <a:srgbClr val="9F2936"/>
                </a:solidFill>
              </a:rPr>
              <a:t>Предметная область</a:t>
            </a:r>
            <a:r>
              <a:rPr lang="ru-RU" sz="2800" i="1" dirty="0">
                <a:solidFill>
                  <a:srgbClr val="9F2936"/>
                </a:solidFill>
              </a:rPr>
              <a:t>: «Окружающий мир» </a:t>
            </a:r>
            <a:r>
              <a:rPr lang="ru-RU" sz="2800" i="1" dirty="0" smtClean="0">
                <a:solidFill>
                  <a:srgbClr val="800000"/>
                </a:solidFill>
              </a:rPr>
              <a:t>. 3.2. </a:t>
            </a:r>
            <a:r>
              <a:rPr lang="ru-RU" sz="2800" i="1" u="sng" dirty="0" smtClean="0">
                <a:solidFill>
                  <a:srgbClr val="800000"/>
                </a:solidFill>
              </a:rPr>
              <a:t>Предмет:</a:t>
            </a:r>
            <a:r>
              <a:rPr lang="ru-RU" sz="2800" i="1" dirty="0" smtClean="0">
                <a:solidFill>
                  <a:srgbClr val="800000"/>
                </a:solidFill>
              </a:rPr>
              <a:t> Человек</a:t>
            </a:r>
            <a:endParaRPr lang="ru-RU" sz="2800" dirty="0">
              <a:solidFill>
                <a:srgbClr val="800000"/>
              </a:solidFill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-108520" y="908720"/>
            <a:ext cx="5328592" cy="612068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2"/>
              <a:buChar char="Ø"/>
            </a:pPr>
            <a:r>
              <a:rPr lang="ru-RU" dirty="0"/>
              <a:t>Представление о себе как «</a:t>
            </a:r>
            <a:r>
              <a:rPr lang="ru-RU" dirty="0" smtClean="0"/>
              <a:t>Я», осознание </a:t>
            </a:r>
            <a:r>
              <a:rPr lang="ru-RU" dirty="0"/>
              <a:t>общности и различий «Я» от </a:t>
            </a:r>
            <a:r>
              <a:rPr lang="ru-RU" dirty="0" smtClean="0"/>
              <a:t>других; </a:t>
            </a:r>
          </a:p>
          <a:p>
            <a:pPr>
              <a:buFont typeface="Wingdings" charset="2"/>
              <a:buChar char="Ø"/>
            </a:pPr>
            <a:r>
              <a:rPr lang="ru-RU" dirty="0"/>
              <a:t>у</a:t>
            </a:r>
            <a:r>
              <a:rPr lang="ru-RU" dirty="0" smtClean="0"/>
              <a:t>мение </a:t>
            </a:r>
            <a:r>
              <a:rPr lang="ru-RU" dirty="0"/>
              <a:t>решать каждодневные жизненные задачи, связанные с удовлетворением первоочередных потребностей: прием пищи, туалет, гигиена тела, одевание/</a:t>
            </a:r>
            <a:r>
              <a:rPr lang="ru-RU" dirty="0" smtClean="0"/>
              <a:t>раздевание; </a:t>
            </a:r>
          </a:p>
          <a:p>
            <a:pPr>
              <a:buFont typeface="Wingdings" charset="2"/>
              <a:buChar char="Ø"/>
            </a:pPr>
            <a:r>
              <a:rPr lang="ru-RU" dirty="0"/>
              <a:t>у</a:t>
            </a:r>
            <a:r>
              <a:rPr lang="ru-RU" dirty="0" smtClean="0"/>
              <a:t>мение </a:t>
            </a:r>
            <a:r>
              <a:rPr lang="ru-RU" dirty="0"/>
              <a:t>поддерживать образ жизни, соответствующий возрасту, потребностям и ограничениям здоровья</a:t>
            </a:r>
            <a:r>
              <a:rPr lang="ru-RU" dirty="0" smtClean="0"/>
              <a:t>;</a:t>
            </a:r>
          </a:p>
          <a:p>
            <a:pPr>
              <a:buFont typeface="Wingdings" charset="2"/>
              <a:buChar char="Ø"/>
            </a:pPr>
            <a:r>
              <a:rPr lang="ru-RU" dirty="0" smtClean="0"/>
              <a:t>поддерживать </a:t>
            </a:r>
            <a:r>
              <a:rPr lang="ru-RU" dirty="0"/>
              <a:t>режим дня с необходимыми оздоровительными </a:t>
            </a:r>
            <a:r>
              <a:rPr lang="ru-RU" dirty="0" smtClean="0"/>
              <a:t>процедурами;</a:t>
            </a:r>
          </a:p>
          <a:p>
            <a:pPr>
              <a:buFont typeface="Wingdings" charset="2"/>
              <a:buChar char="Ø"/>
            </a:pPr>
            <a:r>
              <a:rPr lang="ru-RU" dirty="0"/>
              <a:t>п</a:t>
            </a:r>
            <a:r>
              <a:rPr lang="ru-RU" dirty="0" smtClean="0"/>
              <a:t>редставления </a:t>
            </a:r>
            <a:r>
              <a:rPr lang="ru-RU" dirty="0"/>
              <a:t>о своей семье, о взаимоотношениях в семье. </a:t>
            </a:r>
          </a:p>
        </p:txBody>
      </p:sp>
      <p:pic>
        <p:nvPicPr>
          <p:cNvPr id="3" name="Изображение 2" descr="Изображение 00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0598" y="980728"/>
            <a:ext cx="3744417" cy="2965987"/>
          </a:xfrm>
          <a:prstGeom prst="rect">
            <a:avLst/>
          </a:prstGeom>
        </p:spPr>
      </p:pic>
      <p:pic>
        <p:nvPicPr>
          <p:cNvPr id="6" name="Изображение 1" descr="Биляне -17 01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598" y="4049687"/>
            <a:ext cx="3744417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7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Человек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76224"/>
            <a:ext cx="8229600" cy="4709160"/>
          </a:xfrm>
        </p:spPr>
        <p:txBody>
          <a:bodyPr/>
          <a:lstStyle/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/>
              <a:t>«Представления о себе», </a:t>
            </a:r>
            <a:endParaRPr lang="ru-RU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Семья», </a:t>
            </a:r>
            <a:endParaRPr lang="ru-RU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Гигиена тела», </a:t>
            </a:r>
            <a:endParaRPr lang="ru-RU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Одевание и раздевание», </a:t>
            </a:r>
            <a:endParaRPr lang="ru-RU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Прием пищи», </a:t>
            </a:r>
            <a:endParaRPr lang="ru-RU" dirty="0" smtClean="0"/>
          </a:p>
          <a:p>
            <a:pPr marL="651510" indent="-514350">
              <a:buSzPct val="90000"/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Туалет»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1383159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РАЗДЕЛЫ ПРОГРАММЫ: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92697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1. Представления о себе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5688632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u="sng" dirty="0" smtClean="0"/>
              <a:t>Формирование представления</a:t>
            </a:r>
            <a:r>
              <a:rPr lang="ru-RU" dirty="0" smtClean="0"/>
              <a:t>: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о </a:t>
            </a:r>
            <a:r>
              <a:rPr lang="ru-RU" dirty="0"/>
              <a:t>частях </a:t>
            </a:r>
            <a:r>
              <a:rPr lang="ru-RU" dirty="0" smtClean="0"/>
              <a:t>тела, о </a:t>
            </a:r>
            <a:r>
              <a:rPr lang="ru-RU" dirty="0"/>
              <a:t>лице </a:t>
            </a:r>
            <a:r>
              <a:rPr lang="ru-RU" dirty="0" smtClean="0"/>
              <a:t>человека,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о </a:t>
            </a:r>
            <a:r>
              <a:rPr lang="ru-RU" dirty="0"/>
              <a:t>строении </a:t>
            </a:r>
            <a:r>
              <a:rPr lang="ru-RU" dirty="0" smtClean="0"/>
              <a:t>человека,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о </a:t>
            </a:r>
            <a:r>
              <a:rPr lang="ru-RU" dirty="0"/>
              <a:t>состоянии своего </a:t>
            </a:r>
            <a:r>
              <a:rPr lang="ru-RU" dirty="0" smtClean="0"/>
              <a:t>здоровья, 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о </a:t>
            </a:r>
            <a:r>
              <a:rPr lang="ru-RU" dirty="0"/>
              <a:t>возрастных изменениях </a:t>
            </a:r>
            <a:r>
              <a:rPr lang="ru-RU" dirty="0" smtClean="0"/>
              <a:t>человека,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о </a:t>
            </a:r>
            <a:r>
              <a:rPr lang="ru-RU" dirty="0"/>
              <a:t>занятиях в свободное время </a:t>
            </a:r>
          </a:p>
          <a:p>
            <a:pPr marL="137160" indent="0">
              <a:buNone/>
            </a:pPr>
            <a:r>
              <a:rPr lang="ru-RU" u="sng" dirty="0"/>
              <a:t>Формирование умения</a:t>
            </a:r>
            <a:r>
              <a:rPr lang="ru-RU" dirty="0"/>
              <a:t>: </a:t>
            </a:r>
          </a:p>
          <a:p>
            <a:pPr>
              <a:buFont typeface="Wingdings" charset="2"/>
              <a:buChar char="ü"/>
            </a:pPr>
            <a:r>
              <a:rPr lang="ru-RU" dirty="0"/>
              <a:t>идентифицировать себя как мальчика (девочку), юношу (девушку)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называть </a:t>
            </a:r>
            <a:r>
              <a:rPr lang="ru-RU" dirty="0"/>
              <a:t>свое имя и фамилию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называть свой возраст и дату рождения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рассказывать </a:t>
            </a:r>
            <a:r>
              <a:rPr lang="ru-RU" dirty="0"/>
              <a:t>о </a:t>
            </a:r>
            <a:r>
              <a:rPr lang="ru-RU" dirty="0" smtClean="0"/>
              <a:t>себе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69269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2. Семья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92288"/>
            <a:ext cx="8229600" cy="3340968"/>
          </a:xfrm>
        </p:spPr>
        <p:txBody>
          <a:bodyPr/>
          <a:lstStyle/>
          <a:p>
            <a:pPr marL="137160" indent="0">
              <a:buNone/>
            </a:pPr>
            <a:r>
              <a:rPr lang="ru-RU" u="sng" dirty="0"/>
              <a:t>Формирование представления о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членах семьи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родственных отношениях в семье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бытовой и досуговой деятельности членов семьи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профессиональной деятельности членов семьи</a:t>
            </a:r>
          </a:p>
          <a:p>
            <a:pPr marL="137160" indent="0">
              <a:buNone/>
            </a:pPr>
            <a:r>
              <a:rPr lang="ru-RU" u="sng" dirty="0"/>
              <a:t>Формирование умения </a:t>
            </a:r>
            <a:r>
              <a:rPr lang="ru-RU" dirty="0"/>
              <a:t>рассказывать о своей семье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527175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0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</a:rPr>
              <a:t>3. Гигиена тела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4709160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u="sng" dirty="0"/>
              <a:t>Формирование умения</a:t>
            </a:r>
            <a:r>
              <a:rPr lang="ru-RU" dirty="0"/>
              <a:t>: </a:t>
            </a:r>
          </a:p>
          <a:p>
            <a:pPr lvl="0">
              <a:buFont typeface="Wingdings" charset="2"/>
              <a:buChar char="ü"/>
            </a:pPr>
            <a:r>
              <a:rPr lang="ru-RU" dirty="0"/>
              <a:t>п</a:t>
            </a:r>
            <a:r>
              <a:rPr lang="ru-RU" dirty="0" smtClean="0"/>
              <a:t>ользоваться </a:t>
            </a:r>
            <a:r>
              <a:rPr lang="ru-RU" dirty="0"/>
              <a:t>краном.</a:t>
            </a:r>
          </a:p>
          <a:p>
            <a:pPr>
              <a:buFont typeface="Wingdings" charset="2"/>
              <a:buChar char="ü"/>
            </a:pPr>
            <a:r>
              <a:rPr lang="ru-RU" dirty="0" smtClean="0"/>
              <a:t>ухаживать </a:t>
            </a:r>
            <a:r>
              <a:rPr lang="ru-RU" dirty="0"/>
              <a:t>за руками.</a:t>
            </a:r>
          </a:p>
          <a:p>
            <a:pPr lvl="0">
              <a:buFont typeface="Wingdings" charset="2"/>
              <a:buChar char="ü"/>
            </a:pPr>
            <a:r>
              <a:rPr lang="ru-RU" dirty="0" smtClean="0"/>
              <a:t>ухаживать за </a:t>
            </a:r>
            <a:r>
              <a:rPr lang="ru-RU" dirty="0"/>
              <a:t>ногтями.</a:t>
            </a:r>
          </a:p>
          <a:p>
            <a:pPr>
              <a:buFont typeface="Wingdings" charset="2"/>
              <a:buChar char="ü"/>
            </a:pPr>
            <a:r>
              <a:rPr lang="ru-RU" dirty="0"/>
              <a:t>ухаживать </a:t>
            </a:r>
            <a:r>
              <a:rPr lang="ru-RU" dirty="0" smtClean="0"/>
              <a:t>за </a:t>
            </a:r>
            <a:r>
              <a:rPr lang="ru-RU" dirty="0"/>
              <a:t>лицом.</a:t>
            </a:r>
          </a:p>
          <a:p>
            <a:pPr>
              <a:buFont typeface="Wingdings" charset="2"/>
              <a:buChar char="ü"/>
            </a:pPr>
            <a:r>
              <a:rPr lang="ru-RU" dirty="0"/>
              <a:t>ухаживать </a:t>
            </a:r>
            <a:r>
              <a:rPr lang="ru-RU" dirty="0" smtClean="0"/>
              <a:t>за </a:t>
            </a:r>
            <a:r>
              <a:rPr lang="ru-RU" dirty="0"/>
              <a:t>полостью рта.</a:t>
            </a:r>
          </a:p>
          <a:p>
            <a:pPr>
              <a:buFont typeface="Wingdings" charset="2"/>
              <a:buChar char="ü"/>
            </a:pPr>
            <a:r>
              <a:rPr lang="ru-RU" dirty="0"/>
              <a:t>ухаживать </a:t>
            </a:r>
            <a:r>
              <a:rPr lang="ru-RU" dirty="0" smtClean="0"/>
              <a:t>за </a:t>
            </a:r>
            <a:r>
              <a:rPr lang="ru-RU" dirty="0"/>
              <a:t>волосами.</a:t>
            </a:r>
          </a:p>
          <a:p>
            <a:pPr>
              <a:buFont typeface="Wingdings" charset="2"/>
              <a:buChar char="ü"/>
            </a:pPr>
            <a:r>
              <a:rPr lang="ru-RU" dirty="0"/>
              <a:t>ухаживать </a:t>
            </a:r>
            <a:r>
              <a:rPr lang="ru-RU" dirty="0" smtClean="0"/>
              <a:t>за </a:t>
            </a:r>
            <a:r>
              <a:rPr lang="ru-RU" dirty="0"/>
              <a:t>ушами.</a:t>
            </a:r>
          </a:p>
          <a:p>
            <a:pPr>
              <a:buFont typeface="Wingdings" charset="2"/>
              <a:buChar char="ü"/>
            </a:pPr>
            <a:r>
              <a:rPr lang="ru-RU" dirty="0"/>
              <a:t>ухаживать </a:t>
            </a:r>
            <a:r>
              <a:rPr lang="ru-RU" dirty="0" smtClean="0"/>
              <a:t>за </a:t>
            </a:r>
            <a:r>
              <a:rPr lang="ru-RU" dirty="0"/>
              <a:t>телом</a:t>
            </a:r>
            <a:r>
              <a:rPr lang="ru-RU" dirty="0" smtClean="0"/>
              <a:t>.</a:t>
            </a:r>
          </a:p>
          <a:p>
            <a:pPr>
              <a:buFont typeface="Wingdings" charset="2"/>
              <a:buChar char="ü"/>
            </a:pPr>
            <a:r>
              <a:rPr lang="ru-RU" dirty="0"/>
              <a:t>и</a:t>
            </a:r>
            <a:r>
              <a:rPr lang="ru-RU" dirty="0" smtClean="0"/>
              <a:t>спользовать гигиенические </a:t>
            </a:r>
            <a:r>
              <a:rPr lang="ru-RU" dirty="0"/>
              <a:t>и </a:t>
            </a:r>
            <a:r>
              <a:rPr lang="ru-RU" dirty="0" smtClean="0"/>
              <a:t>парфюмерные средства</a:t>
            </a:r>
            <a:r>
              <a:rPr lang="ru-RU" b="1" dirty="0" smtClean="0"/>
              <a:t>.</a:t>
            </a:r>
            <a:endParaRPr lang="ru-RU" dirty="0"/>
          </a:p>
          <a:p>
            <a:pPr>
              <a:buFont typeface="Wingdings" charset="2"/>
              <a:buChar char="ü"/>
            </a:pPr>
            <a:endParaRPr lang="ru-RU" dirty="0"/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5111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ПРИМЕРЫ ОБРАЗОВАТЕЛЬНЫХ ЗАДАЧ: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13026</TotalTime>
  <Words>10766</Words>
  <Application>Microsoft Office PowerPoint</Application>
  <PresentationFormat>Экран (4:3)</PresentationFormat>
  <Paragraphs>2208</Paragraphs>
  <Slides>214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214</vt:i4>
      </vt:variant>
    </vt:vector>
  </HeadingPairs>
  <TitlesOfParts>
    <vt:vector size="237" baseType="lpstr">
      <vt:lpstr>Arial Unicode MS</vt:lpstr>
      <vt:lpstr>ＭＳ Ｐゴシック</vt:lpstr>
      <vt:lpstr>SimSun</vt:lpstr>
      <vt:lpstr>Andale Sans UI</vt:lpstr>
      <vt:lpstr>Arial</vt:lpstr>
      <vt:lpstr>Book Antiqua</vt:lpstr>
      <vt:lpstr>Calibri</vt:lpstr>
      <vt:lpstr>Cambria</vt:lpstr>
      <vt:lpstr>ÇlÇr ñæí©</vt:lpstr>
      <vt:lpstr>Garamond</vt:lpstr>
      <vt:lpstr>Helvetica Neue</vt:lpstr>
      <vt:lpstr>Lucida Sans</vt:lpstr>
      <vt:lpstr>Mangal</vt:lpstr>
      <vt:lpstr>MS Mincho</vt:lpstr>
      <vt:lpstr>Symbol</vt:lpstr>
      <vt:lpstr>Times New Roman</vt:lpstr>
      <vt:lpstr>Verdana</vt:lpstr>
      <vt:lpstr>Wingdings</vt:lpstr>
      <vt:lpstr>Wingdings 2</vt:lpstr>
      <vt:lpstr>Wingdings 3</vt:lpstr>
      <vt:lpstr>ヒラギノ角ゴ Pro W3</vt:lpstr>
      <vt:lpstr>Апекс</vt:lpstr>
      <vt:lpstr>Документ</vt:lpstr>
      <vt:lpstr>Презентация PowerPoint</vt:lpstr>
      <vt:lpstr>Спектр нарушений обучающихся по варианту 2 АООП</vt:lpstr>
      <vt:lpstr>Презентация PowerPoint</vt:lpstr>
      <vt:lpstr>Модели жизни человека  с ментальной инвалидностью в России</vt:lpstr>
      <vt:lpstr>Система комплексного сопровождения людей с тяжелыми нарушениями развития на разных возрастных  этапах вне стационарных  учреждений</vt:lpstr>
      <vt:lpstr>МЕЧТА</vt:lpstr>
      <vt:lpstr>«Центр лечебной педагогики и  дифференцированного обучения»  Псковской области</vt:lpstr>
      <vt:lpstr>Структура ГБОУ ЦЛП</vt:lpstr>
      <vt:lpstr>Презентация PowerPoint</vt:lpstr>
      <vt:lpstr>Выпуск детей из ОРП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Методическое пособие по обучению самостоятельному проживанию</vt:lpstr>
      <vt:lpstr>Презентация PowerPoint</vt:lpstr>
      <vt:lpstr>Презентация PowerPoint</vt:lpstr>
      <vt:lpstr>Проект «Сопровождаемое проживание в Пскове»</vt:lpstr>
      <vt:lpstr>Участники проекта</vt:lpstr>
      <vt:lpstr>Организация сопровождения проживания в условиях квартир</vt:lpstr>
      <vt:lpstr>Финансирование на условиях социального партнерства</vt:lpstr>
      <vt:lpstr>пилотный проект  по обеспечению самостоятельного проживания выпускников домов-интернатов для умственно отсталых детей системы социальной защиты населения (сопровождаемое проживание) в первые годы после их выхода из учреждений нижегородской и псковской областей </vt:lpstr>
      <vt:lpstr>Практики общественных организаций по организации сопровождаемого проживания людей с инвалидностью, включая учебное и самостоятельное сопровождаемое проживание, дневная социальная занятость и сопровождаемое трудоустройство.</vt:lpstr>
      <vt:lpstr>Нормализация жизни лиц с ментальной инвалидностью</vt:lpstr>
      <vt:lpstr>Социальная инклюзия  через творчество и спорт</vt:lpstr>
      <vt:lpstr>Музыкальное искусство</vt:lpstr>
      <vt:lpstr>Изобразительное искусство</vt:lpstr>
      <vt:lpstr>Театральное искусство</vt:lpstr>
      <vt:lpstr>Международный фестиваль  «Другое искусство»</vt:lpstr>
      <vt:lpstr>Эффективность работы системы сопровождения:</vt:lpstr>
      <vt:lpstr>Презентация PowerPoint</vt:lpstr>
      <vt:lpstr>Нормализация жизни человека</vt:lpstr>
      <vt:lpstr>Понимание инвалидности</vt:lpstr>
      <vt:lpstr>Критерии доступности среды для человека с ментальной инвалидностью:</vt:lpstr>
      <vt:lpstr>Уровни преобладающего способа отношений человека и общества к другим и к самому себе (Б.С. Братусь)</vt:lpstr>
      <vt:lpstr>ЭВОЛЮЦИЯ ОТНОШЕНИЯ ГОСУДАРСТВА И ОБЩЕСТВА К ЛЮДЯМ С НАРУШЕНИЯМИ РАЗВИТИЯ</vt:lpstr>
      <vt:lpstr>Основные международные документы</vt:lpstr>
      <vt:lpstr>Международная Конвенция  «О правах инвалидов»</vt:lpstr>
      <vt:lpstr>ФЗ «Об образовании в РФ»</vt:lpstr>
      <vt:lpstr>Соотношение содержательных компонентов Стандарта  (концепция СФГОС разработанная ИКП)</vt:lpstr>
      <vt:lpstr>Приказы Минобрнауки России от 19.12.2014</vt:lpstr>
      <vt:lpstr>Варианты АООП начального общего образования обучающихся с ОВЗ</vt:lpstr>
      <vt:lpstr>Варианты АООП образования обучающихся с умственной отсталостью (интеллектуальными нарушениями) </vt:lpstr>
      <vt:lpstr>Презентация PowerPoint</vt:lpstr>
      <vt:lpstr>Презентация PowerPoint</vt:lpstr>
      <vt:lpstr>I. Целевой раздел </vt:lpstr>
      <vt:lpstr>Презентация PowerPoint</vt:lpstr>
      <vt:lpstr>Презентация PowerPoint</vt:lpstr>
      <vt:lpstr>Презентация PowerPoint</vt:lpstr>
      <vt:lpstr>Презентация PowerPoint</vt:lpstr>
      <vt:lpstr>Общие особые образовательные потребности обучающихся по 2 варианту АООП</vt:lpstr>
      <vt:lpstr>Принципы и подходы к формированию АООП</vt:lpstr>
      <vt:lpstr>1.2. Планируемые (возможные) результаты освоения обучающимися АООП</vt:lpstr>
      <vt:lpstr>II. Содержательный раздел АООП </vt:lpstr>
      <vt:lpstr>2.1. Программа формирования базовых  учебных действий</vt:lpstr>
      <vt:lpstr>2.1.1. Формирование положительной мотивации пребывания ребенка в образовательной организации</vt:lpstr>
      <vt:lpstr>2.1.2. Формирование учебного поведения</vt:lpstr>
      <vt:lpstr>2.1.3. Формирование умения выполнять задания в соответствии с определенными характеристиками </vt:lpstr>
      <vt:lpstr>2.1.4. Коррекция проблем поведения</vt:lpstr>
      <vt:lpstr>Презентация PowerPoint</vt:lpstr>
      <vt:lpstr>Избегание неприятного </vt:lpstr>
      <vt:lpstr>Получение желаемого</vt:lpstr>
      <vt:lpstr>СТЕРЕОТИПИИ  ПОВТОРЯЮЩИЕСЯ ДВИЖЕНИЯ И ДЕЙСТВИЯ </vt:lpstr>
      <vt:lpstr>Презентация PowerPoint</vt:lpstr>
      <vt:lpstr>Сенсорные и сенсорно-двигательные стереотипии</vt:lpstr>
      <vt:lpstr>Презентация PowerPoint</vt:lpstr>
      <vt:lpstr>Проблемы, которые вызывают стереотипии:</vt:lpstr>
      <vt:lpstr>Коррекция стереотипий</vt:lpstr>
      <vt:lpstr>Ожидаемые результаты коррекции проблем поведения:</vt:lpstr>
      <vt:lpstr>2.2. Программы по предметам и коррекционным курсам</vt:lpstr>
      <vt:lpstr>Предметная область: «Язык и речевая практика», Предмет: речь и альтернативная (дополнительная) коммуникация</vt:lpstr>
      <vt:lpstr>Речь и альтернативная (дополнительная) коммуникация</vt:lpstr>
      <vt:lpstr>1.1. Коммуникация  с использованием вербальных средств</vt:lpstr>
      <vt:lpstr>Презентация PowerPoint</vt:lpstr>
      <vt:lpstr>2. Развитие речи средствами вербальной и невербальной коммуникации  </vt:lpstr>
      <vt:lpstr>2.1. Импрессивная речь</vt:lpstr>
      <vt:lpstr>2.2. Экспрессивная речь</vt:lpstr>
      <vt:lpstr>2.3. Экспрессия с использованием средств невербальной коммуникации </vt:lpstr>
      <vt:lpstr>3.1. Чтение и письмо глобальное чтение</vt:lpstr>
      <vt:lpstr>3.2. Чтение и письмо начальные навыки чтения и письма</vt:lpstr>
      <vt:lpstr>Предметная область: «Математика», Предмет: «Математические представления»</vt:lpstr>
      <vt:lpstr>Математические представления</vt:lpstr>
      <vt:lpstr>1. Количественные представления</vt:lpstr>
      <vt:lpstr>2. Представления о форме</vt:lpstr>
      <vt:lpstr>3. Пространственные представления</vt:lpstr>
      <vt:lpstr>4. Временные представления</vt:lpstr>
      <vt:lpstr>5. Представления о величине</vt:lpstr>
      <vt:lpstr>3. Предметная область: «Окружающий мир»  3.1. Предмет: «Окружающий природный мир»</vt:lpstr>
      <vt:lpstr>Окружающий природный мир</vt:lpstr>
      <vt:lpstr>1. Временные представления</vt:lpstr>
      <vt:lpstr>2. Животный мир</vt:lpstr>
      <vt:lpstr>3. Растительный мир</vt:lpstr>
      <vt:lpstr>4. Объекты неживой природы</vt:lpstr>
      <vt:lpstr>3. Предметная область: «Окружающий мир» . 3.2. Предмет: Человек</vt:lpstr>
      <vt:lpstr>Человек</vt:lpstr>
      <vt:lpstr>1. Представления о себе</vt:lpstr>
      <vt:lpstr>2. Семья</vt:lpstr>
      <vt:lpstr>3. Гигиена тела</vt:lpstr>
      <vt:lpstr>Обращение с одеждой и обувью </vt:lpstr>
      <vt:lpstr>Прием пищи </vt:lpstr>
      <vt:lpstr>Туалет</vt:lpstr>
      <vt:lpstr>3. Предметная область: «Окружающий мир». 3.3. Предмет: «Домоводство»</vt:lpstr>
      <vt:lpstr>Домоводство</vt:lpstr>
      <vt:lpstr>1. Обращение с кухонным инвентарем</vt:lpstr>
      <vt:lpstr>2. Покупки</vt:lpstr>
      <vt:lpstr>3. Приготовление пищи</vt:lpstr>
      <vt:lpstr>Уход за вещами</vt:lpstr>
      <vt:lpstr>Уборка помещений и территории</vt:lpstr>
      <vt:lpstr>3. Предметная область: «Окружающий мир». 3.4. Предмет: «Окружающий социальный мир»</vt:lpstr>
      <vt:lpstr>Окружающий социальный мир</vt:lpstr>
      <vt:lpstr>1. Школа</vt:lpstr>
      <vt:lpstr>2. Предметы и материалы, изготовленные человеком</vt:lpstr>
      <vt:lpstr>3. Предметы быта</vt:lpstr>
      <vt:lpstr>4. Квартира, дом, двор</vt:lpstr>
      <vt:lpstr>5. Город</vt:lpstr>
      <vt:lpstr>6.Транспорт</vt:lpstr>
      <vt:lpstr>7. Страна</vt:lpstr>
      <vt:lpstr>8.Традиции, обычаи</vt:lpstr>
      <vt:lpstr>4. Предметная область: «Искусство» 4.1. Предмет: «Музыка и движение»</vt:lpstr>
      <vt:lpstr>Музыка и движение</vt:lpstr>
      <vt:lpstr>1. Слушание</vt:lpstr>
      <vt:lpstr>2. Пение</vt:lpstr>
      <vt:lpstr>3. Движение под музыку</vt:lpstr>
      <vt:lpstr>4. Игра на музыкальных инструментах</vt:lpstr>
      <vt:lpstr>4. Предметная область: «Искусство» 4.2. Предмет: «Изобразительная деятельность»</vt:lpstr>
      <vt:lpstr>Изобразительная деятельность</vt:lpstr>
      <vt:lpstr>1. Аппликация</vt:lpstr>
      <vt:lpstr>2. Лепка</vt:lpstr>
      <vt:lpstr>3. Рисование</vt:lpstr>
      <vt:lpstr>5. Предметная область: «Физическая культура»  Предмет: «Адаптивная физкультура»</vt:lpstr>
      <vt:lpstr>Адаптивная физкультура</vt:lpstr>
      <vt:lpstr>6. Предметная область: «Технологии». Предмет: «Профильный труд».</vt:lpstr>
      <vt:lpstr>Профильный труд</vt:lpstr>
      <vt:lpstr>Программы  по коррекционным курсам</vt:lpstr>
      <vt:lpstr>1. Сенсорное развитие</vt:lpstr>
      <vt:lpstr>Сенсорное развитие</vt:lpstr>
      <vt:lpstr>Сенсорное развитие</vt:lpstr>
      <vt:lpstr>Сенсорное развитие</vt:lpstr>
      <vt:lpstr>Сенсорное развитие</vt:lpstr>
      <vt:lpstr>Двигательное развитие</vt:lpstr>
      <vt:lpstr>Двигательное развитие</vt:lpstr>
      <vt:lpstr>Двигательное развитие</vt:lpstr>
      <vt:lpstr>Предметно-практические действия</vt:lpstr>
      <vt:lpstr>Предметно-практические действия</vt:lpstr>
      <vt:lpstr>Предметно-практические действия</vt:lpstr>
      <vt:lpstr>Альтернативная и дополнительная коммуникация</vt:lpstr>
      <vt:lpstr>Альтернативная коммуникация</vt:lpstr>
      <vt:lpstr>Коррекционно-развивающие занятия </vt:lpstr>
      <vt:lpstr> 2.3. Программа нравственного воспитания </vt:lpstr>
      <vt:lpstr>2.4. Программа формирования экологической культуры, здорового и безопасного образа жизни</vt:lpstr>
      <vt:lpstr>2.5. Программа внеурочной деятельности</vt:lpstr>
      <vt:lpstr>III. Организационный раздел </vt:lpstr>
      <vt:lpstr>  3.1. Учебный план  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Нормативно-правовая база реализации ФГОС</vt:lpstr>
      <vt:lpstr>ФГОС</vt:lpstr>
      <vt:lpstr>ФГОС</vt:lpstr>
      <vt:lpstr>ФГОС п.2.3.</vt:lpstr>
      <vt:lpstr>Специальная индивидуальная  программа развития (СИПР)</vt:lpstr>
      <vt:lpstr>Согласно п. 2.9.1 приложения ФГОС  структура СИПР включает: </vt:lpstr>
      <vt:lpstr>Шаг 1. Создание экспертной группы</vt:lpstr>
      <vt:lpstr>К работе экспертной группы по разработке СИПР подключаются родители или законные представители обучающегося</vt:lpstr>
      <vt:lpstr>Шаг 2. Сбор общих сведений о ребёнке</vt:lpstr>
      <vt:lpstr>Шаг 3. Оценка развития обучающегося на момент составления программы (характеристика) </vt:lpstr>
      <vt:lpstr>Шаг 3. Оценка развития обучающегося на момент составления программы (характеристика) </vt:lpstr>
      <vt:lpstr>Шаг 4. Определение содержания образования и составление индивидуального учебного плана</vt:lpstr>
      <vt:lpstr>Пример отбора содержания образования </vt:lpstr>
      <vt:lpstr>пр. АООП разд. 3.3.1.</vt:lpstr>
      <vt:lpstr>Пример индивидуального учебного плана (1 часть)</vt:lpstr>
      <vt:lpstr>Пример индивидуального учебного плана (2 часть)</vt:lpstr>
      <vt:lpstr>Фрагмент раздела 4 СИПР</vt:lpstr>
      <vt:lpstr>Пример программы внеурочной деятельности</vt:lpstr>
      <vt:lpstr>Шаг 5. Выбор содержания по программе нравственного развития и программе формирования экологической культуры, здорового и безопасного образа жизни :</vt:lpstr>
      <vt:lpstr>Шаг 6. Разработка плана реализации потребности обучающегося в уходе и присмотре:</vt:lpstr>
      <vt:lpstr>Пример плана реализации потребности в уходе и присмотре</vt:lpstr>
      <vt:lpstr>Шаг 7. Разработка программы сотрудничества с семьей</vt:lpstr>
      <vt:lpstr>Пример. Фрагмент программы сотрудничества с семьей</vt:lpstr>
      <vt:lpstr>Шаг 8. Составление перечня необходимых технических средств общего и индивидуального назначения, дидактических материалов</vt:lpstr>
      <vt:lpstr>Пример перечня необходимых технических средств общего и индивидуального назначения, дидактических материалов</vt:lpstr>
      <vt:lpstr>Шаг 9. Оценка достижений обучающимися</vt:lpstr>
      <vt:lpstr>Критерии мониторинга освоения содержания СИПР (текущая аттестация ) </vt:lpstr>
      <vt:lpstr>Форма промежуточной аттестации – характеристика развития обучающегося на конец учебного года</vt:lpstr>
      <vt:lpstr>Нормативно-правовая база учреждения для реализации ФГОС </vt:lpstr>
      <vt:lpstr>Порядок организации образования на основе СИПР</vt:lpstr>
      <vt:lpstr>Презентация PowerPoint</vt:lpstr>
      <vt:lpstr>Прием обучающихся </vt:lpstr>
      <vt:lpstr>Создание классов обучающихся</vt:lpstr>
      <vt:lpstr>Типологические особенности</vt:lpstr>
      <vt:lpstr>Формирование группы обучающихся</vt:lpstr>
      <vt:lpstr>Схема возможного распределения детей 2-х классов</vt:lpstr>
      <vt:lpstr>Используемые технологии</vt:lpstr>
      <vt:lpstr>Материально-техническое обеспечение реализации АООП и СИПР</vt:lpstr>
      <vt:lpstr>Презентация PowerPoint</vt:lpstr>
      <vt:lpstr>Презентация PowerPoint</vt:lpstr>
      <vt:lpstr>Площадка для игры и прогулок</vt:lpstr>
      <vt:lpstr>Презентация PowerPoint</vt:lpstr>
      <vt:lpstr>Многофункциональность пространства классов / групп, залов, кабинетов и др.</vt:lpstr>
      <vt:lpstr>Специализированные помещения  для занятий и ухода</vt:lpstr>
      <vt:lpstr>Обеспечение условий для формирования самостоятельной ориентации в пространстве, времени, деятельности</vt:lpstr>
      <vt:lpstr>Презентация PowerPoint</vt:lpstr>
      <vt:lpstr>Оборудование, материалы</vt:lpstr>
      <vt:lpstr>Презентация PowerPoint</vt:lpstr>
      <vt:lpstr>Презентация PowerPoint</vt:lpstr>
      <vt:lpstr>Оборудование, материалы </vt:lpstr>
      <vt:lpstr>Кадровые условия</vt:lpstr>
      <vt:lpstr>Кадровые условия</vt:lpstr>
      <vt:lpstr>Кадровые условия</vt:lpstr>
      <vt:lpstr>Проблемные вопросы внедрения ФГОС:</vt:lpstr>
      <vt:lpstr>Презентация PowerPoint</vt:lpstr>
      <vt:lpstr>Благодарю за внимание!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Организационные и содержательные аспекты  сопровождаемого (поддерживаемого) проживания</dc:title>
  <dc:creator>HP</dc:creator>
  <cp:lastModifiedBy>Админ</cp:lastModifiedBy>
  <cp:revision>838</cp:revision>
  <dcterms:created xsi:type="dcterms:W3CDTF">2011-10-04T03:30:39Z</dcterms:created>
  <dcterms:modified xsi:type="dcterms:W3CDTF">2016-12-26T12:49:08Z</dcterms:modified>
</cp:coreProperties>
</file>