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2" r:id="rId3"/>
    <p:sldId id="349" r:id="rId4"/>
    <p:sldId id="357" r:id="rId5"/>
    <p:sldId id="359" r:id="rId6"/>
    <p:sldId id="360" r:id="rId7"/>
    <p:sldId id="365" r:id="rId8"/>
    <p:sldId id="363" r:id="rId9"/>
    <p:sldId id="294" r:id="rId10"/>
    <p:sldId id="295" r:id="rId11"/>
    <p:sldId id="367" r:id="rId12"/>
    <p:sldId id="356" r:id="rId13"/>
    <p:sldId id="366" r:id="rId14"/>
    <p:sldId id="368" r:id="rId15"/>
    <p:sldId id="370" r:id="rId16"/>
    <p:sldId id="371" r:id="rId17"/>
    <p:sldId id="374" r:id="rId18"/>
    <p:sldId id="375" r:id="rId19"/>
    <p:sldId id="372" r:id="rId20"/>
    <p:sldId id="376" r:id="rId21"/>
    <p:sldId id="373" r:id="rId22"/>
    <p:sldId id="325" r:id="rId23"/>
    <p:sldId id="31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E339DB"/>
    <a:srgbClr val="99FF33"/>
    <a:srgbClr val="FF66CC"/>
    <a:srgbClr val="FF3300"/>
    <a:srgbClr val="FFCCFF"/>
    <a:srgbClr val="FF9999"/>
    <a:srgbClr val="FFFF99"/>
    <a:srgbClr val="99FF99"/>
    <a:srgbClr val="004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25" autoAdjust="0"/>
  </p:normalViewPr>
  <p:slideViewPr>
    <p:cSldViewPr>
      <p:cViewPr varScale="1">
        <p:scale>
          <a:sx n="110" d="100"/>
          <a:sy n="110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12315-FD9E-4C04-B549-527102346F8F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2B43114-FB12-4B76-9F3E-91736130F0E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bg1"/>
              </a:solidFill>
            </a:rPr>
            <a:t>29</a:t>
          </a:r>
          <a:r>
            <a:rPr lang="ru-RU" sz="3200" b="1" baseline="0" dirty="0" smtClean="0">
              <a:solidFill>
                <a:schemeClr val="bg1"/>
              </a:solidFill>
            </a:rPr>
            <a:t> </a:t>
          </a:r>
          <a:r>
            <a:rPr lang="ru-RU" sz="2400" b="1" baseline="0" dirty="0" smtClean="0">
              <a:solidFill>
                <a:schemeClr val="bg1"/>
              </a:solidFill>
            </a:rPr>
            <a:t>образовательных организаций</a:t>
          </a:r>
          <a:endParaRPr lang="ru-RU" sz="2400" b="1" dirty="0">
            <a:solidFill>
              <a:schemeClr val="bg1"/>
            </a:solidFill>
          </a:endParaRPr>
        </a:p>
      </dgm:t>
    </dgm:pt>
    <dgm:pt modelId="{74837E1C-06F0-4DD9-B4A0-C3A001B674FF}" type="parTrans" cxnId="{500018D2-6587-48AD-9DB8-67F7BDA873CB}">
      <dgm:prSet/>
      <dgm:spPr/>
      <dgm:t>
        <a:bodyPr/>
        <a:lstStyle/>
        <a:p>
          <a:endParaRPr lang="ru-RU"/>
        </a:p>
      </dgm:t>
    </dgm:pt>
    <dgm:pt modelId="{E9EF098C-C63E-4880-B950-8A29E3A61F4E}" type="sibTrans" cxnId="{500018D2-6587-48AD-9DB8-67F7BDA873CB}">
      <dgm:prSet/>
      <dgm:spPr/>
      <dgm:t>
        <a:bodyPr/>
        <a:lstStyle/>
        <a:p>
          <a:endParaRPr lang="ru-RU"/>
        </a:p>
      </dgm:t>
    </dgm:pt>
    <dgm:pt modelId="{033E47F7-87D5-40A3-98B5-C7021D19551F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МАДОУ</a:t>
          </a:r>
          <a:r>
            <a:rPr lang="ru-RU" sz="3200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- 26</a:t>
          </a:r>
          <a:endParaRPr lang="ru-RU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6FFC9D-59A2-4D32-AC17-9489446680EC}" type="parTrans" cxnId="{4DEF4CDE-E6CE-422D-B17D-758AA3DB7B39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/>
        </a:p>
      </dgm:t>
    </dgm:pt>
    <dgm:pt modelId="{408607A9-AC28-472E-BBDF-61E27E0D729C}" type="sibTrans" cxnId="{4DEF4CDE-E6CE-422D-B17D-758AA3DB7B39}">
      <dgm:prSet/>
      <dgm:spPr/>
      <dgm:t>
        <a:bodyPr/>
        <a:lstStyle/>
        <a:p>
          <a:endParaRPr lang="ru-RU"/>
        </a:p>
      </dgm:t>
    </dgm:pt>
    <dgm:pt modelId="{703BFE57-E7F8-4BD7-9F40-FAC9E3463FF3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НДОУ</a:t>
          </a:r>
          <a:r>
            <a:rPr lang="ru-RU" sz="3200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-2</a:t>
          </a:r>
          <a:endParaRPr lang="ru-RU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B0D629-0B6C-4E32-BA0F-7B122C2C1B50}" type="parTrans" cxnId="{70790672-8E20-49F2-ABA8-92BCF66175E8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/>
        </a:p>
      </dgm:t>
    </dgm:pt>
    <dgm:pt modelId="{5475B0BB-3E19-4170-9482-E2B8140BAFB5}" type="sibTrans" cxnId="{70790672-8E20-49F2-ABA8-92BCF66175E8}">
      <dgm:prSet/>
      <dgm:spPr/>
      <dgm:t>
        <a:bodyPr/>
        <a:lstStyle/>
        <a:p>
          <a:endParaRPr lang="ru-RU"/>
        </a:p>
      </dgm:t>
    </dgm:pt>
    <dgm:pt modelId="{A116EE90-8CBF-4023-9D3B-46BB3BFF4AFF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Общая численность воспитанников - 8227</a:t>
          </a:r>
        </a:p>
      </dgm:t>
    </dgm:pt>
    <dgm:pt modelId="{B2910913-5564-4826-B821-F09CF869BD0D}" type="parTrans" cxnId="{5E73BCC9-9BDF-4E2D-B66E-CB130E117883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/>
        </a:p>
      </dgm:t>
    </dgm:pt>
    <dgm:pt modelId="{F05CF9AA-FF17-4F30-BE25-2BE7F6ED6217}" type="sibTrans" cxnId="{5E73BCC9-9BDF-4E2D-B66E-CB130E117883}">
      <dgm:prSet/>
      <dgm:spPr/>
      <dgm:t>
        <a:bodyPr/>
        <a:lstStyle/>
        <a:p>
          <a:endParaRPr lang="ru-RU"/>
        </a:p>
      </dgm:t>
    </dgm:pt>
    <dgm:pt modelId="{E1B70EFE-8463-46A7-980D-C669EDAA27CC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Дошкольное</a:t>
          </a:r>
          <a:r>
            <a:rPr lang="ru-RU" sz="2400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отделение -1</a:t>
          </a:r>
          <a:endParaRPr lang="ru-RU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AB79D2-4A2A-4A3F-A467-DEE0B8A44E45}" type="parTrans" cxnId="{BEDD2B6F-7DB7-46DC-A5E0-436E2984CDEB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/>
        </a:p>
      </dgm:t>
    </dgm:pt>
    <dgm:pt modelId="{9C273E93-1A73-4514-B68F-B5E932CEA0F3}" type="sibTrans" cxnId="{BEDD2B6F-7DB7-46DC-A5E0-436E2984CDEB}">
      <dgm:prSet/>
      <dgm:spPr/>
      <dgm:t>
        <a:bodyPr/>
        <a:lstStyle/>
        <a:p>
          <a:endParaRPr lang="ru-RU"/>
        </a:p>
      </dgm:t>
    </dgm:pt>
    <dgm:pt modelId="{B9DCA707-1DF4-4C2D-8457-AA36A09049FC}" type="pres">
      <dgm:prSet presAssocID="{FC812315-FD9E-4C04-B549-527102346F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C236F-4A41-4CC7-9EB7-A8F4E160D791}" type="pres">
      <dgm:prSet presAssocID="{62B43114-FB12-4B76-9F3E-91736130F0EA}" presName="centerShape" presStyleLbl="node0" presStyleIdx="0" presStyleCnt="1" custScaleX="253553" custScaleY="135605"/>
      <dgm:spPr/>
      <dgm:t>
        <a:bodyPr/>
        <a:lstStyle/>
        <a:p>
          <a:endParaRPr lang="ru-RU"/>
        </a:p>
      </dgm:t>
    </dgm:pt>
    <dgm:pt modelId="{B000E376-4B84-4B9B-A077-7B892D2B2C17}" type="pres">
      <dgm:prSet presAssocID="{9E6FFC9D-59A2-4D32-AC17-9489446680EC}" presName="parTrans" presStyleLbl="sibTrans2D1" presStyleIdx="0" presStyleCnt="4"/>
      <dgm:spPr/>
      <dgm:t>
        <a:bodyPr/>
        <a:lstStyle/>
        <a:p>
          <a:endParaRPr lang="ru-RU"/>
        </a:p>
      </dgm:t>
    </dgm:pt>
    <dgm:pt modelId="{6DCFE949-E933-426B-86E1-9E672319BC12}" type="pres">
      <dgm:prSet presAssocID="{9E6FFC9D-59A2-4D32-AC17-9489446680EC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914BCFD-F48A-49F9-86BA-F965615BD052}" type="pres">
      <dgm:prSet presAssocID="{033E47F7-87D5-40A3-98B5-C7021D19551F}" presName="node" presStyleLbl="node1" presStyleIdx="0" presStyleCnt="4" custScaleX="175805" custScaleY="100480" custRadScaleRad="100086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4B435-8C16-4E14-B79A-C8E3E9A7AEA8}" type="pres">
      <dgm:prSet presAssocID="{BCB0D629-0B6C-4E32-BA0F-7B122C2C1B50}" presName="parTrans" presStyleLbl="sibTrans2D1" presStyleIdx="1" presStyleCnt="4"/>
      <dgm:spPr/>
      <dgm:t>
        <a:bodyPr/>
        <a:lstStyle/>
        <a:p>
          <a:endParaRPr lang="ru-RU"/>
        </a:p>
      </dgm:t>
    </dgm:pt>
    <dgm:pt modelId="{092D5867-D473-4FDD-BAFF-91872F2F071B}" type="pres">
      <dgm:prSet presAssocID="{BCB0D629-0B6C-4E32-BA0F-7B122C2C1B5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3615F2F-62C0-4D17-800D-2F9101CD75B9}" type="pres">
      <dgm:prSet presAssocID="{703BFE57-E7F8-4BD7-9F40-FAC9E3463FF3}" presName="node" presStyleLbl="node1" presStyleIdx="1" presStyleCnt="4" custScaleX="174947" custRadScaleRad="137638" custRadScaleInc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81458-3707-4591-9AC4-0DD110C82DC7}" type="pres">
      <dgm:prSet presAssocID="{B2910913-5564-4826-B821-F09CF869BD0D}" presName="parTrans" presStyleLbl="sibTrans2D1" presStyleIdx="2" presStyleCnt="4"/>
      <dgm:spPr/>
      <dgm:t>
        <a:bodyPr/>
        <a:lstStyle/>
        <a:p>
          <a:endParaRPr lang="ru-RU"/>
        </a:p>
      </dgm:t>
    </dgm:pt>
    <dgm:pt modelId="{AD3F6B79-C4D0-4527-8113-EBF3FCEF6939}" type="pres">
      <dgm:prSet presAssocID="{B2910913-5564-4826-B821-F09CF869BD0D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CBB2C022-6CA8-48E9-9380-4C0BC9C711B6}" type="pres">
      <dgm:prSet presAssocID="{A116EE90-8CBF-4023-9D3B-46BB3BFF4AFF}" presName="node" presStyleLbl="node1" presStyleIdx="2" presStyleCnt="4" custScaleX="244640" custScaleY="111574" custRadScaleRad="98057" custRadScaleInc="-2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607DE-8019-4F64-B093-125E9B45AF9F}" type="pres">
      <dgm:prSet presAssocID="{24AB79D2-4A2A-4A3F-A467-DEE0B8A44E45}" presName="parTrans" presStyleLbl="sibTrans2D1" presStyleIdx="3" presStyleCnt="4"/>
      <dgm:spPr/>
      <dgm:t>
        <a:bodyPr/>
        <a:lstStyle/>
        <a:p>
          <a:endParaRPr lang="ru-RU"/>
        </a:p>
      </dgm:t>
    </dgm:pt>
    <dgm:pt modelId="{9F2E8D21-89E7-42FC-8421-249EA778EF7C}" type="pres">
      <dgm:prSet presAssocID="{24AB79D2-4A2A-4A3F-A467-DEE0B8A44E4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A013C99F-1644-4B82-B7C1-F4E9FD8B9001}" type="pres">
      <dgm:prSet presAssocID="{E1B70EFE-8463-46A7-980D-C669EDAA27CC}" presName="node" presStyleLbl="node1" presStyleIdx="3" presStyleCnt="4" custScaleX="190669" custScaleY="104082" custRadScaleRad="158231" custRadScaleInc="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4536C9-5FE1-4B7C-AD7C-EFAAAA18F426}" type="presOf" srcId="{BCB0D629-0B6C-4E32-BA0F-7B122C2C1B50}" destId="{092D5867-D473-4FDD-BAFF-91872F2F071B}" srcOrd="1" destOrd="0" presId="urn:microsoft.com/office/officeart/2005/8/layout/radial5"/>
    <dgm:cxn modelId="{70790672-8E20-49F2-ABA8-92BCF66175E8}" srcId="{62B43114-FB12-4B76-9F3E-91736130F0EA}" destId="{703BFE57-E7F8-4BD7-9F40-FAC9E3463FF3}" srcOrd="1" destOrd="0" parTransId="{BCB0D629-0B6C-4E32-BA0F-7B122C2C1B50}" sibTransId="{5475B0BB-3E19-4170-9482-E2B8140BAFB5}"/>
    <dgm:cxn modelId="{18D3B100-8F48-4D15-B6CD-A0C544B13D77}" type="presOf" srcId="{033E47F7-87D5-40A3-98B5-C7021D19551F}" destId="{0914BCFD-F48A-49F9-86BA-F965615BD052}" srcOrd="0" destOrd="0" presId="urn:microsoft.com/office/officeart/2005/8/layout/radial5"/>
    <dgm:cxn modelId="{500018D2-6587-48AD-9DB8-67F7BDA873CB}" srcId="{FC812315-FD9E-4C04-B549-527102346F8F}" destId="{62B43114-FB12-4B76-9F3E-91736130F0EA}" srcOrd="0" destOrd="0" parTransId="{74837E1C-06F0-4DD9-B4A0-C3A001B674FF}" sibTransId="{E9EF098C-C63E-4880-B950-8A29E3A61F4E}"/>
    <dgm:cxn modelId="{F0169A39-3FFF-423C-B512-2F6CF19FE8CF}" type="presOf" srcId="{62B43114-FB12-4B76-9F3E-91736130F0EA}" destId="{7BAC236F-4A41-4CC7-9EB7-A8F4E160D791}" srcOrd="0" destOrd="0" presId="urn:microsoft.com/office/officeart/2005/8/layout/radial5"/>
    <dgm:cxn modelId="{BAD2CDBB-3D79-4DFA-ACBA-4CF96EEBBCEE}" type="presOf" srcId="{24AB79D2-4A2A-4A3F-A467-DEE0B8A44E45}" destId="{F19607DE-8019-4F64-B093-125E9B45AF9F}" srcOrd="0" destOrd="0" presId="urn:microsoft.com/office/officeart/2005/8/layout/radial5"/>
    <dgm:cxn modelId="{4DB1C917-E8F9-4501-AB4E-6ACB3455B7A2}" type="presOf" srcId="{9E6FFC9D-59A2-4D32-AC17-9489446680EC}" destId="{B000E376-4B84-4B9B-A077-7B892D2B2C17}" srcOrd="0" destOrd="0" presId="urn:microsoft.com/office/officeart/2005/8/layout/radial5"/>
    <dgm:cxn modelId="{BEDD2B6F-7DB7-46DC-A5E0-436E2984CDEB}" srcId="{62B43114-FB12-4B76-9F3E-91736130F0EA}" destId="{E1B70EFE-8463-46A7-980D-C669EDAA27CC}" srcOrd="3" destOrd="0" parTransId="{24AB79D2-4A2A-4A3F-A467-DEE0B8A44E45}" sibTransId="{9C273E93-1A73-4514-B68F-B5E932CEA0F3}"/>
    <dgm:cxn modelId="{96DE4421-F732-4EFB-82FE-2F49E80A3A05}" type="presOf" srcId="{E1B70EFE-8463-46A7-980D-C669EDAA27CC}" destId="{A013C99F-1644-4B82-B7C1-F4E9FD8B9001}" srcOrd="0" destOrd="0" presId="urn:microsoft.com/office/officeart/2005/8/layout/radial5"/>
    <dgm:cxn modelId="{81DC721C-97EF-43F4-852B-FE52C8EBAF62}" type="presOf" srcId="{B2910913-5564-4826-B821-F09CF869BD0D}" destId="{CA481458-3707-4591-9AC4-0DD110C82DC7}" srcOrd="0" destOrd="0" presId="urn:microsoft.com/office/officeart/2005/8/layout/radial5"/>
    <dgm:cxn modelId="{0A12DDC2-BCA6-401B-BAC5-76DD810AC7E6}" type="presOf" srcId="{9E6FFC9D-59A2-4D32-AC17-9489446680EC}" destId="{6DCFE949-E933-426B-86E1-9E672319BC12}" srcOrd="1" destOrd="0" presId="urn:microsoft.com/office/officeart/2005/8/layout/radial5"/>
    <dgm:cxn modelId="{BA807A78-0D3E-4E52-98E1-C452BE2C3854}" type="presOf" srcId="{24AB79D2-4A2A-4A3F-A467-DEE0B8A44E45}" destId="{9F2E8D21-89E7-42FC-8421-249EA778EF7C}" srcOrd="1" destOrd="0" presId="urn:microsoft.com/office/officeart/2005/8/layout/radial5"/>
    <dgm:cxn modelId="{F2B82607-E35E-463C-951D-2391CE3ADD5B}" type="presOf" srcId="{703BFE57-E7F8-4BD7-9F40-FAC9E3463FF3}" destId="{D3615F2F-62C0-4D17-800D-2F9101CD75B9}" srcOrd="0" destOrd="0" presId="urn:microsoft.com/office/officeart/2005/8/layout/radial5"/>
    <dgm:cxn modelId="{A6EF820B-F689-4374-A4F1-2469000A9923}" type="presOf" srcId="{FC812315-FD9E-4C04-B549-527102346F8F}" destId="{B9DCA707-1DF4-4C2D-8457-AA36A09049FC}" srcOrd="0" destOrd="0" presId="urn:microsoft.com/office/officeart/2005/8/layout/radial5"/>
    <dgm:cxn modelId="{CA050E36-C9D0-4919-8722-50E7D8119D77}" type="presOf" srcId="{A116EE90-8CBF-4023-9D3B-46BB3BFF4AFF}" destId="{CBB2C022-6CA8-48E9-9380-4C0BC9C711B6}" srcOrd="0" destOrd="0" presId="urn:microsoft.com/office/officeart/2005/8/layout/radial5"/>
    <dgm:cxn modelId="{4CD315B8-29A8-477D-BFC2-F8BA17497520}" type="presOf" srcId="{B2910913-5564-4826-B821-F09CF869BD0D}" destId="{AD3F6B79-C4D0-4527-8113-EBF3FCEF6939}" srcOrd="1" destOrd="0" presId="urn:microsoft.com/office/officeart/2005/8/layout/radial5"/>
    <dgm:cxn modelId="{4DEF4CDE-E6CE-422D-B17D-758AA3DB7B39}" srcId="{62B43114-FB12-4B76-9F3E-91736130F0EA}" destId="{033E47F7-87D5-40A3-98B5-C7021D19551F}" srcOrd="0" destOrd="0" parTransId="{9E6FFC9D-59A2-4D32-AC17-9489446680EC}" sibTransId="{408607A9-AC28-472E-BBDF-61E27E0D729C}"/>
    <dgm:cxn modelId="{A6BC5F8D-1F42-44E2-BD35-72232EBD8AE3}" type="presOf" srcId="{BCB0D629-0B6C-4E32-BA0F-7B122C2C1B50}" destId="{08E4B435-8C16-4E14-B79A-C8E3E9A7AEA8}" srcOrd="0" destOrd="0" presId="urn:microsoft.com/office/officeart/2005/8/layout/radial5"/>
    <dgm:cxn modelId="{5E73BCC9-9BDF-4E2D-B66E-CB130E117883}" srcId="{62B43114-FB12-4B76-9F3E-91736130F0EA}" destId="{A116EE90-8CBF-4023-9D3B-46BB3BFF4AFF}" srcOrd="2" destOrd="0" parTransId="{B2910913-5564-4826-B821-F09CF869BD0D}" sibTransId="{F05CF9AA-FF17-4F30-BE25-2BE7F6ED6217}"/>
    <dgm:cxn modelId="{8E55C74D-3E5D-46E0-A7A8-2B84EEFEB0E7}" type="presParOf" srcId="{B9DCA707-1DF4-4C2D-8457-AA36A09049FC}" destId="{7BAC236F-4A41-4CC7-9EB7-A8F4E160D791}" srcOrd="0" destOrd="0" presId="urn:microsoft.com/office/officeart/2005/8/layout/radial5"/>
    <dgm:cxn modelId="{EF015E1B-AFB4-4C9C-84E6-0AB1700F3A04}" type="presParOf" srcId="{B9DCA707-1DF4-4C2D-8457-AA36A09049FC}" destId="{B000E376-4B84-4B9B-A077-7B892D2B2C17}" srcOrd="1" destOrd="0" presId="urn:microsoft.com/office/officeart/2005/8/layout/radial5"/>
    <dgm:cxn modelId="{94A8CFC1-DEAE-4115-B66E-0288934FCB6C}" type="presParOf" srcId="{B000E376-4B84-4B9B-A077-7B892D2B2C17}" destId="{6DCFE949-E933-426B-86E1-9E672319BC12}" srcOrd="0" destOrd="0" presId="urn:microsoft.com/office/officeart/2005/8/layout/radial5"/>
    <dgm:cxn modelId="{5BE03EF8-A307-4E38-8749-9387319E3184}" type="presParOf" srcId="{B9DCA707-1DF4-4C2D-8457-AA36A09049FC}" destId="{0914BCFD-F48A-49F9-86BA-F965615BD052}" srcOrd="2" destOrd="0" presId="urn:microsoft.com/office/officeart/2005/8/layout/radial5"/>
    <dgm:cxn modelId="{F8087AC1-055D-47FC-B92B-051BA9462A54}" type="presParOf" srcId="{B9DCA707-1DF4-4C2D-8457-AA36A09049FC}" destId="{08E4B435-8C16-4E14-B79A-C8E3E9A7AEA8}" srcOrd="3" destOrd="0" presId="urn:microsoft.com/office/officeart/2005/8/layout/radial5"/>
    <dgm:cxn modelId="{91EF6575-07EF-44D2-8284-C51239AF2A64}" type="presParOf" srcId="{08E4B435-8C16-4E14-B79A-C8E3E9A7AEA8}" destId="{092D5867-D473-4FDD-BAFF-91872F2F071B}" srcOrd="0" destOrd="0" presId="urn:microsoft.com/office/officeart/2005/8/layout/radial5"/>
    <dgm:cxn modelId="{BF2927FE-897A-4555-9DDE-5B7BDD58F3C5}" type="presParOf" srcId="{B9DCA707-1DF4-4C2D-8457-AA36A09049FC}" destId="{D3615F2F-62C0-4D17-800D-2F9101CD75B9}" srcOrd="4" destOrd="0" presId="urn:microsoft.com/office/officeart/2005/8/layout/radial5"/>
    <dgm:cxn modelId="{71833F8B-9D44-4DE2-A11E-AC7AEF526AE4}" type="presParOf" srcId="{B9DCA707-1DF4-4C2D-8457-AA36A09049FC}" destId="{CA481458-3707-4591-9AC4-0DD110C82DC7}" srcOrd="5" destOrd="0" presId="urn:microsoft.com/office/officeart/2005/8/layout/radial5"/>
    <dgm:cxn modelId="{678AC587-62D1-4FC0-ABA4-B964F1B3EEB6}" type="presParOf" srcId="{CA481458-3707-4591-9AC4-0DD110C82DC7}" destId="{AD3F6B79-C4D0-4527-8113-EBF3FCEF6939}" srcOrd="0" destOrd="0" presId="urn:microsoft.com/office/officeart/2005/8/layout/radial5"/>
    <dgm:cxn modelId="{8DA3CD79-C09E-40A1-AC66-A648CE43CD07}" type="presParOf" srcId="{B9DCA707-1DF4-4C2D-8457-AA36A09049FC}" destId="{CBB2C022-6CA8-48E9-9380-4C0BC9C711B6}" srcOrd="6" destOrd="0" presId="urn:microsoft.com/office/officeart/2005/8/layout/radial5"/>
    <dgm:cxn modelId="{31F2F529-EA24-415E-9700-BDD022362AAF}" type="presParOf" srcId="{B9DCA707-1DF4-4C2D-8457-AA36A09049FC}" destId="{F19607DE-8019-4F64-B093-125E9B45AF9F}" srcOrd="7" destOrd="0" presId="urn:microsoft.com/office/officeart/2005/8/layout/radial5"/>
    <dgm:cxn modelId="{3D3F3429-8E0A-43C1-8531-2FB7AEEBBD50}" type="presParOf" srcId="{F19607DE-8019-4F64-B093-125E9B45AF9F}" destId="{9F2E8D21-89E7-42FC-8421-249EA778EF7C}" srcOrd="0" destOrd="0" presId="urn:microsoft.com/office/officeart/2005/8/layout/radial5"/>
    <dgm:cxn modelId="{51C3D99E-354F-4779-9F89-948001ADBA15}" type="presParOf" srcId="{B9DCA707-1DF4-4C2D-8457-AA36A09049FC}" destId="{A013C99F-1644-4B82-B7C1-F4E9FD8B900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AC236F-4A41-4CC7-9EB7-A8F4E160D791}">
      <dsp:nvSpPr>
        <dsp:cNvPr id="0" name=""/>
        <dsp:cNvSpPr/>
      </dsp:nvSpPr>
      <dsp:spPr>
        <a:xfrm>
          <a:off x="2413504" y="1735085"/>
          <a:ext cx="3677160" cy="1966615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</a:rPr>
            <a:t>29</a:t>
          </a:r>
          <a:r>
            <a:rPr lang="ru-RU" sz="3200" b="1" kern="1200" baseline="0" dirty="0" smtClean="0">
              <a:solidFill>
                <a:schemeClr val="bg1"/>
              </a:solidFill>
            </a:rPr>
            <a:t> </a:t>
          </a:r>
          <a:r>
            <a:rPr lang="ru-RU" sz="2400" b="1" kern="1200" baseline="0" dirty="0" smtClean="0">
              <a:solidFill>
                <a:schemeClr val="bg1"/>
              </a:solidFill>
            </a:rPr>
            <a:t>образовательных организаций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413504" y="1735085"/>
        <a:ext cx="3677160" cy="1966615"/>
      </dsp:txXfrm>
    </dsp:sp>
    <dsp:sp modelId="{B000E376-4B84-4B9B-A077-7B892D2B2C17}">
      <dsp:nvSpPr>
        <dsp:cNvPr id="0" name=""/>
        <dsp:cNvSpPr/>
      </dsp:nvSpPr>
      <dsp:spPr>
        <a:xfrm rot="16200000">
          <a:off x="4167588" y="1333896"/>
          <a:ext cx="168994" cy="493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6200000">
        <a:off x="4167588" y="1333896"/>
        <a:ext cx="168994" cy="493086"/>
      </dsp:txXfrm>
    </dsp:sp>
    <dsp:sp modelId="{0914BCFD-F48A-49F9-86BA-F965615BD052}">
      <dsp:nvSpPr>
        <dsp:cNvPr id="0" name=""/>
        <dsp:cNvSpPr/>
      </dsp:nvSpPr>
      <dsp:spPr>
        <a:xfrm>
          <a:off x="2977276" y="-40986"/>
          <a:ext cx="2549617" cy="1457214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МАДОУ</a:t>
          </a:r>
          <a:r>
            <a:rPr lang="ru-RU" sz="3200" b="1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- 26</a:t>
          </a:r>
          <a:endParaRPr lang="ru-RU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7276" y="-40986"/>
        <a:ext cx="2549617" cy="1457214"/>
      </dsp:txXfrm>
    </dsp:sp>
    <dsp:sp modelId="{08E4B435-8C16-4E14-B79A-C8E3E9A7AEA8}">
      <dsp:nvSpPr>
        <dsp:cNvPr id="0" name=""/>
        <dsp:cNvSpPr/>
      </dsp:nvSpPr>
      <dsp:spPr>
        <a:xfrm rot="10839177">
          <a:off x="5856568" y="2491076"/>
          <a:ext cx="165140" cy="493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39177">
        <a:off x="5856568" y="2491076"/>
        <a:ext cx="165140" cy="493086"/>
      </dsp:txXfrm>
    </dsp:sp>
    <dsp:sp modelId="{D3615F2F-62C0-4D17-800D-2F9101CD75B9}">
      <dsp:nvSpPr>
        <dsp:cNvPr id="0" name=""/>
        <dsp:cNvSpPr/>
      </dsp:nvSpPr>
      <dsp:spPr>
        <a:xfrm>
          <a:off x="5778430" y="2025119"/>
          <a:ext cx="2537174" cy="1450253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НДОУ</a:t>
          </a:r>
          <a:r>
            <a:rPr lang="ru-RU" sz="3200" b="1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-2</a:t>
          </a:r>
          <a:endParaRPr lang="ru-RU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78430" y="2025119"/>
        <a:ext cx="2537174" cy="1450253"/>
      </dsp:txXfrm>
    </dsp:sp>
    <dsp:sp modelId="{CA481458-3707-4591-9AC4-0DD110C82DC7}">
      <dsp:nvSpPr>
        <dsp:cNvPr id="0" name=""/>
        <dsp:cNvSpPr/>
      </dsp:nvSpPr>
      <dsp:spPr>
        <a:xfrm rot="5326344">
          <a:off x="4222578" y="3551414"/>
          <a:ext cx="105282" cy="493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326344">
        <a:off x="4222578" y="3551414"/>
        <a:ext cx="105282" cy="493086"/>
      </dsp:txXfrm>
    </dsp:sp>
    <dsp:sp modelId="{CBB2C022-6CA8-48E9-9380-4C0BC9C711B6}">
      <dsp:nvSpPr>
        <dsp:cNvPr id="0" name=""/>
        <dsp:cNvSpPr/>
      </dsp:nvSpPr>
      <dsp:spPr>
        <a:xfrm>
          <a:off x="2520797" y="3900197"/>
          <a:ext cx="3547899" cy="1618105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Общая численность воспитанников - 8227</a:t>
          </a:r>
        </a:p>
      </dsp:txBody>
      <dsp:txXfrm>
        <a:off x="2520797" y="3900197"/>
        <a:ext cx="3547899" cy="1618105"/>
      </dsp:txXfrm>
    </dsp:sp>
    <dsp:sp modelId="{F19607DE-8019-4F64-B093-125E9B45AF9F}">
      <dsp:nvSpPr>
        <dsp:cNvPr id="0" name=""/>
        <dsp:cNvSpPr/>
      </dsp:nvSpPr>
      <dsp:spPr>
        <a:xfrm rot="19078">
          <a:off x="2490934" y="2462593"/>
          <a:ext cx="186302" cy="493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9078">
        <a:off x="2490934" y="2462593"/>
        <a:ext cx="186302" cy="493086"/>
      </dsp:txXfrm>
    </dsp:sp>
    <dsp:sp modelId="{A013C99F-1644-4B82-B7C1-F4E9FD8B9001}">
      <dsp:nvSpPr>
        <dsp:cNvPr id="0" name=""/>
        <dsp:cNvSpPr/>
      </dsp:nvSpPr>
      <dsp:spPr>
        <a:xfrm>
          <a:off x="0" y="1947742"/>
          <a:ext cx="2765183" cy="1509452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Дошкольное</a:t>
          </a:r>
          <a:r>
            <a:rPr lang="ru-RU" sz="2400" b="1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отделение -1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47742"/>
        <a:ext cx="2765183" cy="1509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37D20-4F3C-4980-8498-74D430CD024F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02F5D-72A2-471D-BE95-3BF76EF64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7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графика\asadal\scool\scool\38 [Converted].png"/>
          <p:cNvPicPr>
            <a:picLocks noChangeAspect="1" noChangeArrowheads="1"/>
          </p:cNvPicPr>
          <p:nvPr userDrawn="1"/>
        </p:nvPicPr>
        <p:blipFill>
          <a:blip r:embed="rId2" cstate="print"/>
          <a:srcRect l="11539" b="11938"/>
          <a:stretch>
            <a:fillRect/>
          </a:stretch>
        </p:blipFill>
        <p:spPr bwMode="auto">
          <a:xfrm>
            <a:off x="0" y="5357813"/>
            <a:ext cx="3286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:\графика\asadal\scool\scool\23\10101010.png"/>
          <p:cNvPicPr>
            <a:picLocks noChangeAspect="1" noChangeArrowheads="1"/>
          </p:cNvPicPr>
          <p:nvPr userDrawn="1"/>
        </p:nvPicPr>
        <p:blipFill>
          <a:blip r:embed="rId3" cstate="print"/>
          <a:srcRect r="11858"/>
          <a:stretch>
            <a:fillRect/>
          </a:stretch>
        </p:blipFill>
        <p:spPr bwMode="auto">
          <a:xfrm>
            <a:off x="8215313" y="5175250"/>
            <a:ext cx="9286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143008"/>
          </a:xfr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1431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aramond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1E726F44-31BA-4BD2-B7B6-AEA63BD0E971}" type="datetimeFigureOut">
              <a:rPr lang="ru-RU"/>
              <a:pPr>
                <a:defRPr/>
              </a:pPr>
              <a:t>26.06.2014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662113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6DFB76D5-DB03-43D5-81C1-E278B7DC35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22B83-6543-4B98-8384-380FE9BB5EF4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390E-0762-4FD7-A665-9567CA1A1B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6F994-9284-4E25-BCCB-71507305D025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4E48E-F6F5-4C9A-8284-78F56A861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46E8-2B30-4B92-8B9E-B1B122E61189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549CB-9569-4011-95BB-FF11D23DA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5D734-1017-4F2D-9BAB-38BB9B7D9E49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2513-DD58-45D3-BEE8-FDEECD612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A195-47D3-4955-91F3-AF285BBAAF70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F63A-F328-4449-9812-91432FBB0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6C7B9-137B-4174-B198-E810A752CA71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F2385-B3E3-46F9-B23A-353B4F1C98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83F1D-1979-4893-B1A7-5CE5AC9EA005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AD331-DD78-462D-9317-1BC21510D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772C9-1630-4C2A-8B0C-05D521EFC18B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1955-D537-4D84-924A-AC3195B2C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451A3-6FE5-49BC-ADCE-1EB26F468F69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0265-9422-4A64-A4E3-08E4FC3D8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24C9E-65F9-482C-A62D-B7B66FE00B13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1303-6C14-4A0B-A780-6CDEA4EDB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:\графика\asadal\scool\scool\38 [Converted]111.png"/>
          <p:cNvPicPr>
            <a:picLocks noChangeAspect="1" noChangeArrowheads="1"/>
          </p:cNvPicPr>
          <p:nvPr/>
        </p:nvPicPr>
        <p:blipFill>
          <a:blip r:embed="rId14" cstate="print"/>
          <a:srcRect l="2920" t="16669" r="3650"/>
          <a:stretch>
            <a:fillRect/>
          </a:stretch>
        </p:blipFill>
        <p:spPr bwMode="auto">
          <a:xfrm>
            <a:off x="0" y="0"/>
            <a:ext cx="9144000" cy="14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H:\графика\asadal\scool\scool\38 [Converted].png"/>
          <p:cNvPicPr>
            <a:picLocks noChangeAspect="1" noChangeArrowheads="1"/>
          </p:cNvPicPr>
          <p:nvPr/>
        </p:nvPicPr>
        <p:blipFill>
          <a:blip r:embed="rId15" cstate="print"/>
          <a:srcRect l="11539" b="11938"/>
          <a:stretch>
            <a:fillRect/>
          </a:stretch>
        </p:blipFill>
        <p:spPr bwMode="auto">
          <a:xfrm>
            <a:off x="0" y="5357813"/>
            <a:ext cx="3286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" descr="H:\графика\asadal\scool\scool\23\10101010.png"/>
          <p:cNvPicPr>
            <a:picLocks noChangeAspect="1" noChangeArrowheads="1"/>
          </p:cNvPicPr>
          <p:nvPr/>
        </p:nvPicPr>
        <p:blipFill>
          <a:blip r:embed="rId16" cstate="print"/>
          <a:srcRect r="11858"/>
          <a:stretch>
            <a:fillRect/>
          </a:stretch>
        </p:blipFill>
        <p:spPr bwMode="auto">
          <a:xfrm>
            <a:off x="8215313" y="5175250"/>
            <a:ext cx="9286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114300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71625"/>
            <a:ext cx="82296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2F0C02-4AA4-4DE6-9758-187A90EBDAFC}" type="datetimeFigureOut">
              <a:rPr lang="ru-RU"/>
              <a:pPr>
                <a:defRPr/>
              </a:pPr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D8DEF1-D350-4086-BAD3-E3B011C64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2F2F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2F2F2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282" y="2420888"/>
            <a:ext cx="8715436" cy="2222550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i="1" dirty="0" smtClean="0"/>
              <a:t>Организация работы по созданию развивающей предметно-пространственной среды в ДОУ </a:t>
            </a:r>
            <a:br>
              <a:rPr lang="ru-RU" sz="3200" i="1" dirty="0" smtClean="0"/>
            </a:br>
            <a:r>
              <a:rPr lang="ru-RU" sz="3200" i="1" dirty="0" smtClean="0"/>
              <a:t>в соответствии с </a:t>
            </a:r>
            <a:r>
              <a:rPr lang="ru-RU" sz="3200" i="1" dirty="0" err="1" smtClean="0"/>
              <a:t>фгос</a:t>
            </a:r>
            <a:r>
              <a:rPr lang="ru-RU" sz="3200" i="1" dirty="0" smtClean="0"/>
              <a:t>  ДО.</a:t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Л.А.Волкова, главный специалист </a:t>
            </a:r>
            <a:br>
              <a:rPr lang="ru-RU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Комитета по образованию администрации города Тобольска</a:t>
            </a:r>
            <a:endParaRPr lang="ru-RU" sz="1600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Предметно-пространственная </a:t>
            </a:r>
            <a:r>
              <a:rPr kumimoji="0" lang="ru-RU" sz="36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среда -  </a:t>
            </a: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как залог успешного решения</a:t>
            </a:r>
            <a:r>
              <a:rPr kumimoji="0" lang="ru-RU" sz="36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образовательных задач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C:\Documents and Settings\Елена Юрьевна\Рабочий стол\фото  дс 37\DSC_0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4320480" cy="3168352"/>
          </a:xfrm>
          <a:prstGeom prst="rect">
            <a:avLst/>
          </a:prstGeom>
          <a:noFill/>
        </p:spPr>
      </p:pic>
      <p:pic>
        <p:nvPicPr>
          <p:cNvPr id="1026" name="Picture 2" descr="C:\Documents and Settings\Елена Юрьевна\Рабочий стол\Предметно-пространственная среда дс29 в соответствии с ФГОС\Насыщенность среды, соответствие возрасту\DSC031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816424" cy="3168393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пред.среда Новая папка (2)\Среда учр2\IMG_67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86028"/>
            <a:ext cx="4248472" cy="307197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Учет  национально-культурных условий</a:t>
            </a:r>
            <a:endParaRPr lang="ru-RU" sz="3600" dirty="0"/>
          </a:p>
        </p:txBody>
      </p:sp>
      <p:pic>
        <p:nvPicPr>
          <p:cNvPr id="1026" name="Picture 2" descr="C:\Documents and Settings\Елена Юрьевна\Рабочий стол\Для Волковой\SAM_2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279999" cy="3285381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Для Волковой\На Дне гор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76872"/>
            <a:ext cx="4772889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Учет климатических условий</a:t>
            </a:r>
            <a:endParaRPr lang="ru-RU" sz="3600" dirty="0"/>
          </a:p>
        </p:txBody>
      </p:sp>
      <p:pic>
        <p:nvPicPr>
          <p:cNvPr id="1026" name="Picture 2" descr="C:\Documents and Settings\Елена Юрьевна\Рабочий стол\пред.среда Новая папка (2)\6 д.с. -Людмила Александровна\DSC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556792"/>
            <a:ext cx="4032448" cy="3040366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пред.среда Новая папка (2)\Среда учр2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3"/>
            <a:ext cx="3888433" cy="2880320"/>
          </a:xfrm>
          <a:prstGeom prst="rect">
            <a:avLst/>
          </a:prstGeom>
          <a:noFill/>
        </p:spPr>
      </p:pic>
      <p:pic>
        <p:nvPicPr>
          <p:cNvPr id="4" name="Picture 2" descr="C:\Documents and Settings\Елена Юрьевна\Рабочий стол\пред.среда Новая папка (2)\Среда учр2\IMG_0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005064"/>
            <a:ext cx="4680520" cy="28529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Обеспечение  потребностей детей в разных видах деятельности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026" name="Picture 2" descr="C:\Documents and Settings\Елена Юрьевна\Рабочий стол\Людмила Александровна\Предметно-пространственная развивающая среда\SDC11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024336" cy="3888432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Людмила Александровна\Предметно-пространственная развивающая среда\SDC11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888432" cy="2642281"/>
          </a:xfrm>
          <a:prstGeom prst="rect">
            <a:avLst/>
          </a:prstGeom>
          <a:noFill/>
        </p:spPr>
      </p:pic>
      <p:pic>
        <p:nvPicPr>
          <p:cNvPr id="4" name="Picture 2" descr="C:\Documents and Settings\Елена Юрьевна\Рабочий стол\Предметно-пространственная среда дс29 в соответствии с ФГОС\Насыщенность среды, соответствие возрасту\DSC03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717032"/>
            <a:ext cx="4464496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Трансформируемость</a:t>
            </a:r>
            <a:r>
              <a:rPr lang="ru-RU" sz="3200" dirty="0" smtClean="0"/>
              <a:t> пространства</a:t>
            </a:r>
            <a:endParaRPr lang="ru-RU" sz="3200" dirty="0"/>
          </a:p>
        </p:txBody>
      </p:sp>
      <p:pic>
        <p:nvPicPr>
          <p:cNvPr id="1026" name="Picture 2" descr="C:\Documents and Settings\Елена Юрьевна\Рабочий стол\пред.среда Новая папка (2)\дс 36 Е.Ю. Берендеевой\SAM_6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684431" cy="3273227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пред.среда Новая папка (2)\Среда учр2\IMG_6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988840"/>
            <a:ext cx="5148064" cy="44918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Полифункциональность</a:t>
            </a:r>
            <a:r>
              <a:rPr lang="ru-RU" sz="3200" dirty="0" smtClean="0"/>
              <a:t> оборудования</a:t>
            </a:r>
            <a:endParaRPr lang="ru-RU" sz="3200" dirty="0"/>
          </a:p>
        </p:txBody>
      </p:sp>
      <p:pic>
        <p:nvPicPr>
          <p:cNvPr id="1026" name="Picture 2" descr="C:\Documents and Settings\Елена Юрьевна\Рабочий стол\пред.среда Новая папка (2)\дс 36 Е.Ю. Берендеевой\SAM_6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920690" cy="3024336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пред.среда Новая папка (2)\дс 36 Е.Ю. Берендеевой\SAM_6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192" y="2708920"/>
            <a:ext cx="4894808" cy="383635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Вариативность среды</a:t>
            </a:r>
            <a:endParaRPr lang="ru-RU" sz="4000" dirty="0"/>
          </a:p>
        </p:txBody>
      </p:sp>
      <p:pic>
        <p:nvPicPr>
          <p:cNvPr id="1026" name="Picture 2" descr="C:\Documents and Settings\Елена Юрьевна\Рабочий стол\Людмила Александровна\Познавательная\SDC11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5052583" cy="3789437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Людмила Александровна\Сенсорика\SDC11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4211960" cy="378375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Доступность оборудования </a:t>
            </a:r>
            <a:endParaRPr lang="ru-RU" dirty="0"/>
          </a:p>
        </p:txBody>
      </p:sp>
      <p:pic>
        <p:nvPicPr>
          <p:cNvPr id="1026" name="Picture 2" descr="C:\Documents and Settings\Елена Юрьевна\Рабочий стол\фото  дс 37\DSC_0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770" y="1571625"/>
            <a:ext cx="6876459" cy="455453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Доступность оборудования</a:t>
            </a:r>
            <a:endParaRPr lang="ru-RU" dirty="0"/>
          </a:p>
        </p:txBody>
      </p:sp>
      <p:pic>
        <p:nvPicPr>
          <p:cNvPr id="1026" name="Picture 2" descr="C:\Documents and Settings\Елена Юрьевна\Рабочий стол\Предметно-пространственная среда дс29 в соответствии с ФГОС\Доступность среды\DSC_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039046" cy="3129211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Предметно-пространственная среда дс29 в соответствии с ФГОС\Доступность среды\DSC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564904"/>
            <a:ext cx="4248471" cy="401769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Создание безопасных условий</a:t>
            </a:r>
            <a:endParaRPr lang="ru-RU" sz="3600" dirty="0"/>
          </a:p>
        </p:txBody>
      </p:sp>
      <p:pic>
        <p:nvPicPr>
          <p:cNvPr id="1026" name="Picture 2" descr="C:\Documents and Settings\Елена Юрьевна\Рабочий стол\Предметно-пространственная среда дс29 в соответствии с ФГОС\Полифункциональность материалов\DSC_0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788024" cy="3257661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пред.среда Новая папка (2)\дс 36 Е.Ю. Берендеевой\SAM_6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2936"/>
            <a:ext cx="4104457" cy="381642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54538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Приказ Министерства образования и науки Российской Федерации от 17 октября 2013 года № 1155 </a:t>
            </a:r>
            <a:br>
              <a:rPr lang="ru-RU" sz="2400" dirty="0" smtClean="0">
                <a:solidFill>
                  <a:srgbClr val="FF0000"/>
                </a:solidFill>
                <a:latin typeface="+mj-lt"/>
              </a:rPr>
            </a:b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«Об утверждении федерального государственного образовательного стандарта дошкольного образования»</a:t>
            </a:r>
          </a:p>
          <a:p>
            <a:pPr>
              <a:buNone/>
            </a:pPr>
            <a:r>
              <a:rPr lang="ru-RU" sz="2400" dirty="0" smtClean="0">
                <a:latin typeface="+mn-lt"/>
              </a:rPr>
              <a:t>П.1.2.1 Поддержка разнообразия детства; сохранение уникальности и </a:t>
            </a:r>
            <a:r>
              <a:rPr lang="ru-RU" sz="2400" dirty="0" err="1" smtClean="0">
                <a:latin typeface="+mn-lt"/>
              </a:rPr>
              <a:t>самоценности</a:t>
            </a:r>
            <a:r>
              <a:rPr lang="ru-RU" sz="2400" dirty="0" smtClean="0">
                <a:latin typeface="+mn-lt"/>
              </a:rPr>
              <a:t> детства как важного этапа в общем развитии человека, </a:t>
            </a:r>
            <a:r>
              <a:rPr lang="ru-RU" sz="2400" dirty="0" err="1" smtClean="0">
                <a:latin typeface="+mn-lt"/>
              </a:rPr>
              <a:t>самоценность</a:t>
            </a:r>
            <a:r>
              <a:rPr lang="ru-RU" sz="2400" dirty="0" smtClean="0">
                <a:latin typeface="+mn-lt"/>
              </a:rPr>
              <a:t> детства - понимание(рассмотрение) детства как периода жизни значимого самого по себе, без всяких условий; значимого тем, что происходит с ребенком сейчас, а не тем, что этот период есть период подготовки к следующему периоду.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Создание позитивно-эмоционального настроя</a:t>
            </a:r>
            <a:endParaRPr lang="ru-RU" dirty="0"/>
          </a:p>
        </p:txBody>
      </p:sp>
      <p:pic>
        <p:nvPicPr>
          <p:cNvPr id="3" name="Picture 2" descr="C:\Documents and Settings\Елена Юрьевна\Рабочий стол\Предметно-пространственная среда дс29 в соответствии с ФГОС\ВАРИАТИВНОСТЬ СРЕДЫ\DSC_0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420888"/>
            <a:ext cx="4501008" cy="3960440"/>
          </a:xfrm>
          <a:prstGeom prst="rect">
            <a:avLst/>
          </a:prstGeom>
          <a:noFill/>
        </p:spPr>
      </p:pic>
      <p:pic>
        <p:nvPicPr>
          <p:cNvPr id="7" name="Picture 2" descr="C:\Documents and Settings\Елена Юрьевна\Рабочий стол\пред.среда Новая папка (2)\Среда учр2\IMG_70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497185" cy="334587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54538"/>
          </a:xfrm>
        </p:spPr>
        <p:txBody>
          <a:bodyPr/>
          <a:lstStyle/>
          <a:p>
            <a:r>
              <a:rPr lang="ru-RU" sz="2800" dirty="0" smtClean="0"/>
              <a:t>«Если Вы отвели ребенку место, обеспечили предметами и игрушками, о развитии своего мышления он позаботится сам. Он — экспериментатор и изобретатель, поэтому ваше дело лишь предоставить в его распоряжение лабораторию, оборудование и ассистента (себя), когда таковой ему потребуется. Что он будет делать с этим оборудованием — это уже его забота. Как любому ученому, ему нужна в его научной работе независимость». </a:t>
            </a:r>
          </a:p>
          <a:p>
            <a:pPr algn="r"/>
            <a:r>
              <a:rPr lang="ru-RU" sz="2800" dirty="0" smtClean="0"/>
              <a:t>П. </a:t>
            </a:r>
            <a:r>
              <a:rPr lang="ru-RU" sz="2800" dirty="0" err="1" smtClean="0"/>
              <a:t>Лич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ransition>
    <p:wheel spokes="3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thegoodhousepeople.com/content/wp-content/uploads/2011/05/1457667_thumbnai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367846"/>
            <a:ext cx="5572164" cy="54901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35729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Все только начинается…..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554538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2400" dirty="0" smtClean="0"/>
              <a:t>     </a:t>
            </a:r>
          </a:p>
          <a:p>
            <a:pPr algn="ctr">
              <a:buNone/>
              <a:defRPr/>
            </a:pPr>
            <a:endParaRPr lang="ru-RU" sz="2400" dirty="0" smtClean="0"/>
          </a:p>
          <a:p>
            <a:pPr algn="ctr">
              <a:buNone/>
              <a:defRPr/>
            </a:pPr>
            <a:endParaRPr lang="ru-RU" sz="2400" dirty="0" smtClean="0"/>
          </a:p>
          <a:p>
            <a:pPr algn="ctr">
              <a:buNone/>
              <a:defRPr/>
            </a:pPr>
            <a:r>
              <a:rPr lang="ru-RU" sz="2400" dirty="0" smtClean="0"/>
              <a:t>  </a:t>
            </a:r>
            <a:r>
              <a:rPr lang="ru-RU" sz="6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за внимание!</a:t>
            </a:r>
          </a:p>
          <a:p>
            <a:pPr>
              <a:buFont typeface="Arial" charset="0"/>
              <a:buNone/>
              <a:defRPr/>
            </a:pP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Система дошкольного образования </a:t>
            </a:r>
            <a:br>
              <a:rPr lang="ru-RU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города Тобольска</a:t>
            </a:r>
            <a:endParaRPr lang="ru-RU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4" name="Схема 33"/>
          <p:cNvGraphicFramePr/>
          <p:nvPr/>
        </p:nvGraphicFramePr>
        <p:xfrm>
          <a:off x="214282" y="1340768"/>
          <a:ext cx="8390166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786842" y="6500834"/>
            <a:ext cx="256598" cy="214290"/>
          </a:xfrm>
          <a:prstGeom prst="actionButtonBackPrevious">
            <a:avLst/>
          </a:prstGeom>
          <a:solidFill>
            <a:srgbClr val="99FF33"/>
          </a:solidFill>
          <a:ln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libri" pitchFamily="34" charset="0"/>
              </a:rPr>
              <a:t>Критерии анализа  созданной предметно-пространственной среды в ДОУ</a:t>
            </a:r>
            <a:endParaRPr lang="ru-RU" sz="36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76328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85728"/>
            <a:ext cx="9144000" cy="114300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Использование  доступных внешних ресурсов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Елена Юрьевна\Рабочий стол\Для Волковой\DSC_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1"/>
            <a:ext cx="3384376" cy="2808312"/>
          </a:xfrm>
          <a:prstGeom prst="rect">
            <a:avLst/>
          </a:prstGeom>
          <a:noFill/>
        </p:spPr>
      </p:pic>
      <p:pic>
        <p:nvPicPr>
          <p:cNvPr id="1027" name="Picture 3" descr="C:\Documents and Settings\Елена Юрьевна\Рабочий стол\Для Волковой\SAM_2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977680"/>
            <a:ext cx="3600400" cy="2880320"/>
          </a:xfrm>
          <a:prstGeom prst="rect">
            <a:avLst/>
          </a:prstGeom>
          <a:noFill/>
        </p:spPr>
      </p:pic>
      <p:pic>
        <p:nvPicPr>
          <p:cNvPr id="2" name="Picture 2" descr="C:\Documents and Settings\Елена Юрьевна\Рабочий стол\Для Волковой\SAM_2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4176464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Создание условий для общения детей</a:t>
            </a:r>
            <a:endParaRPr lang="ru-RU" sz="3600" dirty="0"/>
          </a:p>
        </p:txBody>
      </p:sp>
      <p:pic>
        <p:nvPicPr>
          <p:cNvPr id="1026" name="Picture 2" descr="C:\Documents and Settings\Елена Юрьевна\Рабочий стол\Предметно-пространственная среда дс29 в соответствии с ФГОС\Полифункциональность материалов\DSC_0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672408" cy="3057203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Предметно-пространственная среда дс29 в соответствии с ФГОС\Насыщенность среды, соответствие возрасту\DSC_0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960440" cy="3672409"/>
          </a:xfrm>
          <a:prstGeom prst="rect">
            <a:avLst/>
          </a:prstGeom>
          <a:noFill/>
        </p:spPr>
      </p:pic>
      <p:pic>
        <p:nvPicPr>
          <p:cNvPr id="4" name="Picture 2" descr="C:\Documents and Settings\Елена Юрьевна\Рабочий стол\пред.среда Новая папка (2)\Среда учр2\IMG_6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77072"/>
            <a:ext cx="4252320" cy="263691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Создание</a:t>
            </a:r>
            <a:r>
              <a:rPr kumimoji="0" lang="ru-RU" sz="36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условий для двигательной активности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Елена Юрьевна\Рабочий стол\пред.среда Новая папка (2)\дс 36 Е.Ю. Берендеевой\SAM_6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700808"/>
            <a:ext cx="3600399" cy="2808313"/>
          </a:xfrm>
          <a:prstGeom prst="rect">
            <a:avLst/>
          </a:prstGeom>
          <a:noFill/>
        </p:spPr>
      </p:pic>
      <p:pic>
        <p:nvPicPr>
          <p:cNvPr id="2" name="Picture 2" descr="C:\Documents and Settings\Елена Юрьевна\Рабочий стол\Предметно-пространственная среда дс29 в соответствии с ФГОС\Трансформируемость пространства\DSC_1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905672"/>
            <a:ext cx="3168352" cy="2952328"/>
          </a:xfrm>
          <a:prstGeom prst="rect">
            <a:avLst/>
          </a:prstGeom>
          <a:noFill/>
        </p:spPr>
      </p:pic>
      <p:pic>
        <p:nvPicPr>
          <p:cNvPr id="3" name="Picture 2" descr="C:\Documents and Settings\Елена Юрьевна\Рабочий стол\Людмила Александровна\Предметно-пространственная развивающая среда\SDC11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496" y="1484784"/>
            <a:ext cx="4429000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2400" y="366713"/>
            <a:ext cx="9144000" cy="114300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Полифункциональное</a:t>
            </a:r>
            <a:r>
              <a:rPr kumimoji="0" lang="ru-RU" sz="32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использование помещений ДОУ для обеспечения двигательной активности</a:t>
            </a:r>
            <a:endParaRPr kumimoji="0" lang="ru-RU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Елена Юрьевна\Рабочий стол\пред.среда Новая папка (2)\Среда учр2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3960440" cy="2952328"/>
          </a:xfrm>
          <a:prstGeom prst="rect">
            <a:avLst/>
          </a:prstGeom>
          <a:noFill/>
        </p:spPr>
      </p:pic>
      <p:pic>
        <p:nvPicPr>
          <p:cNvPr id="1027" name="Picture 3" descr="C:\Documents and Settings\Елена Юрьевна\Рабочий стол\пред.среда Новая папка (2)\Среда учр2\IMG_57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05064"/>
            <a:ext cx="3672408" cy="2852936"/>
          </a:xfrm>
          <a:prstGeom prst="rect">
            <a:avLst/>
          </a:prstGeom>
          <a:noFill/>
        </p:spPr>
      </p:pic>
      <p:pic>
        <p:nvPicPr>
          <p:cNvPr id="3" name="Picture 3" descr="C:\Documents and Settings\Елена Юрьевна\Рабочий стол\пред.среда Новая папка (2)\Среда учр2\IMG_7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628800"/>
            <a:ext cx="3744416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545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 </a:t>
            </a:r>
            <a:endParaRPr lang="ru-RU" sz="2400" dirty="0" smtClean="0">
              <a:solidFill>
                <a:srgbClr val="FF0000"/>
              </a:solidFill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ru-RU" sz="2400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85728"/>
            <a:ext cx="9144000" cy="114300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Создание</a:t>
            </a:r>
            <a:r>
              <a:rPr kumimoji="0" lang="ru-RU" sz="36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условий для уединения ребенка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Елена Юрьевна\Рабочий стол\пред.среда Новая папка (2)\Среда учр2\IMG_6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392488" cy="3307706"/>
          </a:xfrm>
          <a:prstGeom prst="rect">
            <a:avLst/>
          </a:prstGeom>
          <a:noFill/>
        </p:spPr>
      </p:pic>
      <p:pic>
        <p:nvPicPr>
          <p:cNvPr id="2" name="Picture 2" descr="C:\Documents and Settings\Елена Юрьевна\Рабочий стол\пред.среда Новая папка (2)\Среда учр2\IMG_6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031940" cy="311842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00763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30007630</Template>
  <TotalTime>1877</TotalTime>
  <Words>202</Words>
  <Application>Microsoft Office PowerPoint</Application>
  <PresentationFormat>Экран (4:3)</PresentationFormat>
  <Paragraphs>34</Paragraphs>
  <Slides>23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30007630</vt:lpstr>
      <vt:lpstr>Организация работы по созданию развивающей предметно-пространственной среды в ДОУ  в соответствии с фгос  ДО.   Л.А.Волкова, главный специалист  Комитета по образованию администрации города Тобольска</vt:lpstr>
      <vt:lpstr>Слайд 2</vt:lpstr>
      <vt:lpstr>Система дошкольного образования  города Тобольска</vt:lpstr>
      <vt:lpstr>Критерии анализа  созданной предметно-пространственной среды в ДОУ</vt:lpstr>
      <vt:lpstr>Слайд 5</vt:lpstr>
      <vt:lpstr>Создание условий для общения детей</vt:lpstr>
      <vt:lpstr>Создание условий для двигательной активности</vt:lpstr>
      <vt:lpstr>Слайд 8</vt:lpstr>
      <vt:lpstr>Слайд 9</vt:lpstr>
      <vt:lpstr>Предметно-пространственная среда -  как залог успешного решения образовательных задач</vt:lpstr>
      <vt:lpstr>Учет  национально-культурных условий</vt:lpstr>
      <vt:lpstr>Учет климатических условий</vt:lpstr>
      <vt:lpstr>Обеспечение  потребностей детей в разных видах деятельности </vt:lpstr>
      <vt:lpstr>Трансформируемость пространства</vt:lpstr>
      <vt:lpstr>Полифункциональность оборудования</vt:lpstr>
      <vt:lpstr>Вариативность среды</vt:lpstr>
      <vt:lpstr>Доступность оборудования </vt:lpstr>
      <vt:lpstr>Доступность оборудования</vt:lpstr>
      <vt:lpstr>Создание безопасных условий</vt:lpstr>
      <vt:lpstr>Создание позитивно-эмоционального настроя</vt:lpstr>
      <vt:lpstr>Слайд 21</vt:lpstr>
      <vt:lpstr>Слайд 22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Нормативное обеспечение организации  внеурочной деятельности  младших школьников</dc:title>
  <dc:creator>Наталия</dc:creator>
  <cp:lastModifiedBy>BERENDEEVA</cp:lastModifiedBy>
  <cp:revision>310</cp:revision>
  <dcterms:created xsi:type="dcterms:W3CDTF">2009-01-02T09:30:57Z</dcterms:created>
  <dcterms:modified xsi:type="dcterms:W3CDTF">2014-06-26T12:31:17Z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TC300076301049</vt:lpwstr>
  </property>
</Properties>
</file>