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60" r:id="rId3"/>
    <p:sldId id="331" r:id="rId4"/>
    <p:sldId id="337" r:id="rId5"/>
    <p:sldId id="263" r:id="rId6"/>
    <p:sldId id="336" r:id="rId7"/>
    <p:sldId id="338" r:id="rId8"/>
    <p:sldId id="339" r:id="rId9"/>
    <p:sldId id="341" r:id="rId10"/>
    <p:sldId id="342" r:id="rId11"/>
    <p:sldId id="340" r:id="rId12"/>
    <p:sldId id="32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7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6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1451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758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691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659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010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23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8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151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207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39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57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97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033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4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3FDDE-C86D-4867-AD2F-084504E65EB6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0C3F8F9-8D00-46D3-86B1-C22BE31F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0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logiston.ru/articles" TargetMode="External"/><Relationship Id="rId2" Type="http://schemas.openxmlformats.org/officeDocument/2006/relationships/hyperlink" Target="http://www.bookap.info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0%BD%D0%B4%D0%BE%D0%BA%D1%80%D0%B8%D0%BD%D0%BE%D0%BB%D0%BE%D0%B3" TargetMode="External"/><Relationship Id="rId2" Type="http://schemas.openxmlformats.org/officeDocument/2006/relationships/hyperlink" Target="https://ru.wikipedia.org/wiki/%D0%9D%D0%B5%D0%B2%D1%80%D0%BE%D0%BF%D0%B0%D1%82%D0%BE%D0%BB%D0%BE%D0%B3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hyperlink" Target="https://ru.wikipedia.org/wiki/%D0%93%D0%B8%D0%BD%D0%B5%D0%BA%D0%BE%D0%BB%D0%BE%D0%B3" TargetMode="External"/><Relationship Id="rId4" Type="http://schemas.openxmlformats.org/officeDocument/2006/relationships/hyperlink" Target="https://ru.wikipedia.org/wiki/%D0%9F%D0%B5%D0%B4%D0%B8%D0%B0%D1%82%D1%8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87" y="2908862"/>
            <a:ext cx="3228975" cy="332422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418445" y="1019690"/>
            <a:ext cx="5959302" cy="2752725"/>
          </a:xfrm>
        </p:spPr>
        <p:txBody>
          <a:bodyPr/>
          <a:lstStyle/>
          <a:p>
            <a:pPr algn="ctr"/>
            <a:r>
              <a:rPr lang="ru-RU" dirty="0" smtClean="0"/>
              <a:t>Тема: Невротические нарушения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022427" y="4109546"/>
            <a:ext cx="4193627" cy="1853106"/>
          </a:xfrm>
        </p:spPr>
        <p:txBody>
          <a:bodyPr>
            <a:normAutofit/>
          </a:bodyPr>
          <a:lstStyle/>
          <a:p>
            <a:pPr algn="ctr"/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Логопед: МАДОУ д\с №12 Загоскина Е.А.;</a:t>
            </a:r>
          </a:p>
          <a:p>
            <a:pPr algn="ctr"/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Педагог-психолог МАДОУ д\с № 132 Козлова Н.А.;</a:t>
            </a:r>
          </a:p>
          <a:p>
            <a:pPr algn="ctr"/>
            <a:r>
              <a:rPr lang="ru-RU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Педагог-психолог:ГАОУ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ТО ГРК </a:t>
            </a:r>
            <a:r>
              <a:rPr lang="ru-RU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Зобнина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Э.О.;</a:t>
            </a:r>
          </a:p>
          <a:p>
            <a:pPr algn="ctr"/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Педагог- психолог МАДОУ д\с№ 92 </a:t>
            </a:r>
            <a:r>
              <a:rPr lang="ru-RU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Фицай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Э.Х.</a:t>
            </a:r>
          </a:p>
          <a:p>
            <a:pPr algn="ctr"/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Педагог-психолог МАДОУ д\с № 1 Казакова Е.В.</a:t>
            </a:r>
            <a:endParaRPr lang="ru-RU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1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912" y="406268"/>
            <a:ext cx="8596668" cy="724930"/>
          </a:xfrm>
        </p:spPr>
        <p:txBody>
          <a:bodyPr/>
          <a:lstStyle/>
          <a:p>
            <a:pPr algn="ctr"/>
            <a:r>
              <a:rPr lang="ru-RU" b="1" dirty="0" smtClean="0"/>
              <a:t>Коррекция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1149" y="1201319"/>
            <a:ext cx="4037779" cy="3917092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Арт – терапия;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 </a:t>
            </a:r>
            <a:r>
              <a:rPr lang="ru-RU" sz="2400" dirty="0" err="1" smtClean="0">
                <a:latin typeface="Arial Black" pitchFamily="34" charset="0"/>
                <a:ea typeface="Microsoft JhengHei" pitchFamily="34" charset="-120"/>
              </a:rPr>
              <a:t>сказкотерапия</a:t>
            </a: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;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упражнения на релаксацию;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медикаментозное лечение</a:t>
            </a:r>
            <a:endParaRPr lang="ru-RU" sz="2400" dirty="0">
              <a:latin typeface="Arial Black" pitchFamily="34" charset="0"/>
              <a:ea typeface="Microsoft JhengHei" pitchFamily="34" charset="-12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Массаж (для снятия мышечного напряжения)</a:t>
            </a:r>
          </a:p>
          <a:p>
            <a:pPr marL="457200" indent="-457200">
              <a:buAutoNum type="arabicPeriod"/>
            </a:pPr>
            <a:r>
              <a:rPr lang="ru-RU" sz="2400" dirty="0" err="1" smtClean="0">
                <a:latin typeface="Arial Black" pitchFamily="34" charset="0"/>
                <a:ea typeface="Microsoft JhengHei" pitchFamily="34" charset="-120"/>
              </a:rPr>
              <a:t>Логокоррекция</a:t>
            </a: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 </a:t>
            </a:r>
            <a:r>
              <a:rPr lang="ru-RU" dirty="0" smtClean="0">
                <a:latin typeface="Arial Black" pitchFamily="34" charset="0"/>
                <a:ea typeface="Microsoft JhengHei" pitchFamily="34" charset="-120"/>
              </a:rPr>
              <a:t>(</a:t>
            </a:r>
            <a:r>
              <a:rPr lang="ru-RU" dirty="0" err="1" smtClean="0">
                <a:latin typeface="Arial Black" pitchFamily="34" charset="0"/>
                <a:ea typeface="Microsoft JhengHei" pitchFamily="34" charset="-120"/>
              </a:rPr>
              <a:t>примерныйи</a:t>
            </a:r>
            <a:r>
              <a:rPr lang="ru-RU" dirty="0" smtClean="0">
                <a:latin typeface="Arial Black" pitchFamily="34" charset="0"/>
                <a:ea typeface="Microsoft JhengHei" pitchFamily="34" charset="-120"/>
              </a:rPr>
              <a:t> конспект занятия приложение № 3)</a:t>
            </a:r>
            <a:endParaRPr lang="ru-RU" dirty="0" smtClean="0">
              <a:latin typeface="Arial Black" pitchFamily="34" charset="0"/>
              <a:ea typeface="Microsoft JhengHei" pitchFamily="34" charset="-120"/>
            </a:endParaRPr>
          </a:p>
        </p:txBody>
      </p:sp>
      <p:pic>
        <p:nvPicPr>
          <p:cNvPr id="7" name="Содержимое 6" descr="http://gdoy49.ru/imgs/l0.png"/>
          <p:cNvPicPr>
            <a:picLocks noGrp="1"/>
          </p:cNvPicPr>
          <p:nvPr>
            <p:ph sz="half" idx="1"/>
          </p:nvPr>
        </p:nvPicPr>
        <p:blipFill>
          <a:blip r:embed="rId2"/>
          <a:srcRect l="9068" r="1980"/>
          <a:stretch>
            <a:fillRect/>
          </a:stretch>
        </p:blipFill>
        <p:spPr bwMode="auto">
          <a:xfrm>
            <a:off x="709684" y="1774209"/>
            <a:ext cx="3616656" cy="36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258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бъект 3"/>
          <p:cNvSpPr>
            <a:spLocks noGrp="1"/>
          </p:cNvSpPr>
          <p:nvPr>
            <p:ph sz="half" idx="2"/>
          </p:nvPr>
        </p:nvSpPr>
        <p:spPr>
          <a:xfrm>
            <a:off x="5089970" y="1396315"/>
            <a:ext cx="4184034" cy="50539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   </a:t>
            </a:r>
            <a:endParaRPr lang="ru-RU" sz="3600" dirty="0"/>
          </a:p>
        </p:txBody>
      </p:sp>
      <p:pic>
        <p:nvPicPr>
          <p:cNvPr id="8" name="Рисунок 7" descr="https://img-gorod.ru/26/965/2696525_detai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0989" y="661273"/>
            <a:ext cx="2004850" cy="273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mg.yakaboo.ua/media/catalog/product/cache/2/image/398x565/234c7c011ba026e66d29567e1be1d1f7/3/2/327143_4395187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9015" y="2963237"/>
            <a:ext cx="1826806" cy="259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studfiles.net/html/2706/747/html_TFHq0j_lxI.06qr/img-6BaNwa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1977" y="573206"/>
            <a:ext cx="1846805" cy="267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75745" y="616389"/>
            <a:ext cx="4185623" cy="576262"/>
          </a:xfrm>
        </p:spPr>
        <p:txBody>
          <a:bodyPr/>
          <a:lstStyle/>
          <a:p>
            <a:r>
              <a:rPr lang="ru-RU" dirty="0"/>
              <a:t>Книги и пособия: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324719" y="616389"/>
            <a:ext cx="4176583" cy="767569"/>
          </a:xfrm>
        </p:spPr>
        <p:txBody>
          <a:bodyPr/>
          <a:lstStyle/>
          <a:p>
            <a:r>
              <a:rPr lang="ru-RU" dirty="0"/>
              <a:t>Коррекционные методики 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5775288" y="2186355"/>
            <a:ext cx="4185617" cy="3304117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2800" dirty="0" err="1" smtClean="0"/>
              <a:t>Арт-терапия</a:t>
            </a:r>
            <a:endParaRPr lang="ru-RU" sz="2800" dirty="0" smtClean="0"/>
          </a:p>
          <a:p>
            <a:r>
              <a:rPr lang="ru-RU" sz="2800" dirty="0" err="1" smtClean="0"/>
              <a:t>Сказкотерапия</a:t>
            </a:r>
            <a:endParaRPr lang="ru-RU" sz="2800" dirty="0" smtClean="0"/>
          </a:p>
          <a:p>
            <a:r>
              <a:rPr lang="ru-RU" sz="2800" dirty="0" smtClean="0"/>
              <a:t>Песочная терапия</a:t>
            </a:r>
            <a:endParaRPr lang="ru-RU" sz="2800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298409" y="1300867"/>
            <a:ext cx="4651303" cy="462033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Книги </a:t>
            </a:r>
            <a:r>
              <a:rPr lang="ru-RU" dirty="0"/>
              <a:t>по логопедии и </a:t>
            </a:r>
            <a:r>
              <a:rPr lang="ru-RU" dirty="0" smtClean="0"/>
              <a:t>дефектологии: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http</a:t>
            </a:r>
            <a:r>
              <a:rPr lang="ru-RU" dirty="0"/>
              <a:t>://pedlib.ru/ 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Информационный </a:t>
            </a:r>
            <a:r>
              <a:rPr lang="ru-RU" dirty="0"/>
              <a:t>портал </a:t>
            </a:r>
            <a:r>
              <a:rPr lang="ru-RU" dirty="0" smtClean="0"/>
              <a:t>РИА-новости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«Диагноз </a:t>
            </a:r>
            <a:r>
              <a:rPr lang="ru-RU" dirty="0"/>
              <a:t>которого нет»: </a:t>
            </a:r>
            <a:r>
              <a:rPr lang="ru-RU" dirty="0" smtClean="0"/>
              <a:t>http</a:t>
            </a:r>
            <a:r>
              <a:rPr lang="ru-RU" dirty="0"/>
              <a:t>://</a:t>
            </a:r>
            <a:r>
              <a:rPr lang="ru-RU" dirty="0" smtClean="0"/>
              <a:t>www.ria.ru/trend/autism_02042012</a:t>
            </a:r>
            <a:r>
              <a:rPr lang="ru-RU" dirty="0"/>
              <a:t>/ </a:t>
            </a:r>
            <a:endParaRPr lang="ru-RU" dirty="0" smtClean="0"/>
          </a:p>
          <a:p>
            <a:r>
              <a:rPr lang="ru-RU" dirty="0" smtClean="0"/>
              <a:t>ВООКАР</a:t>
            </a:r>
          </a:p>
          <a:p>
            <a:pPr>
              <a:buNone/>
            </a:pPr>
            <a:r>
              <a:rPr lang="ru-RU" dirty="0" smtClean="0"/>
              <a:t>Библиотека психологической</a:t>
            </a:r>
          </a:p>
          <a:p>
            <a:pPr>
              <a:buNone/>
            </a:pPr>
            <a:r>
              <a:rPr lang="ru-RU" dirty="0" smtClean="0"/>
              <a:t>литературы: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http://www.bookap.info/</a:t>
            </a: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dirty="0" smtClean="0"/>
              <a:t>Публикации на сайте ФЛОГИСТОН</a:t>
            </a:r>
          </a:p>
          <a:p>
            <a:pPr>
              <a:buNone/>
            </a:pPr>
            <a:r>
              <a:rPr lang="ru-RU" dirty="0" smtClean="0">
                <a:hlinkClick r:id="rId3"/>
              </a:rPr>
              <a:t>http://flogiston.ru/articles</a:t>
            </a:r>
            <a:endParaRPr lang="ru-RU" dirty="0"/>
          </a:p>
          <a:p>
            <a:pPr>
              <a:buNone/>
            </a:pPr>
            <a:r>
              <a:rPr lang="ru-RU" dirty="0" smtClean="0"/>
              <a:t>В помощь педагогу в ДОУ «Развитие умения управлять собой»</a:t>
            </a:r>
          </a:p>
          <a:p>
            <a:pPr>
              <a:buNone/>
            </a:pPr>
            <a:r>
              <a:rPr lang="ru-RU" dirty="0" err="1" smtClean="0"/>
              <a:t>Зинкевич</a:t>
            </a:r>
            <a:r>
              <a:rPr lang="ru-RU" dirty="0" smtClean="0"/>
              <a:t>-Евстигнеева Т.Д. «</a:t>
            </a:r>
            <a:r>
              <a:rPr lang="ru-RU" dirty="0" err="1" smtClean="0"/>
              <a:t>Сказкотерапия</a:t>
            </a:r>
            <a:r>
              <a:rPr lang="ru-RU" dirty="0" smtClean="0"/>
              <a:t>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69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269" y="510746"/>
            <a:ext cx="8596668" cy="749643"/>
          </a:xfrm>
        </p:spPr>
        <p:txBody>
          <a:bodyPr/>
          <a:lstStyle/>
          <a:p>
            <a:pPr algn="ctr"/>
            <a:r>
              <a:rPr lang="ru-RU" b="1" dirty="0" smtClean="0"/>
              <a:t>Ситуация: 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03380" y="1721656"/>
            <a:ext cx="4184034" cy="3527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Мальчик регулярно перед сном начинает мастурбировать (стереотипные движения рук сопровождающие определенными движениями тела)</a:t>
            </a:r>
            <a:endParaRPr lang="ru-RU" sz="2800" dirty="0"/>
          </a:p>
        </p:txBody>
      </p:sp>
      <p:pic>
        <p:nvPicPr>
          <p:cNvPr id="10" name="Рисунок 9" descr="https://otzyvy.pro/image.php?nocache=1&amp;img=uploads/posts/2018-10/1539110871_posts_699727.jpg"/>
          <p:cNvPicPr/>
          <p:nvPr/>
        </p:nvPicPr>
        <p:blipFill>
          <a:blip r:embed="rId2"/>
          <a:srcRect b="7752"/>
          <a:stretch>
            <a:fillRect/>
          </a:stretch>
        </p:blipFill>
        <p:spPr bwMode="auto">
          <a:xfrm>
            <a:off x="885255" y="2401979"/>
            <a:ext cx="3031651" cy="301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902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868" y="282054"/>
            <a:ext cx="8596668" cy="700216"/>
          </a:xfrm>
        </p:spPr>
        <p:txBody>
          <a:bodyPr/>
          <a:lstStyle/>
          <a:p>
            <a:pPr algn="ctr"/>
            <a:r>
              <a:rPr lang="ru-RU" b="1" dirty="0" smtClean="0"/>
              <a:t>Описание проблемной ситуации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9638" y="952833"/>
            <a:ext cx="7956646" cy="518614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1.Запрос воспитателя  по не корректному поведению ребенка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(Педагог   замечает, что регулярно перед сном  ребёнок начинает манипулировать   гениталиями. ) 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2. Беседа с воспитателем ( сбор информации о родителях)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3. Наблюдение за ребенком 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4. Изучение медицинской карты ребенка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5. Приглашение родителей на консультацию (беседа 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по возрастным особенностям ребенка)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6.Согласие от родителей на </a:t>
            </a:r>
            <a:r>
              <a:rPr lang="ru-RU" sz="1600" dirty="0" err="1" smtClean="0">
                <a:latin typeface="Arial Black" pitchFamily="34" charset="0"/>
                <a:ea typeface="Microsoft JhengHei" pitchFamily="34" charset="-120"/>
              </a:rPr>
              <a:t>психолого-педагогическуюю</a:t>
            </a: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 диагностику)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7. Диагностика ( «рисунок семьи»,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«несуществующее животное», «барашек в бутылке»)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8. Рекомендации педагогам и родителям (составление 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буклетов, оформление информационного </a:t>
            </a: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стенда, консультация</a:t>
            </a:r>
          </a:p>
          <a:p>
            <a:pPr algn="just"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(Приложение № 1).</a:t>
            </a:r>
            <a:endParaRPr lang="ru-RU" sz="1600" dirty="0" smtClean="0">
              <a:latin typeface="Arial Black" pitchFamily="34" charset="0"/>
              <a:ea typeface="Microsoft JhengHei" pitchFamily="34" charset="-12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154353" y="4176214"/>
            <a:ext cx="1848806" cy="268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868" y="282054"/>
            <a:ext cx="8596668" cy="700216"/>
          </a:xfrm>
        </p:spPr>
        <p:txBody>
          <a:bodyPr/>
          <a:lstStyle/>
          <a:p>
            <a:pPr algn="ctr"/>
            <a:r>
              <a:rPr lang="ru-RU" b="1" dirty="0" smtClean="0"/>
              <a:t>Родителям рекомендуется: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024" y="1173707"/>
            <a:ext cx="4831307" cy="532262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     </a:t>
            </a: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посещение педиатра, невролога, гинеколога, эндокринолога </a:t>
            </a:r>
            <a:r>
              <a:rPr lang="ru-RU" sz="2000" dirty="0" smtClean="0">
                <a:latin typeface="Arial Black" pitchFamily="34" charset="0"/>
              </a:rPr>
              <a:t>Ранний детский онанизм — практически всегда верный признак какого-то неблагополучия у ребёнка: физического, гормонального или психологического.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Arial Black" pitchFamily="34" charset="0"/>
              </a:rPr>
              <a:t>Правильно поставить диагноз можно только после обследования врачей  </a:t>
            </a:r>
            <a:r>
              <a:rPr lang="ru-RU" sz="2000" dirty="0" smtClean="0">
                <a:latin typeface="Arial Black" pitchFamily="34" charset="0"/>
                <a:hlinkClick r:id="rId2" tooltip="Невропатолог"/>
              </a:rPr>
              <a:t>невропатолога</a:t>
            </a:r>
            <a:r>
              <a:rPr lang="ru-RU" sz="2000" dirty="0" smtClean="0">
                <a:latin typeface="Arial Black" pitchFamily="34" charset="0"/>
              </a:rPr>
              <a:t>, </a:t>
            </a:r>
            <a:r>
              <a:rPr lang="ru-RU" sz="2000" dirty="0" smtClean="0">
                <a:latin typeface="Arial Black" pitchFamily="34" charset="0"/>
                <a:hlinkClick r:id="rId3" tooltip="Эндокринолог"/>
              </a:rPr>
              <a:t>эндокринолога</a:t>
            </a:r>
            <a:r>
              <a:rPr lang="ru-RU" sz="2000" dirty="0" smtClean="0">
                <a:latin typeface="Arial Black" pitchFamily="34" charset="0"/>
              </a:rPr>
              <a:t>, </a:t>
            </a:r>
            <a:r>
              <a:rPr lang="ru-RU" sz="2000" dirty="0" smtClean="0">
                <a:latin typeface="Arial Black" pitchFamily="34" charset="0"/>
                <a:hlinkClick r:id="rId4" tooltip="Педиатр"/>
              </a:rPr>
              <a:t>педиатра</a:t>
            </a:r>
            <a:r>
              <a:rPr lang="ru-RU" sz="2000" dirty="0" smtClean="0">
                <a:latin typeface="Arial Black" pitchFamily="34" charset="0"/>
              </a:rPr>
              <a:t>, </a:t>
            </a:r>
            <a:r>
              <a:rPr lang="ru-RU" sz="2000" dirty="0" smtClean="0">
                <a:latin typeface="Arial Black" pitchFamily="34" charset="0"/>
                <a:hlinkClick r:id="rId5" tooltip="Гинеколог"/>
              </a:rPr>
              <a:t>гинеколога</a:t>
            </a:r>
            <a:r>
              <a:rPr lang="ru-RU" sz="2000" dirty="0" smtClean="0">
                <a:latin typeface="Arial Black" pitchFamily="34" charset="0"/>
              </a:rPr>
              <a:t> </a:t>
            </a:r>
          </a:p>
          <a:p>
            <a:pPr>
              <a:lnSpc>
                <a:spcPct val="150000"/>
              </a:lnSpc>
              <a:buNone/>
            </a:pPr>
            <a:endParaRPr lang="ru-RU" sz="2000" dirty="0" smtClean="0">
              <a:latin typeface="Arial Black" pitchFamily="34" charset="0"/>
            </a:endParaRPr>
          </a:p>
        </p:txBody>
      </p:sp>
      <p:pic>
        <p:nvPicPr>
          <p:cNvPr id="7" name="Объект 4"/>
          <p:cNvPicPr>
            <a:picLocks noGrp="1" noChangeAspect="1"/>
          </p:cNvPicPr>
          <p:nvPr>
            <p:ph sz="half" idx="1"/>
          </p:nvPr>
        </p:nvPicPr>
        <p:blipFill>
          <a:blip r:embed="rId6"/>
          <a:srcRect l="2101" r="4846"/>
          <a:stretch>
            <a:fillRect/>
          </a:stretch>
        </p:blipFill>
        <p:spPr>
          <a:xfrm>
            <a:off x="5718412" y="1525414"/>
            <a:ext cx="3930555" cy="438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912" y="406268"/>
            <a:ext cx="8596668" cy="724930"/>
          </a:xfrm>
        </p:spPr>
        <p:txBody>
          <a:bodyPr/>
          <a:lstStyle/>
          <a:p>
            <a:pPr algn="ctr"/>
            <a:r>
              <a:rPr lang="ru-RU" b="1" dirty="0" smtClean="0"/>
              <a:t>Коррекция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3576" y="1868177"/>
            <a:ext cx="4037779" cy="3917092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Арт – терапия;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 </a:t>
            </a:r>
            <a:r>
              <a:rPr lang="ru-RU" sz="2400" dirty="0" err="1" smtClean="0">
                <a:latin typeface="Arial Black" pitchFamily="34" charset="0"/>
                <a:ea typeface="Microsoft JhengHei" pitchFamily="34" charset="-120"/>
              </a:rPr>
              <a:t>сказкотерапия</a:t>
            </a: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;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Упражнения на </a:t>
            </a:r>
            <a:r>
              <a:rPr lang="ru-RU" sz="2400" dirty="0" err="1" smtClean="0">
                <a:latin typeface="Arial Black" pitchFamily="34" charset="0"/>
                <a:ea typeface="Microsoft JhengHei" pitchFamily="34" charset="-120"/>
              </a:rPr>
              <a:t>саморегуляцию</a:t>
            </a:r>
            <a:r>
              <a:rPr lang="ru-RU" sz="2400" dirty="0">
                <a:latin typeface="Arial Black" pitchFamily="34" charset="0"/>
                <a:ea typeface="Microsoft JhengHei" pitchFamily="34" charset="-120"/>
              </a:rPr>
              <a:t> </a:t>
            </a:r>
            <a:r>
              <a:rPr lang="ru-RU" sz="2400" dirty="0" smtClean="0">
                <a:latin typeface="Arial Black" pitchFamily="34" charset="0"/>
                <a:ea typeface="Microsoft JhengHei" pitchFamily="34" charset="-120"/>
              </a:rPr>
              <a:t>(примерный конспект занятия в приложении № 2)</a:t>
            </a:r>
            <a:endParaRPr lang="ru-RU" sz="2400" dirty="0" smtClean="0">
              <a:latin typeface="Arial Black" pitchFamily="34" charset="0"/>
              <a:ea typeface="Microsoft JhengHei" pitchFamily="34" charset="-120"/>
            </a:endParaRPr>
          </a:p>
          <a:p>
            <a:pPr>
              <a:buNone/>
            </a:pPr>
            <a:endParaRPr lang="ru-RU" sz="2400" dirty="0" smtClean="0">
              <a:latin typeface="Arial Black" pitchFamily="34" charset="0"/>
              <a:ea typeface="Microsoft JhengHei" pitchFamily="34" charset="-120"/>
            </a:endParaRPr>
          </a:p>
          <a:p>
            <a:pPr>
              <a:buNone/>
            </a:pPr>
            <a:endParaRPr lang="ru-RU" sz="2400" dirty="0" smtClean="0">
              <a:latin typeface="Arial Black" pitchFamily="34" charset="0"/>
              <a:ea typeface="Microsoft JhengHei" pitchFamily="34" charset="-120"/>
            </a:endParaRPr>
          </a:p>
          <a:p>
            <a:endParaRPr lang="ru-RU" sz="2400" dirty="0"/>
          </a:p>
        </p:txBody>
      </p:sp>
      <p:pic>
        <p:nvPicPr>
          <p:cNvPr id="10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601" y="1890644"/>
            <a:ext cx="4335411" cy="442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8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mmedia.ozone.ru/multimedia/1018043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899" y="319486"/>
            <a:ext cx="1680226" cy="258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upload.wikimedia.org/wikisource/ru/f/f1/%D0%9E%D0%BD%D0%B0%D0%BD%D0%B8%D0%B7%D0%BC._%D0%9E%D0%B1%D0%BB%D0%BE%D0%B6%D0%BA%D0%B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68769" y="347824"/>
            <a:ext cx="1632586" cy="239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ruslania.com/pictures/big/978577970631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966" y="354841"/>
            <a:ext cx="1528549" cy="247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8" name="Picture 2" descr="https://img.yakaboo.ua/media/catalog/product/cache/2/image/398x565/234c7c011ba026e66d29567e1be1d1f7/1/1/112347_265037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24252" y="286602"/>
            <a:ext cx="1855468" cy="2634019"/>
          </a:xfrm>
          <a:prstGeom prst="rect">
            <a:avLst/>
          </a:prstGeom>
          <a:noFill/>
        </p:spPr>
      </p:pic>
      <p:pic>
        <p:nvPicPr>
          <p:cNvPr id="55300" name="Picture 4" descr="https://astrocollege.ru/public/storage/books/cover/12/90/05/129005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1696" y="3278619"/>
            <a:ext cx="1981816" cy="2868418"/>
          </a:xfrm>
          <a:prstGeom prst="rect">
            <a:avLst/>
          </a:prstGeom>
          <a:noFill/>
        </p:spPr>
      </p:pic>
      <p:pic>
        <p:nvPicPr>
          <p:cNvPr id="55302" name="Picture 6" descr="https://cxid-art.org.ua/wp-content/uploads/2018/01/d795861f87090039adc34469259d51c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66531" y="3139730"/>
            <a:ext cx="1961628" cy="2930182"/>
          </a:xfrm>
          <a:prstGeom prst="rect">
            <a:avLst/>
          </a:prstGeom>
          <a:noFill/>
        </p:spPr>
      </p:pic>
      <p:pic>
        <p:nvPicPr>
          <p:cNvPr id="11" name="Рисунок 10" descr="https://knigamir.com/upload/iblock/d2b/d2bf7aef153784a616568dfa462a08d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9394" y="3275463"/>
            <a:ext cx="1829829" cy="270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www.ukazka.ru/img/g/uk591116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17978" y="3164868"/>
            <a:ext cx="2015649" cy="284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671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496CB">
                    <a:lumMod val="75000"/>
                  </a:srgbClr>
                </a:solidFill>
              </a:rPr>
              <a:t>Ситуация </a:t>
            </a:r>
            <a:endParaRPr lang="ru-RU" dirty="0"/>
          </a:p>
        </p:txBody>
      </p:sp>
      <p:sp>
        <p:nvSpPr>
          <p:cNvPr id="13" name="Объект 3"/>
          <p:cNvSpPr>
            <a:spLocks noGrp="1"/>
          </p:cNvSpPr>
          <p:nvPr>
            <p:ph sz="half" idx="2"/>
          </p:nvPr>
        </p:nvSpPr>
        <p:spPr>
          <a:xfrm>
            <a:off x="5089970" y="1396315"/>
            <a:ext cx="4184034" cy="50539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   Девочка начала заикаться после нападения собаки.</a:t>
            </a:r>
            <a:endParaRPr lang="ru-RU" sz="3600" dirty="0"/>
          </a:p>
        </p:txBody>
      </p:sp>
      <p:pic>
        <p:nvPicPr>
          <p:cNvPr id="56322" name="Picture 2" descr="https://cdn.azbyka.ru/deti/wp-content/uploads/2017/10/1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0099" y="1621209"/>
            <a:ext cx="2205489" cy="3243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868" y="282054"/>
            <a:ext cx="8596668" cy="700216"/>
          </a:xfrm>
        </p:spPr>
        <p:txBody>
          <a:bodyPr/>
          <a:lstStyle/>
          <a:p>
            <a:pPr algn="ctr"/>
            <a:r>
              <a:rPr lang="ru-RU" b="1" dirty="0" smtClean="0"/>
              <a:t>Описание проблемной ситуации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024" y="1310185"/>
            <a:ext cx="7956646" cy="518614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1.Запрос родителя </a:t>
            </a:r>
          </a:p>
          <a:p>
            <a:pPr algn="ctr">
              <a:buNone/>
            </a:pP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(что делать и как лечить?) </a:t>
            </a:r>
          </a:p>
          <a:p>
            <a:pPr algn="ctr">
              <a:buNone/>
            </a:pP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2. Беседа  ( сведенья о семье, предполагаемая причина, возраст появления первых признаков, оказывалась ранее специализированная помощь) </a:t>
            </a:r>
          </a:p>
          <a:p>
            <a:pPr algn="ctr">
              <a:buNone/>
            </a:pP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3. Изучение медицинской карты ребенка</a:t>
            </a:r>
          </a:p>
          <a:p>
            <a:pPr algn="ctr">
              <a:buNone/>
            </a:pP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4.Согласие от родителей на </a:t>
            </a:r>
            <a:r>
              <a:rPr lang="ru-RU" sz="2000" dirty="0" err="1" smtClean="0">
                <a:latin typeface="Arial Black" pitchFamily="34" charset="0"/>
                <a:ea typeface="Microsoft JhengHei" pitchFamily="34" charset="-120"/>
              </a:rPr>
              <a:t>психолого-педагогическуюю</a:t>
            </a: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 диагностику</a:t>
            </a:r>
          </a:p>
          <a:p>
            <a:pPr algn="ctr">
              <a:buNone/>
            </a:pP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5. Диагностика ( «рисуночный тест», «тест изучения самооценки, уровня тревожности»)</a:t>
            </a:r>
          </a:p>
          <a:p>
            <a:pPr algn="ctr">
              <a:buNone/>
            </a:pP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6. Рекомендации педагогам и родителям (составление буклетов, оформление информационного стенда).</a:t>
            </a:r>
          </a:p>
        </p:txBody>
      </p:sp>
    </p:spTree>
    <p:extLst>
      <p:ext uri="{BB962C8B-B14F-4D97-AF65-F5344CB8AC3E}">
        <p14:creationId xmlns:p14="http://schemas.microsoft.com/office/powerpoint/2010/main" val="41033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868" y="282054"/>
            <a:ext cx="8596668" cy="700216"/>
          </a:xfrm>
        </p:spPr>
        <p:txBody>
          <a:bodyPr/>
          <a:lstStyle/>
          <a:p>
            <a:pPr algn="ctr"/>
            <a:r>
              <a:rPr lang="ru-RU" b="1" dirty="0" smtClean="0"/>
              <a:t>Родителям рекомендуется: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024" y="1173707"/>
            <a:ext cx="4831307" cy="53226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>
                <a:latin typeface="Arial Black" pitchFamily="34" charset="0"/>
                <a:ea typeface="Microsoft JhengHei" pitchFamily="34" charset="-120"/>
              </a:rPr>
              <a:t> </a:t>
            </a: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консультация    психоневролога;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dirty="0" smtClean="0">
                <a:latin typeface="Arial Black" pitchFamily="34" charset="0"/>
                <a:ea typeface="Microsoft JhengHei" pitchFamily="34" charset="-120"/>
              </a:rPr>
              <a:t>применение профилактических мер (избежание стрессовых ситуаций, правильный речевой режим)</a:t>
            </a:r>
          </a:p>
          <a:p>
            <a:pPr>
              <a:lnSpc>
                <a:spcPct val="150000"/>
              </a:lnSpc>
              <a:buNone/>
            </a:pPr>
            <a:endParaRPr lang="ru-RU" sz="2000" dirty="0" smtClean="0">
              <a:latin typeface="Arial Black" pitchFamily="34" charset="0"/>
              <a:ea typeface="Microsoft JhengHei" pitchFamily="34" charset="-12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ru-RU" sz="2000" dirty="0" smtClean="0">
              <a:latin typeface="Arial Black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ru-RU" sz="2000" dirty="0" smtClean="0">
              <a:latin typeface="Arial Black" pitchFamily="34" charset="0"/>
            </a:endParaRPr>
          </a:p>
        </p:txBody>
      </p:sp>
      <p:pic>
        <p:nvPicPr>
          <p:cNvPr id="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31471" y="1709844"/>
            <a:ext cx="4030590" cy="407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631</TotalTime>
  <Words>400</Words>
  <Application>Microsoft Office PowerPoint</Application>
  <PresentationFormat>Произвольный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Тема: Невротические нарушения</vt:lpstr>
      <vt:lpstr>Ситуация: </vt:lpstr>
      <vt:lpstr>Описание проблемной ситуации</vt:lpstr>
      <vt:lpstr>Родителям рекомендуется:</vt:lpstr>
      <vt:lpstr>Коррекция</vt:lpstr>
      <vt:lpstr>Презентация PowerPoint</vt:lpstr>
      <vt:lpstr>Ситуация </vt:lpstr>
      <vt:lpstr>Описание проблемной ситуации</vt:lpstr>
      <vt:lpstr>Родителям рекомендуется:</vt:lpstr>
      <vt:lpstr>Коррекция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Eletskaya</dc:creator>
  <cp:lastModifiedBy>Ученик</cp:lastModifiedBy>
  <cp:revision>63</cp:revision>
  <dcterms:created xsi:type="dcterms:W3CDTF">2016-02-05T17:57:18Z</dcterms:created>
  <dcterms:modified xsi:type="dcterms:W3CDTF">2019-08-21T06:00:48Z</dcterms:modified>
</cp:coreProperties>
</file>