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1" r:id="rId3"/>
    <p:sldId id="257" r:id="rId4"/>
    <p:sldId id="258" r:id="rId5"/>
    <p:sldId id="259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ru-RU" dirty="0" smtClean="0"/>
              <a:t>Разрабатывали: Бавыкина О.О.</a:t>
            </a:r>
          </a:p>
          <a:p>
            <a:pPr marL="0" indent="0" algn="r">
              <a:buNone/>
            </a:pPr>
            <a:r>
              <a:rPr lang="ru-RU" dirty="0" smtClean="0"/>
              <a:t>Зыкова И.В</a:t>
            </a:r>
          </a:p>
          <a:p>
            <a:pPr marL="0" indent="0" algn="r">
              <a:buNone/>
            </a:pPr>
            <a:r>
              <a:rPr lang="ru-RU" dirty="0" err="1" smtClean="0"/>
              <a:t>Петелина</a:t>
            </a:r>
            <a:r>
              <a:rPr lang="ru-RU" dirty="0" smtClean="0"/>
              <a:t> Я.А.</a:t>
            </a:r>
          </a:p>
          <a:p>
            <a:pPr marL="0" indent="0" algn="r">
              <a:buNone/>
            </a:pPr>
            <a:r>
              <a:rPr lang="ru-RU" dirty="0" smtClean="0"/>
              <a:t>Рочева И.С.</a:t>
            </a:r>
          </a:p>
          <a:p>
            <a:pPr marL="0" indent="0" algn="r">
              <a:buNone/>
            </a:pPr>
            <a:r>
              <a:rPr lang="ru-RU" dirty="0" smtClean="0"/>
              <a:t>Алферова Е.О.</a:t>
            </a:r>
          </a:p>
          <a:p>
            <a:pPr marL="0" indent="0" algn="r">
              <a:buNone/>
            </a:pPr>
            <a:r>
              <a:rPr lang="ru-RU" dirty="0" err="1" smtClean="0"/>
              <a:t>Белкова</a:t>
            </a:r>
            <a:r>
              <a:rPr lang="ru-RU" dirty="0" smtClean="0"/>
              <a:t> З.Э.</a:t>
            </a:r>
          </a:p>
          <a:p>
            <a:pPr marL="0" indent="0" algn="r">
              <a:buNone/>
            </a:pPr>
            <a:r>
              <a:rPr lang="ru-RU" dirty="0" smtClean="0"/>
              <a:t>Терещенко О.А.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800200"/>
          </a:xfrm>
        </p:spPr>
        <p:txBody>
          <a:bodyPr>
            <a:normAutofit/>
          </a:bodyPr>
          <a:lstStyle/>
          <a:p>
            <a:r>
              <a:rPr lang="ru-RU" dirty="0"/>
              <a:t>Нарушение границ (Воровство)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812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44824"/>
            <a:ext cx="8928992" cy="5013176"/>
          </a:xfrm>
        </p:spPr>
        <p:txBody>
          <a:bodyPr>
            <a:normAutofit/>
          </a:bodyPr>
          <a:lstStyle/>
          <a:p>
            <a:pPr marL="0" lvl="0" indent="0" algn="just">
              <a:lnSpc>
                <a:spcPct val="115000"/>
              </a:lnSpc>
              <a:spcAft>
                <a:spcPts val="1000"/>
              </a:spcAft>
              <a:buClr>
                <a:srgbClr val="31B6FD"/>
              </a:buClr>
              <a:buNone/>
            </a:pPr>
            <a:r>
              <a:rPr lang="ru-RU" sz="1600" dirty="0" smtClean="0">
                <a:latin typeface="Times New Roman"/>
                <a:ea typeface="Calibri"/>
                <a:cs typeface="Times New Roman"/>
              </a:rPr>
              <a:t>1</a:t>
            </a:r>
            <a:r>
              <a:rPr lang="ru-RU" sz="1800" dirty="0" smtClean="0">
                <a:latin typeface="Times New Roman"/>
                <a:ea typeface="Calibri"/>
                <a:cs typeface="Times New Roman"/>
              </a:rPr>
              <a:t>.Психологическое </a:t>
            </a:r>
            <a:r>
              <a:rPr lang="ru-RU" sz="1800" dirty="0">
                <a:latin typeface="Times New Roman"/>
                <a:ea typeface="Calibri"/>
                <a:cs typeface="Times New Roman"/>
              </a:rPr>
              <a:t>наблюдение: проводится не менее трех раз в разное время, заполнение бланка фиксации момента наблюдения. </a:t>
            </a:r>
            <a:endParaRPr lang="ru-RU" sz="1800" dirty="0" smtClean="0">
              <a:latin typeface="Times New Roman"/>
              <a:ea typeface="Calibri"/>
              <a:cs typeface="Times New Roman"/>
            </a:endParaRPr>
          </a:p>
          <a:p>
            <a:pPr marL="0" lvl="0" indent="0" algn="just">
              <a:lnSpc>
                <a:spcPct val="115000"/>
              </a:lnSpc>
              <a:spcAft>
                <a:spcPts val="1000"/>
              </a:spcAft>
              <a:buClr>
                <a:srgbClr val="31B6FD"/>
              </a:buClr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Консультирование  педагога и родителей. Обязательное фиксирование в журнале темы консультации и рекомендаций  заверенные подписью клиента. </a:t>
            </a:r>
          </a:p>
          <a:p>
            <a:pPr marL="0" lvl="0" indent="0" algn="just">
              <a:lnSpc>
                <a:spcPct val="115000"/>
              </a:lnSpc>
              <a:buClr>
                <a:srgbClr val="31B6FD"/>
              </a:buClr>
              <a:buNone/>
            </a:pPr>
            <a:r>
              <a:rPr lang="ru-RU" sz="1800" dirty="0">
                <a:latin typeface="Times New Roman"/>
                <a:ea typeface="Calibri"/>
                <a:cs typeface="Times New Roman"/>
              </a:rPr>
              <a:t>3. Диагностическое обследование ребенка с целью выявления потребностей ребенка с помощью методик: 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lvl="0" indent="540385" algn="just">
              <a:lnSpc>
                <a:spcPct val="115000"/>
              </a:lnSpc>
              <a:buClr>
                <a:srgbClr val="31B6FD"/>
              </a:buClr>
              <a:buNone/>
            </a:pPr>
            <a:r>
              <a:rPr lang="ru-RU" sz="1800" dirty="0">
                <a:latin typeface="Times New Roman"/>
                <a:ea typeface="Calibri"/>
                <a:cs typeface="Times New Roman"/>
              </a:rPr>
              <a:t>- рисунок семьи; 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lvl="0" indent="540385" algn="just">
              <a:lnSpc>
                <a:spcPct val="115000"/>
              </a:lnSpc>
              <a:buClr>
                <a:srgbClr val="31B6FD"/>
              </a:buClr>
              <a:buNone/>
            </a:pPr>
            <a:r>
              <a:rPr lang="ru-RU" sz="1800" dirty="0">
                <a:latin typeface="Times New Roman"/>
                <a:ea typeface="Calibri"/>
                <a:cs typeface="Times New Roman"/>
              </a:rPr>
              <a:t>- </a:t>
            </a:r>
            <a:r>
              <a:rPr lang="ru-RU" sz="1800" dirty="0" err="1">
                <a:latin typeface="Times New Roman"/>
                <a:ea typeface="Calibri"/>
                <a:cs typeface="Times New Roman"/>
              </a:rPr>
              <a:t>Люшер</a:t>
            </a:r>
            <a:r>
              <a:rPr lang="ru-RU" sz="1800" dirty="0">
                <a:latin typeface="Times New Roman"/>
                <a:ea typeface="Calibri"/>
                <a:cs typeface="Times New Roman"/>
              </a:rPr>
              <a:t>; 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lvl="0" indent="540385" algn="just">
              <a:lnSpc>
                <a:spcPct val="115000"/>
              </a:lnSpc>
              <a:buClr>
                <a:srgbClr val="31B6FD"/>
              </a:buClr>
              <a:buNone/>
            </a:pPr>
            <a:r>
              <a:rPr lang="ru-RU" sz="1800" dirty="0">
                <a:latin typeface="Times New Roman"/>
                <a:ea typeface="Calibri"/>
                <a:cs typeface="Times New Roman"/>
              </a:rPr>
              <a:t>- Несуществующее животное; 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lvl="0" indent="0" algn="just">
              <a:lnSpc>
                <a:spcPct val="115000"/>
              </a:lnSpc>
              <a:spcAft>
                <a:spcPts val="1000"/>
              </a:spcAft>
              <a:buClr>
                <a:srgbClr val="31B6FD"/>
              </a:buClr>
              <a:buNone/>
            </a:pPr>
            <a:r>
              <a:rPr lang="ru-RU" sz="1800" dirty="0">
                <a:latin typeface="Times New Roman"/>
                <a:ea typeface="Calibri"/>
                <a:cs typeface="Times New Roman"/>
              </a:rPr>
              <a:t>       </a:t>
            </a:r>
            <a:r>
              <a:rPr lang="ru-RU" sz="1800" dirty="0" smtClean="0">
                <a:latin typeface="Times New Roman"/>
                <a:ea typeface="Calibri"/>
                <a:cs typeface="Times New Roman"/>
              </a:rPr>
              <a:t>  -  </a:t>
            </a:r>
            <a:r>
              <a:rPr lang="ru-RU" sz="1800" dirty="0">
                <a:latin typeface="Times New Roman"/>
                <a:ea typeface="Calibri"/>
                <a:cs typeface="Times New Roman"/>
              </a:rPr>
              <a:t>Контурный </a:t>
            </a:r>
            <a:r>
              <a:rPr lang="ru-RU" sz="1800" dirty="0" smtClean="0">
                <a:latin typeface="Times New Roman"/>
                <a:ea typeface="Calibri"/>
                <a:cs typeface="Times New Roman"/>
              </a:rPr>
              <a:t>САТ.</a:t>
            </a:r>
            <a:endParaRPr lang="ru-RU" sz="1800" dirty="0">
              <a:latin typeface="Times New Roman"/>
              <a:ea typeface="Calibri"/>
              <a:cs typeface="Times New Roman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Этапы работы</a:t>
            </a:r>
          </a:p>
        </p:txBody>
      </p:sp>
    </p:spTree>
    <p:extLst>
      <p:ext uri="{BB962C8B-B14F-4D97-AF65-F5344CB8AC3E}">
        <p14:creationId xmlns:p14="http://schemas.microsoft.com/office/powerpoint/2010/main" val="36921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700808"/>
            <a:ext cx="9036495" cy="5040560"/>
          </a:xfrm>
        </p:spPr>
        <p:txBody>
          <a:bodyPr>
            <a:normAutofit fontScale="92500" lnSpcReduction="10000"/>
          </a:bodyPr>
          <a:lstStyle/>
          <a:p>
            <a:pPr marL="0" lvl="0" indent="0" algn="just">
              <a:lnSpc>
                <a:spcPct val="115000"/>
              </a:lnSpc>
              <a:buClr>
                <a:srgbClr val="31B6FD"/>
              </a:buClr>
              <a:buNone/>
            </a:pPr>
            <a:r>
              <a:rPr lang="ru-RU" sz="1600" dirty="0">
                <a:solidFill>
                  <a:srgbClr val="073E87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1800" dirty="0">
                <a:solidFill>
                  <a:srgbClr val="073E87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4.  </a:t>
            </a:r>
            <a:r>
              <a:rPr lang="ru-RU" sz="2000" dirty="0">
                <a:solidFill>
                  <a:srgbClr val="073E87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Диагностическое обследование родителей с помощью методик:</a:t>
            </a:r>
          </a:p>
          <a:p>
            <a:pPr marL="457200" lvl="0" indent="0" algn="just">
              <a:lnSpc>
                <a:spcPct val="115000"/>
              </a:lnSpc>
              <a:buClr>
                <a:srgbClr val="31B6FD"/>
              </a:buClr>
              <a:buNone/>
            </a:pPr>
            <a:r>
              <a:rPr lang="ru-RU" sz="2000" dirty="0">
                <a:solidFill>
                  <a:srgbClr val="073E87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Родительское сочинение;</a:t>
            </a:r>
          </a:p>
          <a:p>
            <a:pPr marL="457200" lvl="0" indent="0" algn="just">
              <a:lnSpc>
                <a:spcPct val="115000"/>
              </a:lnSpc>
              <a:spcAft>
                <a:spcPts val="1000"/>
              </a:spcAft>
              <a:buClr>
                <a:srgbClr val="31B6FD"/>
              </a:buClr>
              <a:buNone/>
            </a:pPr>
            <a:r>
              <a:rPr lang="ru-RU" sz="2000" dirty="0">
                <a:solidFill>
                  <a:srgbClr val="073E87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Стили родительского воспитания</a:t>
            </a:r>
            <a:endParaRPr lang="ru-RU" sz="2000" dirty="0" smtClean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5. Работа 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 ребенком:</a:t>
            </a:r>
          </a:p>
          <a:p>
            <a:pPr marL="18288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Терапевтические </a:t>
            </a: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сказки (О.В. </a:t>
            </a:r>
            <a:r>
              <a:rPr lang="ru-RU" sz="2000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Хухлаева</a:t>
            </a: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«Лабиринт души», Т. Ткачева «Психолого-терапевтические сказки для взрослых и детей, О. </a:t>
            </a:r>
            <a:r>
              <a:rPr lang="ru-RU" sz="2000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Ишанина</a:t>
            </a: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«Волшебные сказки»)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18288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</a:t>
            </a: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Арт-терапия (</a:t>
            </a:r>
            <a:r>
              <a:rPr lang="ru-RU" sz="2000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Мандала</a:t>
            </a: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работа с тестом, глиной, пластилином и т.д.)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18288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Песочная </a:t>
            </a: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терапия( рисование песком на световых столах, цветным песком,  работа с кинетическим песком, проигрывание проблемной ситуации в классической песочнице)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18288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-Просмотр 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обучающих </a:t>
            </a: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мультфильмов, видеофильмы (подборка мультипликационных фильмов направленных на коррекцию нарушение восприятия собственных границ)</a:t>
            </a:r>
          </a:p>
          <a:p>
            <a:pPr marL="18288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marL="468630" indent="-28575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Этапы работы</a:t>
            </a:r>
          </a:p>
        </p:txBody>
      </p:sp>
    </p:spTree>
    <p:extLst>
      <p:ext uri="{BB962C8B-B14F-4D97-AF65-F5344CB8AC3E}">
        <p14:creationId xmlns:p14="http://schemas.microsoft.com/office/powerpoint/2010/main" val="3796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3" y="1700808"/>
            <a:ext cx="8712968" cy="5157192"/>
          </a:xfrm>
        </p:spPr>
        <p:txBody>
          <a:bodyPr>
            <a:normAutofit fontScale="92500"/>
          </a:bodyPr>
          <a:lstStyle/>
          <a:p>
            <a:pPr marL="0" lv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6. Работа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с семьёй: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18288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- Детско-родительские тренинги с применением песочной терапии,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Игротерапии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совместный рисунок семьи;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18288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- Рекомендации литературы для изучения (Ю.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Гиппенрейтер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«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Общатся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с ребенком. Как?», и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д.р</a:t>
            </a:r>
            <a:r>
              <a:rPr lang="ru-RU" dirty="0">
                <a:latin typeface="Times New Roman"/>
                <a:ea typeface="Calibri"/>
                <a:cs typeface="Times New Roman"/>
              </a:rPr>
              <a:t>. Ф.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Мазлиш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«Как говорить, чтобы дети слушали, и как слушать, чтобы дети говорили», Т. Шишова «Застенчивый невидимка»);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18288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- Консультация родителей по способам компенсации потребностей ребенка (повышение самооценки, становление значимости ребенка в семье, определение границ и ролей в семье);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18288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- Рекомендации родителю консультирование психотерапевта для проработки глубинных переживаний.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Этапы работы</a:t>
            </a:r>
          </a:p>
        </p:txBody>
      </p:sp>
    </p:spTree>
    <p:extLst>
      <p:ext uri="{BB962C8B-B14F-4D97-AF65-F5344CB8AC3E}">
        <p14:creationId xmlns:p14="http://schemas.microsoft.com/office/powerpoint/2010/main" val="330516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772816"/>
            <a:ext cx="9143999" cy="5085184"/>
          </a:xfrm>
        </p:spPr>
        <p:txBody>
          <a:bodyPr>
            <a:normAutofit fontScale="92500" lnSpcReduction="10000"/>
          </a:bodyPr>
          <a:lstStyle/>
          <a:p>
            <a:pPr marL="0" lv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7. Работа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с педагогом:  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18288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- Коррекция стрессового состояния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педагога (упражнения на снятие мышечных зажимов, проводить  дыхательные техники и </a:t>
            </a:r>
            <a:r>
              <a:rPr lang="ru-RU" dirty="0" err="1" smtClean="0">
                <a:latin typeface="Times New Roman"/>
                <a:ea typeface="Calibri"/>
                <a:cs typeface="Times New Roman"/>
              </a:rPr>
              <a:t>т.д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); 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18288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- Рекомендации оптимального способа реагирования на произошедшую ситуацию (Ругаем наедине – хвалим при всех);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18288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- Рекомендации реагирования на агрессивное поведение со стороны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родителей(сохранять внутреннее спокойствие, не поддаваться на провокации, сдержанность в комментариях);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18288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- Рекомендации по положительному подкреплению ребенка (не зацикливаться на отрицательном поступке ребенка);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18288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- Рекомендации по реализации потребностей ребенка с помощью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сказкотерапии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игротерапии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этюдов, мотивационной таблицы поведения. </a:t>
            </a:r>
            <a:endParaRPr lang="ru-RU" sz="18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Этапы работы</a:t>
            </a:r>
          </a:p>
        </p:txBody>
      </p:sp>
    </p:spTree>
    <p:extLst>
      <p:ext uri="{BB962C8B-B14F-4D97-AF65-F5344CB8AC3E}">
        <p14:creationId xmlns:p14="http://schemas.microsoft.com/office/powerpoint/2010/main" val="268527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1772816"/>
            <a:ext cx="9144000" cy="5085184"/>
          </a:xfrm>
        </p:spPr>
        <p:txBody>
          <a:bodyPr>
            <a:normAutofit/>
          </a:bodyPr>
          <a:lstStyle/>
          <a:p>
            <a:pPr marL="0" lv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8. Привлечение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внешних ресурсов: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18288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- Психотерапевт, психолог с более высокой квалификацией;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18288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- Медицинские специалисты (психиатр);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18288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- Комиссия по делам несовершеннолетних. 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18288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 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lv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9. Повторное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диагностическое обследование и консультации ребенка и семьи с целью отслеживания изменения ситуации проблемного поведения. 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Этапы работы</a:t>
            </a:r>
          </a:p>
        </p:txBody>
      </p:sp>
    </p:spTree>
    <p:extLst>
      <p:ext uri="{BB962C8B-B14F-4D97-AF65-F5344CB8AC3E}">
        <p14:creationId xmlns:p14="http://schemas.microsoft.com/office/powerpoint/2010/main" val="152103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211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69295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5989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92</TotalTime>
  <Words>435</Words>
  <Application>Microsoft Office PowerPoint</Application>
  <PresentationFormat>Экран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Нарушение границ (Воровство) </vt:lpstr>
      <vt:lpstr>Этапы работы</vt:lpstr>
      <vt:lpstr>Этапы работы</vt:lpstr>
      <vt:lpstr>Этапы работы</vt:lpstr>
      <vt:lpstr>Этапы работы</vt:lpstr>
      <vt:lpstr>Этапы работы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Нарушение границ (Воровство) </dc:title>
  <dc:creator>Ученик</dc:creator>
  <cp:lastModifiedBy>Ученик</cp:lastModifiedBy>
  <cp:revision>11</cp:revision>
  <dcterms:created xsi:type="dcterms:W3CDTF">2019-08-21T05:08:01Z</dcterms:created>
  <dcterms:modified xsi:type="dcterms:W3CDTF">2019-08-21T06:56:58Z</dcterms:modified>
</cp:coreProperties>
</file>