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60" r:id="rId6"/>
    <p:sldId id="259" r:id="rId7"/>
    <p:sldId id="261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0326B-F3D8-41A9-908B-6E7F62F54293}" type="datetimeFigureOut">
              <a:rPr lang="ru-RU" smtClean="0"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957C7-C22F-44F9-A3FF-2E34D60A48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957C7-C22F-44F9-A3FF-2E34D60A489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4400" b="1" dirty="0" smtClean="0">
                <a:latin typeface="Arial Narrow"/>
                <a:cs typeface="Arial Narrow"/>
              </a:rPr>
              <a:t>Развитие гражданской идентичности </a:t>
            </a:r>
            <a:br>
              <a:rPr lang="ru-RU" sz="4400" b="1" dirty="0" smtClean="0">
                <a:latin typeface="Arial Narrow"/>
                <a:cs typeface="Arial Narrow"/>
              </a:rPr>
            </a:br>
            <a:r>
              <a:rPr lang="ru-RU" sz="4400" b="1" dirty="0" smtClean="0">
                <a:latin typeface="Arial Narrow"/>
                <a:cs typeface="Arial Narrow"/>
              </a:rPr>
              <a:t>обучающихся </a:t>
            </a:r>
            <a:br>
              <a:rPr lang="ru-RU" sz="4400" b="1" dirty="0" smtClean="0">
                <a:latin typeface="Arial Narrow"/>
                <a:cs typeface="Arial Narrow"/>
              </a:rPr>
            </a:br>
            <a:r>
              <a:rPr lang="ru-RU" sz="4400" b="1" dirty="0" smtClean="0">
                <a:latin typeface="Arial Narrow"/>
                <a:cs typeface="Arial Narrow"/>
              </a:rPr>
              <a:t>в условиях поликультурного образовательного пространства</a:t>
            </a:r>
            <a:endParaRPr lang="ru-RU" sz="4400" b="1" dirty="0">
              <a:latin typeface="Arial Narrow"/>
              <a:cs typeface="Arial Narrow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7241222" cy="1219200"/>
          </a:xfrm>
        </p:spPr>
        <p:txBody>
          <a:bodyPr/>
          <a:lstStyle/>
          <a:p>
            <a:pPr algn="r"/>
            <a:r>
              <a:rPr lang="ru-RU" b="1" i="1" dirty="0" err="1" smtClean="0">
                <a:latin typeface="Arial Narrow"/>
                <a:cs typeface="Arial Narrow"/>
              </a:rPr>
              <a:t>Русакова</a:t>
            </a:r>
            <a:r>
              <a:rPr lang="ru-RU" b="1" i="1" dirty="0" smtClean="0">
                <a:latin typeface="Arial Narrow"/>
                <a:cs typeface="Arial Narrow"/>
              </a:rPr>
              <a:t> Л.Н., </a:t>
            </a:r>
          </a:p>
          <a:p>
            <a:pPr algn="r"/>
            <a:r>
              <a:rPr lang="ru-RU" b="1" i="1" dirty="0" smtClean="0">
                <a:latin typeface="Arial Narrow"/>
                <a:cs typeface="Arial Narrow"/>
              </a:rPr>
              <a:t>директор МАОУ СОШ № 70</a:t>
            </a:r>
            <a:endParaRPr lang="ru-RU" b="1" i="1" dirty="0">
              <a:latin typeface="Arial Narrow"/>
              <a:cs typeface="Arial Narrow"/>
            </a:endParaRPr>
          </a:p>
        </p:txBody>
      </p:sp>
      <p:pic>
        <p:nvPicPr>
          <p:cNvPr id="5122" name="Picture 2" descr="C:\Users\Лидия Николаевна\Pictures\фото школы 70\фото школа 70\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068" y="4953000"/>
            <a:ext cx="2855913" cy="175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896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Главное: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947249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Мысль - п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онимание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г</a:t>
            </a:r>
            <a:r>
              <a:rPr lang="ru-RU" b="1" dirty="0" smtClean="0">
                <a:latin typeface="Arial Narrow"/>
                <a:cs typeface="Arial Narrow"/>
              </a:rPr>
              <a:t>ражданская </a:t>
            </a:r>
            <a:r>
              <a:rPr lang="ru-RU" b="1" dirty="0" smtClean="0">
                <a:latin typeface="Arial Narrow"/>
                <a:cs typeface="Arial Narrow"/>
              </a:rPr>
              <a:t>идентичность невозможна без развития всех других идентичностей ребенка (это его глубинная СВЯЗЬ  с культурным пространством Отечества: семьей, школой, малой родиной, родным народом</a:t>
            </a:r>
            <a:r>
              <a:rPr lang="ru-RU" b="1" dirty="0" smtClean="0">
                <a:latin typeface="Arial Narrow"/>
                <a:cs typeface="Arial Narrow"/>
              </a:rPr>
              <a:t>)!</a:t>
            </a:r>
            <a:endParaRPr lang="ru-RU" b="1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Слово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: </a:t>
            </a:r>
            <a:endParaRPr lang="ru-RU" b="1" dirty="0" smtClean="0">
              <a:solidFill>
                <a:srgbClr val="FFC000"/>
              </a:solidFill>
              <a:latin typeface="Arial Narrow"/>
              <a:cs typeface="Arial Narrow"/>
            </a:endParaRPr>
          </a:p>
          <a:p>
            <a:r>
              <a:rPr lang="ru-RU" b="1" dirty="0" smtClean="0">
                <a:latin typeface="Arial Narrow"/>
                <a:cs typeface="Arial Narrow"/>
              </a:rPr>
              <a:t>л</a:t>
            </a:r>
            <a:r>
              <a:rPr lang="ru-RU" b="1" dirty="0" smtClean="0">
                <a:latin typeface="Arial Narrow"/>
                <a:cs typeface="Arial Narrow"/>
              </a:rPr>
              <a:t>юбовь к Отечеству начинается с любви к СЛОВУ, необходимо в</a:t>
            </a:r>
            <a:r>
              <a:rPr lang="ru-RU" b="1" dirty="0" smtClean="0">
                <a:latin typeface="Arial Narrow"/>
                <a:cs typeface="Arial Narrow"/>
              </a:rPr>
              <a:t>ладение </a:t>
            </a:r>
            <a:r>
              <a:rPr lang="ru-RU" b="1" dirty="0" smtClean="0">
                <a:latin typeface="Arial Narrow"/>
                <a:cs typeface="Arial Narrow"/>
              </a:rPr>
              <a:t>хорошим русским языком, знание русской литературы (в ней – история страны</a:t>
            </a:r>
            <a:r>
              <a:rPr lang="ru-RU" b="1" dirty="0" smtClean="0">
                <a:latin typeface="Arial Narrow"/>
                <a:cs typeface="Arial Narrow"/>
              </a:rPr>
              <a:t>).</a:t>
            </a:r>
            <a:endParaRPr lang="ru-RU" b="1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Деятельность: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о</a:t>
            </a:r>
            <a:r>
              <a:rPr lang="ru-RU" b="1" dirty="0" smtClean="0">
                <a:latin typeface="Arial Narrow"/>
                <a:cs typeface="Arial Narrow"/>
              </a:rPr>
              <a:t>бъединение </a:t>
            </a:r>
            <a:r>
              <a:rPr lang="ru-RU" b="1" dirty="0" smtClean="0">
                <a:latin typeface="Arial Narrow"/>
                <a:cs typeface="Arial Narrow"/>
              </a:rPr>
              <a:t>детей и взрослых, культур и религий, традиций и событий вокруг идеи УВАЖЕНИЯ к Отечеству;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н</a:t>
            </a:r>
            <a:r>
              <a:rPr lang="ru-RU" b="1" dirty="0" smtClean="0">
                <a:latin typeface="Arial Narrow"/>
                <a:cs typeface="Arial Narrow"/>
              </a:rPr>
              <a:t>аличие </a:t>
            </a:r>
            <a:r>
              <a:rPr lang="ru-RU" b="1" dirty="0" smtClean="0">
                <a:latin typeface="Arial Narrow"/>
                <a:cs typeface="Arial Narrow"/>
              </a:rPr>
              <a:t>системной конкретной деятельности по улучшению себя и мира вокруг себя.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63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1058285" y="2285999"/>
            <a:ext cx="7436427" cy="3588590"/>
          </a:xfrm>
        </p:spPr>
        <p:txBody>
          <a:bodyPr/>
          <a:lstStyle/>
          <a:p>
            <a:pPr algn="r"/>
            <a:r>
              <a:rPr lang="ru-RU" sz="4400" b="1" dirty="0" smtClean="0">
                <a:latin typeface="Arial Narrow"/>
                <a:cs typeface="Arial Narrow"/>
              </a:rPr>
              <a:t>Жизнь долгая, мы все успеем</a:t>
            </a:r>
            <a:r>
              <a:rPr lang="ru-RU" sz="4400" b="1" dirty="0" smtClean="0">
                <a:latin typeface="Arial Narrow"/>
                <a:cs typeface="Arial Narrow"/>
              </a:rPr>
              <a:t>,</a:t>
            </a:r>
            <a:br>
              <a:rPr lang="ru-RU" sz="4400" b="1" dirty="0" smtClean="0">
                <a:latin typeface="Arial Narrow"/>
                <a:cs typeface="Arial Narrow"/>
              </a:rPr>
            </a:br>
            <a:r>
              <a:rPr lang="ru-RU" sz="3200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но </a:t>
            </a:r>
            <a:r>
              <a:rPr lang="ru-RU" sz="3200" b="1" i="1" dirty="0">
                <a:solidFill>
                  <a:srgbClr val="FFC000"/>
                </a:solidFill>
                <a:latin typeface="Arial Narrow"/>
                <a:cs typeface="Arial Narrow"/>
              </a:rPr>
              <a:t>дети растут быстро, </a:t>
            </a:r>
            <a:br>
              <a:rPr lang="ru-RU" sz="3200" b="1" i="1" dirty="0">
                <a:solidFill>
                  <a:srgbClr val="FFC000"/>
                </a:solidFill>
                <a:latin typeface="Arial Narrow"/>
                <a:cs typeface="Arial Narrow"/>
              </a:rPr>
            </a:br>
            <a:r>
              <a:rPr lang="ru-RU" sz="3200" b="1" i="1" dirty="0">
                <a:solidFill>
                  <a:srgbClr val="FFC000"/>
                </a:solidFill>
                <a:latin typeface="Arial Narrow"/>
                <a:cs typeface="Arial Narrow"/>
              </a:rPr>
              <a:t>и нужно успеть подарить им </a:t>
            </a:r>
            <a:br>
              <a:rPr lang="ru-RU" sz="3200" b="1" i="1" dirty="0">
                <a:solidFill>
                  <a:srgbClr val="FFC000"/>
                </a:solidFill>
                <a:latin typeface="Arial Narrow"/>
                <a:cs typeface="Arial Narrow"/>
              </a:rPr>
            </a:br>
            <a:r>
              <a:rPr lang="ru-RU" sz="3200" b="1" i="1" dirty="0">
                <a:solidFill>
                  <a:srgbClr val="FFC000"/>
                </a:solidFill>
                <a:latin typeface="Arial Narrow"/>
                <a:cs typeface="Arial Narrow"/>
              </a:rPr>
              <a:t>ОБЩЕЕ Отечество…</a:t>
            </a:r>
            <a:br>
              <a:rPr lang="ru-RU" sz="3200" b="1" i="1" dirty="0">
                <a:solidFill>
                  <a:srgbClr val="FFC000"/>
                </a:solidFill>
                <a:latin typeface="Arial Narrow"/>
                <a:cs typeface="Arial Narrow"/>
              </a:rPr>
            </a:br>
            <a:endParaRPr lang="ru-RU" sz="3200" b="1" dirty="0">
              <a:latin typeface="Arial Narrow"/>
              <a:cs typeface="Arial Narrow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 flipV="1">
            <a:off x="722312" y="5026612"/>
            <a:ext cx="7929981" cy="45719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3200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 </a:t>
            </a:r>
            <a:endParaRPr lang="ru-RU" sz="3200" b="1" i="1" dirty="0">
              <a:solidFill>
                <a:srgbClr val="FFC000"/>
              </a:solidFill>
              <a:latin typeface="Arial Narrow"/>
              <a:cs typeface="Arial Narrow"/>
            </a:endParaRPr>
          </a:p>
        </p:txBody>
      </p:sp>
      <p:pic>
        <p:nvPicPr>
          <p:cNvPr id="6146" name="Picture 2" descr="C:\Users\Лидия Николаевна\Pictures\фото школы 70\фото школа 70\100_3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63656"/>
            <a:ext cx="3257148" cy="2442861"/>
          </a:xfrm>
          <a:prstGeom prst="rect">
            <a:avLst/>
          </a:prstGeom>
          <a:noFill/>
        </p:spPr>
      </p:pic>
      <p:pic>
        <p:nvPicPr>
          <p:cNvPr id="6147" name="Picture 3" descr="C:\Users\Лидия Николаевна\Desktop\поход\IMG_2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8111" y="526794"/>
            <a:ext cx="3164182" cy="2373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863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Narrow" pitchFamily="34" charset="0"/>
              </a:rPr>
              <a:t>Особенность   времени: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70000" lnSpcReduction="20000"/>
          </a:bodyPr>
          <a:lstStyle/>
          <a:p>
            <a:pPr algn="ctr">
              <a:buNone/>
            </a:pPr>
            <a:r>
              <a:rPr lang="ru-RU" b="1" dirty="0">
                <a:latin typeface="Arial Narrow" pitchFamily="34" charset="0"/>
              </a:rPr>
              <a:t>Вольное, свободное отношение к семейным ценностям -</a:t>
            </a:r>
          </a:p>
          <a:p>
            <a:pPr>
              <a:buNone/>
            </a:pPr>
            <a:endParaRPr lang="ru-RU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FFC000"/>
                </a:solidFill>
                <a:latin typeface="Arial Narrow" pitchFamily="34" charset="0"/>
              </a:rPr>
              <a:t>            исчезает семейная идентичность ребенка;</a:t>
            </a:r>
          </a:p>
          <a:p>
            <a:pPr algn="ctr">
              <a:buNone/>
            </a:pPr>
            <a:endParaRPr lang="ru-RU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dirty="0">
                <a:latin typeface="Arial Narrow" pitchFamily="34" charset="0"/>
              </a:rPr>
              <a:t>Вольное, свободное отношение к школьным ценностям -</a:t>
            </a:r>
          </a:p>
          <a:p>
            <a:pPr algn="ctr">
              <a:buNone/>
            </a:pPr>
            <a:endParaRPr lang="ru-RU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dirty="0">
                <a:solidFill>
                  <a:srgbClr val="FFC000"/>
                </a:solidFill>
                <a:latin typeface="Arial Narrow" pitchFamily="34" charset="0"/>
              </a:rPr>
              <a:t>     </a:t>
            </a:r>
            <a:r>
              <a:rPr lang="ru-RU" b="1" i="1" dirty="0">
                <a:solidFill>
                  <a:srgbClr val="FFC000"/>
                </a:solidFill>
                <a:latin typeface="Arial Narrow" pitchFamily="34" charset="0"/>
              </a:rPr>
              <a:t>исчезает школьная идентичность ребенка;</a:t>
            </a:r>
          </a:p>
          <a:p>
            <a:pPr algn="ctr">
              <a:buNone/>
            </a:pPr>
            <a:endParaRPr lang="ru-RU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dirty="0">
                <a:latin typeface="Arial Narrow" pitchFamily="34" charset="0"/>
              </a:rPr>
              <a:t>Вольное, свободное отношение к нравственным ценностям  народа -</a:t>
            </a:r>
          </a:p>
          <a:p>
            <a:pPr>
              <a:buNone/>
            </a:pPr>
            <a:r>
              <a:rPr lang="ru-RU" b="1" dirty="0">
                <a:latin typeface="Arial Narrow" pitchFamily="34" charset="0"/>
              </a:rPr>
              <a:t>                                                                   </a:t>
            </a:r>
            <a:r>
              <a:rPr lang="ru-RU" b="1" dirty="0" smtClean="0">
                <a:latin typeface="Arial Narrow" pitchFamily="34" charset="0"/>
              </a:rPr>
              <a:t>                 </a:t>
            </a:r>
            <a:endParaRPr lang="ru-RU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dirty="0">
                <a:solidFill>
                  <a:srgbClr val="FFC000"/>
                </a:solidFill>
                <a:latin typeface="Arial Narrow" pitchFamily="34" charset="0"/>
              </a:rPr>
              <a:t>     </a:t>
            </a:r>
            <a:r>
              <a:rPr lang="ru-RU" b="1" i="1" dirty="0">
                <a:solidFill>
                  <a:srgbClr val="FFC000"/>
                </a:solidFill>
                <a:latin typeface="Arial Narrow" pitchFamily="34" charset="0"/>
              </a:rPr>
              <a:t>исчезает национальная    идентичность ребенка;</a:t>
            </a:r>
          </a:p>
          <a:p>
            <a:pPr algn="ctr">
              <a:buNone/>
            </a:pPr>
            <a:endParaRPr lang="ru-RU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dirty="0">
                <a:latin typeface="Arial Narrow" pitchFamily="34" charset="0"/>
              </a:rPr>
              <a:t>Вольное, свободное отношение к нравственным ценностям Отечества –</a:t>
            </a:r>
          </a:p>
          <a:p>
            <a:pPr algn="ctr">
              <a:buNone/>
            </a:pPr>
            <a:endParaRPr lang="ru-RU" b="1" dirty="0">
              <a:latin typeface="Arial Narrow" pitchFamily="34" charset="0"/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FFC000"/>
                </a:solidFill>
                <a:latin typeface="Arial Narrow" pitchFamily="34" charset="0"/>
              </a:rPr>
              <a:t>исчезает    причастность  ребенка к Родине.</a:t>
            </a:r>
          </a:p>
          <a:p>
            <a:pPr>
              <a:buNone/>
            </a:pPr>
            <a:r>
              <a:rPr lang="ru-RU" dirty="0">
                <a:solidFill>
                  <a:srgbClr val="FFC000"/>
                </a:solidFill>
              </a:rPr>
              <a:t> 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ЧТО ДЕЛАТЬ?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99471" y="1923691"/>
            <a:ext cx="448574" cy="198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99471" y="2363637"/>
            <a:ext cx="448574" cy="232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99471" y="2915728"/>
            <a:ext cx="483079" cy="207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440016" y="3476445"/>
            <a:ext cx="408029" cy="215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465896" y="3968151"/>
            <a:ext cx="382149" cy="258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465896" y="4468482"/>
            <a:ext cx="416654" cy="301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40015" y="5011947"/>
            <a:ext cx="479627" cy="215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Работать: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Arial Narrow"/>
                <a:cs typeface="Arial Narrow"/>
              </a:rPr>
              <a:t>Развивать все идентичности ребенка: 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Семейную;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Школьную;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Национальную (этническую);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ГРАЖДАНСКУЮ.</a:t>
            </a:r>
          </a:p>
          <a:p>
            <a:pPr marL="0" indent="0">
              <a:buNone/>
            </a:pPr>
            <a:r>
              <a:rPr lang="ru-RU" b="1" dirty="0" smtClean="0">
                <a:latin typeface="Arial Narrow"/>
                <a:cs typeface="Arial Narrow"/>
              </a:rPr>
              <a:t>Необходимо: комплексное решение проблемы!</a:t>
            </a:r>
            <a:endParaRPr lang="en-US" b="1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 Narrow"/>
                <a:cs typeface="Arial Narrow"/>
              </a:rPr>
              <a:t>NB</a:t>
            </a:r>
            <a:r>
              <a:rPr lang="ru-RU" b="1" dirty="0" smtClean="0">
                <a:solidFill>
                  <a:srgbClr val="FF0000"/>
                </a:solidFill>
                <a:latin typeface="Arial Narrow"/>
                <a:cs typeface="Arial Narrow"/>
              </a:rPr>
              <a:t>!</a:t>
            </a:r>
          </a:p>
          <a:p>
            <a:pPr marL="0" indent="0">
              <a:buNone/>
            </a:pPr>
            <a:r>
              <a:rPr lang="ru-RU" b="1" u="sng" dirty="0" smtClean="0">
                <a:latin typeface="Arial Narrow"/>
                <a:cs typeface="Arial Narrow"/>
              </a:rPr>
              <a:t>Начало работы:</a:t>
            </a:r>
          </a:p>
          <a:p>
            <a:pPr marL="0" indent="0">
              <a:buNone/>
            </a:pPr>
            <a:r>
              <a:rPr lang="ru-RU" b="1" i="1" dirty="0" smtClean="0">
                <a:latin typeface="Arial Narrow"/>
                <a:cs typeface="Arial Narrow"/>
              </a:rPr>
              <a:t>Развитие гражданской </a:t>
            </a:r>
            <a:endParaRPr lang="ru-RU" b="1" i="1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ru-RU" b="1" i="1" dirty="0" smtClean="0">
                <a:latin typeface="Arial Narrow"/>
                <a:cs typeface="Arial Narrow"/>
              </a:rPr>
              <a:t>идентичности </a:t>
            </a:r>
            <a:r>
              <a:rPr lang="ru-RU" b="1" i="1" dirty="0" smtClean="0">
                <a:latin typeface="Arial Narrow"/>
                <a:cs typeface="Arial Narrow"/>
              </a:rPr>
              <a:t>ребенка;</a:t>
            </a:r>
          </a:p>
          <a:p>
            <a:pPr marL="0" indent="0">
              <a:buNone/>
            </a:pPr>
            <a:r>
              <a:rPr lang="ru-RU" b="1" u="sng" dirty="0" smtClean="0">
                <a:latin typeface="Arial Narrow"/>
                <a:cs typeface="Arial Narrow"/>
              </a:rPr>
              <a:t>Итог и результат работы:</a:t>
            </a:r>
          </a:p>
          <a:p>
            <a:pPr marL="0" indent="0">
              <a:buNone/>
            </a:pPr>
            <a:r>
              <a:rPr lang="ru-RU" b="1" dirty="0" smtClean="0">
                <a:latin typeface="Arial Narrow"/>
                <a:cs typeface="Arial Narrow"/>
              </a:rPr>
              <a:t>Наличие гражданской идентичности. </a:t>
            </a:r>
            <a:endParaRPr lang="ru-RU" b="1" dirty="0">
              <a:latin typeface="Arial Narrow"/>
              <a:cs typeface="Arial Narrow"/>
            </a:endParaRPr>
          </a:p>
        </p:txBody>
      </p:sp>
      <p:pic>
        <p:nvPicPr>
          <p:cNvPr id="3074" name="Picture 2" descr="C:\Users\Лидия Николаевна\Pictures\фото школы 70\фото для презентации\мое классное дело\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3587" y="1924843"/>
            <a:ext cx="2843213" cy="1503363"/>
          </a:xfrm>
          <a:prstGeom prst="rect">
            <a:avLst/>
          </a:prstGeom>
          <a:noFill/>
        </p:spPr>
      </p:pic>
      <p:pic>
        <p:nvPicPr>
          <p:cNvPr id="3075" name="Picture 3" descr="C:\Users\Лидия Николаевна\Pictures\фото школы 70\фото для презентации\зимняя интеллект-школа\PICT01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0523" y="4216455"/>
            <a:ext cx="2546277" cy="1909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11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Гражданская идентичность: 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г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ражданин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семьи;</a:t>
            </a:r>
          </a:p>
          <a:p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г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ражданин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школы;</a:t>
            </a:r>
          </a:p>
          <a:p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г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ражданин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города (региона);</a:t>
            </a:r>
          </a:p>
          <a:p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г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ражданин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народа;</a:t>
            </a:r>
          </a:p>
          <a:p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г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ражданин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Отечества.</a:t>
            </a:r>
          </a:p>
          <a:p>
            <a:pPr>
              <a:buNone/>
            </a:pPr>
            <a:endParaRPr lang="ru-RU" b="1" dirty="0">
              <a:latin typeface="Arial Narrow"/>
              <a:cs typeface="Arial Narrow"/>
            </a:endParaRPr>
          </a:p>
          <a:p>
            <a:pPr marL="0" indent="0" algn="ctr">
              <a:buNone/>
            </a:pPr>
            <a:endParaRPr lang="ru-RU" b="1" i="1" dirty="0" smtClean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ru-RU" b="1" i="1" dirty="0" smtClean="0">
                <a:latin typeface="Arial Narrow"/>
                <a:cs typeface="Arial Narrow"/>
              </a:rPr>
              <a:t>Направления </a:t>
            </a:r>
            <a:r>
              <a:rPr lang="ru-RU" b="1" i="1" dirty="0" smtClean="0">
                <a:latin typeface="Arial Narrow"/>
                <a:cs typeface="Arial Narrow"/>
              </a:rPr>
              <a:t>работы школы </a:t>
            </a:r>
          </a:p>
          <a:p>
            <a:pPr marL="0" indent="0" algn="ctr">
              <a:buNone/>
            </a:pPr>
            <a:r>
              <a:rPr lang="ru-RU" b="1" i="1" dirty="0" smtClean="0">
                <a:latin typeface="Arial Narrow"/>
                <a:cs typeface="Arial Narrow"/>
              </a:rPr>
              <a:t>по развитию гражданской идентичности обучающихся</a:t>
            </a:r>
            <a:endParaRPr lang="ru-RU" b="1" i="1" dirty="0">
              <a:latin typeface="Arial Narrow"/>
              <a:cs typeface="Arial Narrow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07768" y="3899140"/>
            <a:ext cx="1331054" cy="715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Лидия Николаевна\Pictures\фото школы 70\школа\2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972" y="1758684"/>
            <a:ext cx="3508743" cy="26173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71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Гражданин семьи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Роль родителей: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р</a:t>
            </a:r>
            <a:r>
              <a:rPr lang="ru-RU" b="1" dirty="0" smtClean="0">
                <a:latin typeface="Arial Narrow"/>
                <a:cs typeface="Arial Narrow"/>
              </a:rPr>
              <a:t>ассказывать </a:t>
            </a:r>
            <a:r>
              <a:rPr lang="ru-RU" b="1" dirty="0" smtClean="0">
                <a:latin typeface="Arial Narrow"/>
                <a:cs typeface="Arial Narrow"/>
              </a:rPr>
              <a:t>о славной истории семьи;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в</a:t>
            </a:r>
            <a:r>
              <a:rPr lang="ru-RU" b="1" dirty="0" smtClean="0">
                <a:latin typeface="Arial Narrow"/>
                <a:cs typeface="Arial Narrow"/>
              </a:rPr>
              <a:t>оспитывать </a:t>
            </a:r>
            <a:r>
              <a:rPr lang="ru-RU" b="1" dirty="0" smtClean="0">
                <a:latin typeface="Arial Narrow"/>
                <a:cs typeface="Arial Narrow"/>
              </a:rPr>
              <a:t>уважение к старшим и младшим членам семьи;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у</a:t>
            </a:r>
            <a:r>
              <a:rPr lang="ru-RU" b="1" dirty="0" smtClean="0">
                <a:latin typeface="Arial Narrow"/>
                <a:cs typeface="Arial Narrow"/>
              </a:rPr>
              <a:t>странить </a:t>
            </a:r>
            <a:r>
              <a:rPr lang="ru-RU" b="1" dirty="0" smtClean="0">
                <a:latin typeface="Arial Narrow"/>
                <a:cs typeface="Arial Narrow"/>
              </a:rPr>
              <a:t>потребительское отношение детей к себе;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оддерживать </a:t>
            </a:r>
            <a:r>
              <a:rPr lang="ru-RU" b="1" dirty="0" smtClean="0">
                <a:latin typeface="Arial Narrow"/>
                <a:cs typeface="Arial Narrow"/>
              </a:rPr>
              <a:t>семейные ценности и традиции.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Роль школы: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роекты</a:t>
            </a:r>
            <a:r>
              <a:rPr lang="ru-RU" b="1" dirty="0" smtClean="0">
                <a:latin typeface="Arial Narrow"/>
                <a:cs typeface="Arial Narrow"/>
              </a:rPr>
              <a:t>: «История моей семьи в истории Отечества»; «Моя семья в истории Великой Отечественной войны»;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раздник </a:t>
            </a:r>
            <a:r>
              <a:rPr lang="ru-RU" b="1" dirty="0" smtClean="0">
                <a:latin typeface="Arial Narrow"/>
                <a:cs typeface="Arial Narrow"/>
              </a:rPr>
              <a:t>«День семьи»;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о</a:t>
            </a:r>
            <a:r>
              <a:rPr lang="ru-RU" b="1" dirty="0" smtClean="0">
                <a:latin typeface="Arial Narrow"/>
                <a:cs typeface="Arial Narrow"/>
              </a:rPr>
              <a:t>рганизация </a:t>
            </a:r>
            <a:r>
              <a:rPr lang="ru-RU" b="1" dirty="0" smtClean="0">
                <a:latin typeface="Arial Narrow"/>
                <a:cs typeface="Arial Narrow"/>
              </a:rPr>
              <a:t>условий для общения родителей и детей, темы: семейные традиции и ценности</a:t>
            </a:r>
            <a:r>
              <a:rPr lang="ru-RU" b="1" dirty="0" smtClean="0">
                <a:latin typeface="Arial Narrow"/>
                <a:cs typeface="Arial Narrow"/>
              </a:rPr>
              <a:t>.</a:t>
            </a:r>
            <a:endParaRPr lang="ru-RU" b="1" dirty="0" smtClean="0">
              <a:latin typeface="Arial Narrow"/>
              <a:cs typeface="Arial Narrow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1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Гражданин школы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C000"/>
                </a:solidFill>
                <a:latin typeface="Arial Narrow"/>
                <a:cs typeface="Arial Narrow"/>
              </a:rPr>
              <a:t>В центре внимания</a:t>
            </a:r>
            <a:r>
              <a:rPr lang="ru-RU" sz="3600" b="1" dirty="0" smtClean="0">
                <a:solidFill>
                  <a:srgbClr val="FFC000"/>
                </a:solidFill>
                <a:latin typeface="Arial Narrow"/>
                <a:cs typeface="Arial Narrow"/>
              </a:rPr>
              <a:t>:</a:t>
            </a:r>
            <a:endParaRPr lang="ru-RU" sz="3600" b="1" dirty="0" smtClean="0">
              <a:solidFill>
                <a:srgbClr val="FFC000"/>
              </a:solidFill>
              <a:latin typeface="Arial Narrow"/>
              <a:cs typeface="Arial Narrow"/>
            </a:endParaRPr>
          </a:p>
          <a:p>
            <a:r>
              <a:rPr lang="ru-RU" b="1" dirty="0" smtClean="0">
                <a:latin typeface="Arial Narrow"/>
                <a:cs typeface="Arial Narrow"/>
              </a:rPr>
              <a:t>р</a:t>
            </a:r>
            <a:r>
              <a:rPr lang="ru-RU" b="1" dirty="0" smtClean="0">
                <a:latin typeface="Arial Narrow"/>
                <a:cs typeface="Arial Narrow"/>
              </a:rPr>
              <a:t>азвитие </a:t>
            </a:r>
            <a:r>
              <a:rPr lang="ru-RU" b="1" dirty="0" smtClean="0">
                <a:latin typeface="Arial Narrow"/>
                <a:cs typeface="Arial Narrow"/>
              </a:rPr>
              <a:t>ученического </a:t>
            </a:r>
            <a:r>
              <a:rPr lang="ru-RU" b="1" dirty="0" smtClean="0">
                <a:latin typeface="Arial Narrow"/>
                <a:cs typeface="Arial Narrow"/>
              </a:rPr>
              <a:t>самоуправления</a:t>
            </a:r>
            <a:r>
              <a:rPr lang="ru-RU" b="1" dirty="0" smtClean="0">
                <a:latin typeface="Arial Narrow"/>
                <a:cs typeface="Arial Narrow"/>
              </a:rPr>
              <a:t>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р</a:t>
            </a:r>
            <a:r>
              <a:rPr lang="ru-RU" b="1" dirty="0" smtClean="0">
                <a:latin typeface="Arial Narrow"/>
                <a:cs typeface="Arial Narrow"/>
              </a:rPr>
              <a:t>абота </a:t>
            </a:r>
            <a:r>
              <a:rPr lang="ru-RU" b="1" dirty="0" smtClean="0">
                <a:latin typeface="Arial Narrow"/>
                <a:cs typeface="Arial Narrow"/>
              </a:rPr>
              <a:t>детской организации «Сибиряк»;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роект </a:t>
            </a:r>
            <a:r>
              <a:rPr lang="ru-RU" b="1" dirty="0" smtClean="0">
                <a:latin typeface="Arial Narrow"/>
                <a:cs typeface="Arial Narrow"/>
              </a:rPr>
              <a:t>«Школа, которую я выбираю»;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роект </a:t>
            </a:r>
            <a:r>
              <a:rPr lang="ru-RU" b="1" dirty="0" smtClean="0">
                <a:latin typeface="Arial Narrow"/>
                <a:cs typeface="Arial Narrow"/>
              </a:rPr>
              <a:t>«Практика малых дел»;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и</a:t>
            </a:r>
            <a:r>
              <a:rPr lang="ru-RU" b="1" dirty="0" smtClean="0">
                <a:latin typeface="Arial Narrow"/>
                <a:cs typeface="Arial Narrow"/>
              </a:rPr>
              <a:t>дея </a:t>
            </a:r>
            <a:r>
              <a:rPr lang="ru-RU" b="1" dirty="0" smtClean="0">
                <a:latin typeface="Arial Narrow"/>
                <a:cs typeface="Arial Narrow"/>
              </a:rPr>
              <a:t>для развития школы в этом учебном году и на долгие годы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 Narrow"/>
                <a:cs typeface="Arial Narrow"/>
              </a:rPr>
              <a:t>NB</a:t>
            </a:r>
            <a:r>
              <a:rPr lang="ru-RU" b="1" dirty="0" smtClean="0">
                <a:solidFill>
                  <a:srgbClr val="FF0000"/>
                </a:solidFill>
                <a:latin typeface="Arial Narrow"/>
                <a:cs typeface="Arial Narrow"/>
              </a:rPr>
              <a:t>!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Включенность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детей </a:t>
            </a:r>
            <a:endParaRPr lang="ru-RU" b="1" i="1" dirty="0" smtClean="0">
              <a:solidFill>
                <a:srgbClr val="FFC000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в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позитивную деятельность </a:t>
            </a:r>
            <a:endParaRPr lang="ru-RU" b="1" i="1" dirty="0" smtClean="0">
              <a:solidFill>
                <a:srgbClr val="FFC000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на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благо </a:t>
            </a:r>
            <a:r>
              <a:rPr lang="ru-RU" b="1" i="1" dirty="0" smtClean="0">
                <a:solidFill>
                  <a:srgbClr val="FFC000"/>
                </a:solidFill>
                <a:latin typeface="Arial Narrow"/>
                <a:cs typeface="Arial Narrow"/>
              </a:rPr>
              <a:t>школы!!!</a:t>
            </a:r>
            <a:endParaRPr lang="ru-RU" b="1" i="1" dirty="0">
              <a:solidFill>
                <a:srgbClr val="FFC000"/>
              </a:solidFill>
              <a:latin typeface="Arial Narrow"/>
              <a:cs typeface="Arial Narrow"/>
            </a:endParaRPr>
          </a:p>
        </p:txBody>
      </p:sp>
      <p:pic>
        <p:nvPicPr>
          <p:cNvPr id="4098" name="Picture 2" descr="C:\Users\Лидия Николаевна\Pictures\фото школы 70\фото школа 70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9623" y="4970611"/>
            <a:ext cx="2716212" cy="13477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71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Гражданин города (региона)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 Narrow"/>
                <a:cs typeface="Arial Narrow"/>
              </a:rPr>
              <a:t>ОБЯЗАТЕЛЬНО: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Знакомить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с</a:t>
            </a:r>
            <a:r>
              <a:rPr lang="ru-RU" b="1" dirty="0" smtClean="0">
                <a:latin typeface="Arial Narrow"/>
                <a:cs typeface="Arial Narrow"/>
              </a:rPr>
              <a:t> </a:t>
            </a:r>
            <a:r>
              <a:rPr lang="ru-RU" b="1" dirty="0" smtClean="0">
                <a:latin typeface="Arial Narrow"/>
                <a:cs typeface="Arial Narrow"/>
              </a:rPr>
              <a:t>историей города и региона;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с</a:t>
            </a:r>
            <a:r>
              <a:rPr lang="ru-RU" b="1" dirty="0" smtClean="0">
                <a:latin typeface="Arial Narrow"/>
                <a:cs typeface="Arial Narrow"/>
              </a:rPr>
              <a:t> </a:t>
            </a:r>
            <a:r>
              <a:rPr lang="ru-RU" b="1" dirty="0" smtClean="0">
                <a:latin typeface="Arial Narrow"/>
                <a:cs typeface="Arial Narrow"/>
              </a:rPr>
              <a:t>достойными людьми города и региона;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Проекты: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«Семь чудес моей малой родины»;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«Мои современники».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Образовательные путешествия: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о Тюмени, ее окрестностям и Тюменской области;</a:t>
            </a:r>
            <a:endParaRPr lang="ru-RU" b="1" dirty="0" smtClean="0">
              <a:latin typeface="Arial Narrow"/>
              <a:cs typeface="Arial Narrow"/>
            </a:endParaRPr>
          </a:p>
          <a:p>
            <a:r>
              <a:rPr lang="ru-RU" b="1" dirty="0" smtClean="0">
                <a:latin typeface="Arial Narrow"/>
                <a:cs typeface="Arial Narrow"/>
              </a:rPr>
              <a:t>по</a:t>
            </a:r>
            <a:r>
              <a:rPr lang="ru-RU" b="1" dirty="0" smtClean="0">
                <a:latin typeface="Arial Narrow"/>
                <a:cs typeface="Arial Narrow"/>
              </a:rPr>
              <a:t> музеям города и области.</a:t>
            </a:r>
            <a:endParaRPr lang="ru-RU" b="1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Практическая деятельность на благо города и региона: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ц</a:t>
            </a:r>
            <a:r>
              <a:rPr lang="ru-RU" b="1" dirty="0" smtClean="0">
                <a:latin typeface="Arial Narrow"/>
                <a:cs typeface="Arial Narrow"/>
              </a:rPr>
              <a:t>ветники </a:t>
            </a:r>
            <a:r>
              <a:rPr lang="ru-RU" b="1" dirty="0" smtClean="0">
                <a:latin typeface="Arial Narrow"/>
                <a:cs typeface="Arial Narrow"/>
              </a:rPr>
              <a:t>(участие в конкурсах);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с</a:t>
            </a:r>
            <a:r>
              <a:rPr lang="ru-RU" b="1" dirty="0" smtClean="0">
                <a:latin typeface="Arial Narrow"/>
                <a:cs typeface="Arial Narrow"/>
              </a:rPr>
              <a:t>ад</a:t>
            </a:r>
            <a:r>
              <a:rPr lang="ru-RU" b="1" dirty="0" smtClean="0">
                <a:latin typeface="Arial Narrow"/>
                <a:cs typeface="Arial Narrow"/>
              </a:rPr>
              <a:t>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у</a:t>
            </a:r>
            <a:r>
              <a:rPr lang="ru-RU" b="1" dirty="0" smtClean="0">
                <a:latin typeface="Arial Narrow"/>
                <a:cs typeface="Arial Narrow"/>
              </a:rPr>
              <a:t>частие </a:t>
            </a:r>
            <a:r>
              <a:rPr lang="ru-RU" b="1" dirty="0" smtClean="0">
                <a:latin typeface="Arial Narrow"/>
                <a:cs typeface="Arial Narrow"/>
              </a:rPr>
              <a:t>в субботниках и городских событиях.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Лидия Николаевна\Pictures\фото школы 70\фото для презентации\школьный двор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3089" y="1765004"/>
            <a:ext cx="2813711" cy="2262003"/>
          </a:xfrm>
          <a:prstGeom prst="rect">
            <a:avLst/>
          </a:prstGeom>
          <a:noFill/>
        </p:spPr>
      </p:pic>
      <p:pic>
        <p:nvPicPr>
          <p:cNvPr id="2051" name="Picture 3" descr="C:\Users\Лидия Николаевна\Pictures\фото школы 70\фото для презентации\школьный двор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0884" y="4720856"/>
            <a:ext cx="2256879" cy="15037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71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Гражданин своего народа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Роль родителей: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о</a:t>
            </a:r>
            <a:r>
              <a:rPr lang="ru-RU" b="1" dirty="0" smtClean="0">
                <a:latin typeface="Arial Narrow"/>
                <a:cs typeface="Arial Narrow"/>
              </a:rPr>
              <a:t>бучение </a:t>
            </a:r>
            <a:r>
              <a:rPr lang="ru-RU" b="1" dirty="0" smtClean="0">
                <a:latin typeface="Arial Narrow"/>
                <a:cs typeface="Arial Narrow"/>
              </a:rPr>
              <a:t>ребенка родному языку;  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ередача </a:t>
            </a:r>
            <a:r>
              <a:rPr lang="ru-RU" b="1" dirty="0" smtClean="0">
                <a:latin typeface="Arial Narrow"/>
                <a:cs typeface="Arial Narrow"/>
              </a:rPr>
              <a:t>ребенку  устного народного творчества, народной культуры (музыка, танец, декоративно-прикладное творчество, кухня),     национальных традиций; 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ередача </a:t>
            </a:r>
            <a:r>
              <a:rPr lang="ru-RU" b="1" dirty="0" smtClean="0">
                <a:latin typeface="Arial Narrow"/>
                <a:cs typeface="Arial Narrow"/>
              </a:rPr>
              <a:t>ребенку духовно-нравственных ценностей религиозного учения, принятого народом;   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 воспитание уважения к истории своего народа. </a:t>
            </a:r>
          </a:p>
          <a:p>
            <a:pPr marL="0" indent="0">
              <a:buNone/>
            </a:pPr>
            <a:endParaRPr lang="ru-RU" b="1" dirty="0" smtClean="0">
              <a:solidFill>
                <a:srgbClr val="FFC000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Роль </a:t>
            </a:r>
            <a:r>
              <a:rPr lang="ru-RU" sz="3200" b="1" dirty="0" smtClean="0">
                <a:solidFill>
                  <a:srgbClr val="FFC000"/>
                </a:solidFill>
                <a:latin typeface="Arial Narrow"/>
                <a:cs typeface="Arial Narrow"/>
              </a:rPr>
              <a:t>школы: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у</a:t>
            </a:r>
            <a:r>
              <a:rPr lang="ru-RU" b="1" dirty="0" smtClean="0">
                <a:latin typeface="Arial Narrow"/>
                <a:cs typeface="Arial Narrow"/>
              </a:rPr>
              <a:t>важение </a:t>
            </a:r>
            <a:r>
              <a:rPr lang="ru-RU" b="1" dirty="0" smtClean="0">
                <a:latin typeface="Arial Narrow"/>
                <a:cs typeface="Arial Narrow"/>
              </a:rPr>
              <a:t>национальных, религиозных традиций, народной культуры своих учеников; развитие  у родителей желания знакомить детей с родной культурой;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п</a:t>
            </a:r>
            <a:r>
              <a:rPr lang="ru-RU" b="1" dirty="0" smtClean="0">
                <a:latin typeface="Arial Narrow"/>
                <a:cs typeface="Arial Narrow"/>
              </a:rPr>
              <a:t>роведение </a:t>
            </a:r>
            <a:r>
              <a:rPr lang="ru-RU" b="1" dirty="0" smtClean="0">
                <a:latin typeface="Arial Narrow"/>
                <a:cs typeface="Arial Narrow"/>
              </a:rPr>
              <a:t>культурологических праздников, связанных с национальными и религиозными традициями семей  учеников: фестиваль славянской культуры «Солнцеворот», фестиваль культуры тюркских народов «Курбан-Байрам», Рождественские встречи, вечер чтения: «Мудрость древних текстов»; стенды и программы, посвященные культурному содержанию религиозных праздников (Рождество и Пасха, Курбан-Байрам и Ураза-Байрам, </a:t>
            </a:r>
            <a:r>
              <a:rPr lang="ru-RU" b="1" dirty="0" err="1" smtClean="0">
                <a:latin typeface="Arial Narrow"/>
                <a:cs typeface="Arial Narrow"/>
              </a:rPr>
              <a:t>Ханука</a:t>
            </a:r>
            <a:r>
              <a:rPr lang="ru-RU" b="1" dirty="0" smtClean="0">
                <a:latin typeface="Arial Narrow"/>
                <a:cs typeface="Arial Narrow"/>
              </a:rPr>
              <a:t> и </a:t>
            </a:r>
            <a:r>
              <a:rPr lang="ru-RU" b="1" dirty="0" err="1" smtClean="0">
                <a:latin typeface="Arial Narrow"/>
                <a:cs typeface="Arial Narrow"/>
              </a:rPr>
              <a:t>Песах</a:t>
            </a:r>
            <a:r>
              <a:rPr lang="ru-RU" b="1" dirty="0" smtClean="0">
                <a:latin typeface="Arial Narrow"/>
                <a:cs typeface="Arial Narrow"/>
              </a:rPr>
              <a:t>, </a:t>
            </a:r>
            <a:r>
              <a:rPr lang="ru-RU" b="1" dirty="0" err="1" smtClean="0">
                <a:latin typeface="Arial Narrow" pitchFamily="34" charset="0"/>
              </a:rPr>
              <a:t>Сагаалган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err="1" smtClean="0">
                <a:latin typeface="Arial Narrow" pitchFamily="34" charset="0"/>
              </a:rPr>
              <a:t>и</a:t>
            </a:r>
            <a:r>
              <a:rPr lang="ru-RU" b="1" dirty="0" smtClean="0">
                <a:latin typeface="Arial Narrow" pitchFamily="34" charset="0"/>
              </a:rPr>
              <a:t> </a:t>
            </a:r>
            <a:r>
              <a:rPr lang="ru-RU" b="1" dirty="0" err="1" smtClean="0">
                <a:latin typeface="Arial Narrow" pitchFamily="34" charset="0"/>
              </a:rPr>
              <a:t>Дончод-хурал</a:t>
            </a:r>
            <a:r>
              <a:rPr lang="ru-RU" b="1" dirty="0" smtClean="0">
                <a:latin typeface="Arial Narrow" pitchFamily="34" charset="0"/>
                <a:cs typeface="Arial Narrow"/>
              </a:rPr>
              <a:t>;</a:t>
            </a:r>
            <a:endParaRPr lang="ru-RU" b="1" dirty="0" smtClean="0">
              <a:latin typeface="Arial Narrow" pitchFamily="34" charset="0"/>
              <a:cs typeface="Arial Narrow"/>
            </a:endParaRPr>
          </a:p>
          <a:p>
            <a:r>
              <a:rPr lang="ru-RU" b="1" dirty="0" smtClean="0">
                <a:latin typeface="Arial Narrow"/>
                <a:cs typeface="Arial Narrow"/>
              </a:rPr>
              <a:t>о</a:t>
            </a:r>
            <a:r>
              <a:rPr lang="ru-RU" b="1" dirty="0" smtClean="0">
                <a:latin typeface="Arial Narrow"/>
                <a:cs typeface="Arial Narrow"/>
              </a:rPr>
              <a:t>пора </a:t>
            </a:r>
            <a:r>
              <a:rPr lang="ru-RU" b="1" dirty="0" smtClean="0">
                <a:latin typeface="Arial Narrow"/>
                <a:cs typeface="Arial Narrow"/>
              </a:rPr>
              <a:t>при решении воспитательных задач на духовно-нравственные ценности народной культуры и религиозных учений; 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в</a:t>
            </a:r>
            <a:r>
              <a:rPr lang="ru-RU" b="1" dirty="0" smtClean="0">
                <a:latin typeface="Arial Narrow"/>
                <a:cs typeface="Arial Narrow"/>
              </a:rPr>
              <a:t>оспитание </a:t>
            </a:r>
            <a:r>
              <a:rPr lang="ru-RU" b="1" dirty="0" smtClean="0">
                <a:latin typeface="Arial Narrow"/>
                <a:cs typeface="Arial Narrow"/>
              </a:rPr>
              <a:t>у детей и подростков уважения к другим культурам и религиям. </a:t>
            </a:r>
            <a:endParaRPr lang="ru-RU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3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/>
                <a:cs typeface="Arial Narrow"/>
              </a:rPr>
              <a:t>Гражданин Отечества</a:t>
            </a:r>
            <a:endParaRPr lang="ru-RU" b="1" dirty="0">
              <a:latin typeface="Arial Narrow"/>
              <a:cs typeface="Arial Narrow"/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5137030"/>
          </a:xfrm>
        </p:spPr>
        <p:txBody>
          <a:bodyPr vert="horz"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Роль семьи: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у</a:t>
            </a:r>
            <a:r>
              <a:rPr lang="ru-RU" b="1" dirty="0" smtClean="0">
                <a:latin typeface="Arial Narrow"/>
                <a:cs typeface="Arial Narrow"/>
              </a:rPr>
              <a:t>важение </a:t>
            </a:r>
            <a:r>
              <a:rPr lang="ru-RU" b="1" dirty="0" smtClean="0">
                <a:latin typeface="Arial Narrow"/>
                <a:cs typeface="Arial Narrow"/>
              </a:rPr>
              <a:t>к российской истории;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у</a:t>
            </a:r>
            <a:r>
              <a:rPr lang="ru-RU" b="1" dirty="0" smtClean="0">
                <a:latin typeface="Arial Narrow"/>
                <a:cs typeface="Arial Narrow"/>
              </a:rPr>
              <a:t>важение </a:t>
            </a:r>
            <a:r>
              <a:rPr lang="ru-RU" b="1" dirty="0" smtClean="0">
                <a:latin typeface="Arial Narrow"/>
                <a:cs typeface="Arial Narrow"/>
              </a:rPr>
              <a:t>к государственному языку (русскому);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у</a:t>
            </a:r>
            <a:r>
              <a:rPr lang="ru-RU" b="1" dirty="0" smtClean="0">
                <a:latin typeface="Arial Narrow"/>
                <a:cs typeface="Arial Narrow"/>
              </a:rPr>
              <a:t>важение </a:t>
            </a:r>
            <a:r>
              <a:rPr lang="ru-RU" b="1" dirty="0" smtClean="0">
                <a:latin typeface="Arial Narrow"/>
                <a:cs typeface="Arial Narrow"/>
              </a:rPr>
              <a:t>к российским культурным традициям;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у</a:t>
            </a:r>
            <a:r>
              <a:rPr lang="ru-RU" b="1" dirty="0" smtClean="0">
                <a:latin typeface="Arial Narrow"/>
                <a:cs typeface="Arial Narrow"/>
              </a:rPr>
              <a:t>важение </a:t>
            </a:r>
            <a:r>
              <a:rPr lang="ru-RU" b="1" dirty="0" smtClean="0">
                <a:latin typeface="Arial Narrow"/>
                <a:cs typeface="Arial Narrow"/>
              </a:rPr>
              <a:t>к государственным символам, государственным праздникам; 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деятельность на благо Отечества.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Роль школы:</a:t>
            </a:r>
          </a:p>
          <a:p>
            <a:pPr marL="457200" indent="-457200">
              <a:buNone/>
            </a:pPr>
            <a:r>
              <a:rPr lang="ru-RU" b="1" dirty="0" smtClean="0">
                <a:latin typeface="Arial Narrow"/>
                <a:cs typeface="Arial Narrow"/>
              </a:rPr>
              <a:t>1) высокое </a:t>
            </a:r>
            <a:r>
              <a:rPr lang="ru-RU" b="1" dirty="0">
                <a:latin typeface="Arial Narrow"/>
                <a:cs typeface="Arial Narrow"/>
              </a:rPr>
              <a:t>качество преподавания русского языка и русской литературы, организация нравственного речевого пространства в школе.</a:t>
            </a:r>
          </a:p>
          <a:p>
            <a:pPr marL="0" indent="0">
              <a:buNone/>
            </a:pPr>
            <a:r>
              <a:rPr lang="ru-RU" b="1" dirty="0" smtClean="0">
                <a:latin typeface="Arial Narrow"/>
                <a:cs typeface="Arial Narrow"/>
              </a:rPr>
              <a:t>2) объединение </a:t>
            </a:r>
            <a:r>
              <a:rPr lang="ru-RU" b="1" dirty="0" smtClean="0">
                <a:latin typeface="Arial Narrow"/>
                <a:cs typeface="Arial Narrow"/>
              </a:rPr>
              <a:t>детей всех культур и религий уважением к Отечеству: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п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раздники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:</a:t>
            </a:r>
            <a:r>
              <a:rPr lang="ru-RU" b="1" dirty="0" smtClean="0">
                <a:latin typeface="Arial Narrow"/>
                <a:cs typeface="Arial Narrow"/>
              </a:rPr>
              <a:t> День Победы - парад школьных войск, Фестиваль военно-исторических игр, День защитников Отечества;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с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обытия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, </a:t>
            </a:r>
            <a:r>
              <a:rPr lang="ru-RU" b="1" dirty="0" smtClean="0">
                <a:latin typeface="Arial Narrow"/>
                <a:cs typeface="Arial Narrow"/>
              </a:rPr>
              <a:t>посвященные памятным датам: День снятия блокады с Ленинграда, День Бородинского сражения, военно-историческая игра на местности «Ледовое Побоище», фестиваль «От Сибири до Москвы» (ко Дню примирения и согласия) и др.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ц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икл 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классных часов </a:t>
            </a:r>
            <a:r>
              <a:rPr lang="ru-RU" b="1" dirty="0" smtClean="0">
                <a:latin typeface="Arial Narrow"/>
                <a:cs typeface="Arial Narrow"/>
              </a:rPr>
              <a:t>«Лучшие люди России»; 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абота Центра  </a:t>
            </a:r>
            <a:r>
              <a:rPr lang="ru-RU" b="1" dirty="0" smtClean="0">
                <a:latin typeface="Arial Narrow"/>
                <a:cs typeface="Arial Narrow"/>
              </a:rPr>
              <a:t>спортивно-исторического </a:t>
            </a:r>
            <a:r>
              <a:rPr lang="ru-RU" b="1" dirty="0" smtClean="0">
                <a:latin typeface="Arial Narrow"/>
                <a:cs typeface="Arial Narrow"/>
              </a:rPr>
              <a:t>фехтования, </a:t>
            </a:r>
            <a:r>
              <a:rPr lang="ru-RU" b="1" dirty="0" err="1" smtClean="0">
                <a:latin typeface="Arial Narrow"/>
                <a:cs typeface="Arial Narrow"/>
              </a:rPr>
              <a:t>лукострельной</a:t>
            </a:r>
            <a:r>
              <a:rPr lang="ru-RU" b="1" dirty="0" smtClean="0">
                <a:latin typeface="Arial Narrow"/>
                <a:cs typeface="Arial Narrow"/>
              </a:rPr>
              <a:t> секции;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п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роекты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: </a:t>
            </a:r>
            <a:r>
              <a:rPr lang="ru-RU" b="1" dirty="0" smtClean="0">
                <a:latin typeface="Arial Narrow"/>
                <a:cs typeface="Arial Narrow"/>
              </a:rPr>
              <a:t>«Моя Родина – Россия»;  «Российские немцы – патриоты Отечества»; «Мой народ в славной истории России»; «духовно-нравственные ценности моего народа и моей семьи» - и др.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с</a:t>
            </a:r>
            <a:r>
              <a:rPr lang="ru-RU" b="1" dirty="0" smtClean="0">
                <a:latin typeface="Arial Narrow"/>
                <a:cs typeface="Arial Narrow"/>
              </a:rPr>
              <a:t>тенды</a:t>
            </a:r>
            <a:r>
              <a:rPr lang="ru-RU" b="1" dirty="0" smtClean="0">
                <a:latin typeface="Arial Narrow"/>
                <a:cs typeface="Arial Narrow"/>
              </a:rPr>
              <a:t>, посвященные мировым религиям;</a:t>
            </a:r>
          </a:p>
          <a:p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д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еятельность </a:t>
            </a:r>
            <a:r>
              <a:rPr lang="ru-RU" b="1" dirty="0" smtClean="0">
                <a:solidFill>
                  <a:srgbClr val="FFC000"/>
                </a:solidFill>
                <a:latin typeface="Arial Narrow"/>
                <a:cs typeface="Arial Narrow"/>
              </a:rPr>
              <a:t>на благо Отечества: </a:t>
            </a:r>
            <a:r>
              <a:rPr lang="ru-RU" b="1" dirty="0" smtClean="0">
                <a:latin typeface="Arial Narrow"/>
                <a:cs typeface="Arial Narrow"/>
              </a:rPr>
              <a:t>проекты «Наш сад», «Школьный двор как путь в культуру», «подарим друг другу школу как праздник», «Образование – для Родины»;</a:t>
            </a:r>
          </a:p>
          <a:p>
            <a:r>
              <a:rPr lang="ru-RU" b="1" dirty="0" smtClean="0">
                <a:latin typeface="Arial Narrow"/>
                <a:cs typeface="Arial Narrow"/>
              </a:rPr>
              <a:t> </a:t>
            </a:r>
            <a:endParaRPr lang="ru-RU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3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Исполнительная.thmx</Template>
  <TotalTime>428</TotalTime>
  <Words>835</Words>
  <Application>Microsoft Office PowerPoint</Application>
  <PresentationFormat>Экран (4:3)</PresentationFormat>
  <Paragraphs>121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Развитие гражданской идентичности  обучающихся  в условиях поликультурного образовательного пространства</vt:lpstr>
      <vt:lpstr>Особенность   времени:</vt:lpstr>
      <vt:lpstr>Работать:</vt:lpstr>
      <vt:lpstr>Гражданская идентичность: </vt:lpstr>
      <vt:lpstr>Гражданин семьи</vt:lpstr>
      <vt:lpstr>Гражданин школы</vt:lpstr>
      <vt:lpstr>Гражданин города (региона)</vt:lpstr>
      <vt:lpstr>Гражданин своего народа</vt:lpstr>
      <vt:lpstr>Гражданин Отечества</vt:lpstr>
      <vt:lpstr>Главное:</vt:lpstr>
      <vt:lpstr>Жизнь долгая, мы все успеем, но дети растут быстро,  и нужно успеть подарить им  ОБЩЕЕ Отечество…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гражданской идентичности  обучающихся  в условиях поликультурного образовательного пространства</dc:title>
  <dc:creator>Lidia Rusakova</dc:creator>
  <cp:lastModifiedBy>Лидия Николаевна</cp:lastModifiedBy>
  <cp:revision>20</cp:revision>
  <dcterms:created xsi:type="dcterms:W3CDTF">2014-11-26T19:27:28Z</dcterms:created>
  <dcterms:modified xsi:type="dcterms:W3CDTF">2014-11-27T04:24:27Z</dcterms:modified>
</cp:coreProperties>
</file>