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53" r:id="rId3"/>
    <p:sldId id="354" r:id="rId4"/>
    <p:sldId id="304" r:id="rId5"/>
    <p:sldId id="305" r:id="rId6"/>
    <p:sldId id="335" r:id="rId7"/>
    <p:sldId id="336" r:id="rId8"/>
    <p:sldId id="341" r:id="rId9"/>
    <p:sldId id="337" r:id="rId10"/>
    <p:sldId id="339" r:id="rId11"/>
    <p:sldId id="342" r:id="rId12"/>
    <p:sldId id="35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">
          <p15:clr>
            <a:srgbClr val="A4A3A4"/>
          </p15:clr>
        </p15:guide>
        <p15:guide id="2" pos="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FE7"/>
    <a:srgbClr val="FFFFFF"/>
    <a:srgbClr val="525129"/>
    <a:srgbClr val="FF66FF"/>
    <a:srgbClr val="FF6600"/>
    <a:srgbClr val="FF9900"/>
    <a:srgbClr val="00FF00"/>
    <a:srgbClr val="000000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091" autoAdjust="0"/>
  </p:normalViewPr>
  <p:slideViewPr>
    <p:cSldViewPr snapToGrid="0" showGuides="1">
      <p:cViewPr varScale="1">
        <p:scale>
          <a:sx n="72" d="100"/>
          <a:sy n="72" d="100"/>
        </p:scale>
        <p:origin x="-1314" y="-84"/>
      </p:cViewPr>
      <p:guideLst>
        <p:guide orient="horz" pos="5"/>
        <p:guide pos="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066A2-03FC-4AC7-B0C2-96D7246A57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1D0B4-4269-4926-9D70-BC3234AC29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DF183-F3E6-4FAD-82D6-33199C9013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C3ABD-CB40-4ADA-BB11-9DF90858AE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8233-DE7D-4774-9152-BB2F626F3E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D6024-7E1E-4743-B35C-BB3207CCEE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AB13C-600A-4A90-80BF-298D25651C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F2D29-5E51-432C-A01C-0900E5F9AE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310AD-FD12-48A0-B270-48A73FD95B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41065-8E67-4568-9857-8F53AF1911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B69FD-F761-4461-B587-C62C027FA1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09862A-87D4-48FB-8D0A-AD45CF53670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://ouint7.omsk.obr55.ru/files/2015/06/triangle-1024x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7070" y="4711605"/>
            <a:ext cx="2686929" cy="2146394"/>
          </a:xfrm>
          <a:prstGeom prst="rect">
            <a:avLst/>
          </a:prstGeom>
          <a:noFill/>
        </p:spPr>
      </p:pic>
      <p:sp>
        <p:nvSpPr>
          <p:cNvPr id="5" name="Rectangle 9"/>
          <p:cNvSpPr txBox="1">
            <a:spLocks noChangeArrowheads="1"/>
          </p:cNvSpPr>
          <p:nvPr/>
        </p:nvSpPr>
        <p:spPr bwMode="auto">
          <a:xfrm>
            <a:off x="326867" y="1056786"/>
            <a:ext cx="842392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3200" b="1" dirty="0" smtClean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5484" y="2184119"/>
            <a:ext cx="816032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Произвольный треугольник</a:t>
            </a:r>
          </a:p>
          <a:p>
            <a:pPr algn="ctr"/>
            <a:r>
              <a:rPr lang="ru-RU" alt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(углы)</a:t>
            </a:r>
          </a:p>
          <a:p>
            <a:pPr algn="ctr"/>
            <a:r>
              <a:rPr lang="ru-RU" altLang="ru-RU" sz="4400" dirty="0" smtClean="0">
                <a:solidFill>
                  <a:srgbClr val="082292"/>
                </a:solidFill>
                <a:latin typeface="Monotype Corsiva" pitchFamily="66" charset="0"/>
              </a:rPr>
              <a:t/>
            </a:r>
            <a:br>
              <a:rPr lang="ru-RU" altLang="ru-RU" sz="4400" dirty="0" smtClean="0">
                <a:solidFill>
                  <a:srgbClr val="082292"/>
                </a:solidFill>
                <a:latin typeface="Monotype Corsiva" pitchFamily="66" charset="0"/>
              </a:rPr>
            </a:br>
            <a:r>
              <a:rPr lang="en-US" altLang="ru-RU" dirty="0" smtClean="0">
                <a:solidFill>
                  <a:srgbClr val="082292"/>
                </a:solidFill>
                <a:latin typeface="Monotype Corsiva" pitchFamily="66" charset="0"/>
              </a:rPr>
              <a:t/>
            </a:r>
            <a:br>
              <a:rPr lang="en-US" altLang="ru-RU" dirty="0" smtClean="0">
                <a:solidFill>
                  <a:srgbClr val="082292"/>
                </a:solidFill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35753" y="5440926"/>
            <a:ext cx="1361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3600" b="1" dirty="0" smtClean="0">
                <a:solidFill>
                  <a:schemeClr val="accent1">
                    <a:lumMod val="25000"/>
                  </a:schemeClr>
                </a:solidFill>
                <a:latin typeface="Monotype Corsiva" pitchFamily="66" charset="0"/>
              </a:rPr>
              <a:t>2018 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490" y="2077116"/>
            <a:ext cx="4734150" cy="4388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81891" y="279784"/>
            <a:ext cx="82157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№ 7.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В треугольнике ABC угол A равен 60°, угол B равен</a:t>
            </a:r>
          </a:p>
          <a:p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82°. AD, BE и CF – биссектрисы, пересекающиеся в точке O. Найдите угол AOF. Ответ дайте в градусах. </a:t>
            </a: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5657560" y="5396345"/>
            <a:ext cx="2488912" cy="51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49.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1891" y="279784"/>
            <a:ext cx="82157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№ 8.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В треугольнике ABC угол A равен 60</a:t>
            </a:r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º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, угол B </a:t>
            </a:r>
          </a:p>
          <a:p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равен 82</a:t>
            </a:r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º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. AD, BE и CF — высоты, пересекающиеся в точке O. Найдите угол AOF. Ответ дайте в градусах.</a:t>
            </a: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5657560" y="5396345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82.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116738" name="Picture 2" descr="http://school.umk-spo.biz/images/Koren/repr-0t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116" y="2015070"/>
            <a:ext cx="4852524" cy="4408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1891" y="279784"/>
            <a:ext cx="82157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№ 9.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В треугольнике ABC BM — медиана и BH – высота. Известно, что AC = 216, HC = 54 и ∠ACB = 40°. Найдите угол AMB. Ответ дайте в градусах.</a:t>
            </a: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5657560" y="5396345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140.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5" name="Рисунок 4" descr="https://oge.sdamgia.ru/get_file?id=12307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829" y="1561515"/>
            <a:ext cx="7005710" cy="346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16835"/>
          </a:xfrm>
        </p:spPr>
        <p:txBody>
          <a:bodyPr/>
          <a:lstStyle/>
          <a:p>
            <a:r>
              <a:rPr lang="ru-RU" sz="2000" b="1" dirty="0" smtClean="0"/>
              <a:t>Какие из данных утверждений верны?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37323"/>
            <a:ext cx="9143999" cy="6420678"/>
          </a:xfrm>
        </p:spPr>
        <p:txBody>
          <a:bodyPr/>
          <a:lstStyle/>
          <a:p>
            <a:pPr marL="457200" indent="-457200">
              <a:buNone/>
            </a:pPr>
            <a:r>
              <a:rPr lang="ru-RU" sz="2000" dirty="0" smtClean="0"/>
              <a:t>1.Любая высота равнобедренного треугольника является его биссектрисой. </a:t>
            </a:r>
            <a:endParaRPr lang="ru-RU" sz="2000" b="1" dirty="0" smtClean="0"/>
          </a:p>
          <a:p>
            <a:pPr marL="457200" indent="-457200">
              <a:buNone/>
            </a:pPr>
            <a:r>
              <a:rPr lang="ru-RU" sz="2000" dirty="0" smtClean="0"/>
              <a:t>2.Треугольника </a:t>
            </a:r>
            <a:r>
              <a:rPr lang="ru-RU" sz="2000" dirty="0" smtClean="0"/>
              <a:t>со сторонами 1,2,4 не существует. </a:t>
            </a:r>
            <a:endParaRPr lang="ru-RU" sz="2000" b="1" dirty="0" smtClean="0"/>
          </a:p>
          <a:p>
            <a:pPr marL="457200" indent="-457200">
              <a:buNone/>
            </a:pPr>
            <a:r>
              <a:rPr lang="ru-RU" sz="2000" dirty="0" smtClean="0"/>
              <a:t>3.Сумма </a:t>
            </a:r>
            <a:r>
              <a:rPr lang="ru-RU" sz="2000" dirty="0" smtClean="0"/>
              <a:t>углов прямоугольного треугольника равна 90˚. 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4.Длина </a:t>
            </a:r>
            <a:r>
              <a:rPr lang="ru-RU" sz="2000" dirty="0" smtClean="0"/>
              <a:t>гипотенузы прямоугольного треугольника </a:t>
            </a:r>
            <a:r>
              <a:rPr lang="ru-RU" sz="2000" dirty="0" smtClean="0"/>
              <a:t>меньше</a:t>
            </a:r>
          </a:p>
          <a:p>
            <a:pPr marL="457200" indent="-457200">
              <a:buNone/>
            </a:pPr>
            <a:r>
              <a:rPr lang="ru-RU" sz="2000" dirty="0" smtClean="0"/>
              <a:t>суммы </a:t>
            </a:r>
            <a:r>
              <a:rPr lang="ru-RU" sz="2000" dirty="0" smtClean="0"/>
              <a:t>длин его </a:t>
            </a:r>
            <a:r>
              <a:rPr lang="ru-RU" sz="2000" dirty="0" smtClean="0"/>
              <a:t>катетов.</a:t>
            </a:r>
            <a:endParaRPr lang="ru-RU" sz="2000" b="1" dirty="0" smtClean="0"/>
          </a:p>
          <a:p>
            <a:pPr marL="457200" indent="-457200">
              <a:buNone/>
            </a:pPr>
            <a:r>
              <a:rPr lang="ru-RU" sz="2000" dirty="0" smtClean="0"/>
              <a:t>5.В </a:t>
            </a:r>
            <a:r>
              <a:rPr lang="ru-RU" sz="2000" dirty="0" smtClean="0"/>
              <a:t>тупоугольном треугольнике все углы тупые</a:t>
            </a:r>
            <a:r>
              <a:rPr lang="ru-RU" sz="2000" b="1" dirty="0" smtClean="0"/>
              <a:t>.</a:t>
            </a:r>
          </a:p>
          <a:p>
            <a:pPr marL="457200" indent="-457200">
              <a:buNone/>
            </a:pPr>
            <a:r>
              <a:rPr lang="ru-RU" sz="2000" dirty="0" smtClean="0"/>
              <a:t>6.Один </a:t>
            </a:r>
            <a:r>
              <a:rPr lang="ru-RU" sz="2000" dirty="0" smtClean="0"/>
              <a:t>из углов </a:t>
            </a:r>
            <a:r>
              <a:rPr lang="ru-RU" sz="2000" dirty="0" smtClean="0"/>
              <a:t>треугольника всегда </a:t>
            </a:r>
            <a:r>
              <a:rPr lang="ru-RU" sz="2000" dirty="0" smtClean="0"/>
              <a:t>не </a:t>
            </a:r>
            <a:r>
              <a:rPr lang="ru-RU" sz="2000" dirty="0" smtClean="0"/>
              <a:t>превышает </a:t>
            </a:r>
            <a:r>
              <a:rPr lang="ru-RU" sz="2000" dirty="0" smtClean="0"/>
              <a:t>60 </a:t>
            </a:r>
            <a:r>
              <a:rPr lang="ru-RU" sz="2000" dirty="0" smtClean="0"/>
              <a:t>градусов.</a:t>
            </a:r>
            <a:endParaRPr lang="ru-RU" sz="2000" b="1" dirty="0" smtClean="0"/>
          </a:p>
          <a:p>
            <a:pPr marL="457200" indent="-457200">
              <a:buNone/>
            </a:pPr>
            <a:r>
              <a:rPr lang="ru-RU" sz="2000" dirty="0" smtClean="0"/>
              <a:t>7.Медиана </a:t>
            </a:r>
            <a:r>
              <a:rPr lang="ru-RU" sz="2000" dirty="0" smtClean="0"/>
              <a:t>треугольника делит пополам угол, из </a:t>
            </a:r>
            <a:r>
              <a:rPr lang="ru-RU" sz="2000" dirty="0" smtClean="0"/>
              <a:t>которого</a:t>
            </a:r>
          </a:p>
          <a:p>
            <a:pPr marL="457200" indent="-457200">
              <a:buNone/>
            </a:pPr>
            <a:r>
              <a:rPr lang="ru-RU" sz="2000" dirty="0" smtClean="0"/>
              <a:t>проведена.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8.В </a:t>
            </a:r>
            <a:r>
              <a:rPr lang="ru-RU" sz="2000" dirty="0" smtClean="0"/>
              <a:t>прямоугольном треугольнике квадрат гипотенузы равен разности квадратов катетов. 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9.Внешний </a:t>
            </a:r>
            <a:r>
              <a:rPr lang="ru-RU" sz="2000" dirty="0" smtClean="0"/>
              <a:t>угол треугольника равен сумме его внутренних </a:t>
            </a:r>
            <a:r>
              <a:rPr lang="ru-RU" sz="2000" dirty="0" smtClean="0"/>
              <a:t>углов.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10.В равнобедренном треугольнике есть </a:t>
            </a:r>
            <a:r>
              <a:rPr lang="ru-RU" sz="2000" dirty="0" smtClean="0"/>
              <a:t>не более двух </a:t>
            </a:r>
            <a:r>
              <a:rPr lang="ru-RU" sz="2000" dirty="0" smtClean="0"/>
              <a:t>равных </a:t>
            </a:r>
            <a:r>
              <a:rPr lang="ru-RU" sz="2000" dirty="0" smtClean="0"/>
              <a:t>углов. 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11.В </a:t>
            </a:r>
            <a:r>
              <a:rPr lang="ru-RU" sz="2000" dirty="0" smtClean="0"/>
              <a:t>треугольнике против меньшей стороны лежит меньший </a:t>
            </a:r>
            <a:r>
              <a:rPr lang="ru-RU" sz="2000" dirty="0" smtClean="0"/>
              <a:t>угол.</a:t>
            </a:r>
          </a:p>
          <a:p>
            <a:pPr marL="457200" indent="-457200">
              <a:buNone/>
            </a:pPr>
            <a:r>
              <a:rPr lang="ru-RU" sz="2000" dirty="0" smtClean="0"/>
              <a:t>12.Если </a:t>
            </a:r>
            <a:r>
              <a:rPr lang="ru-RU" sz="2000" dirty="0" smtClean="0"/>
              <a:t>острый угол одного прямоугольного треугольника равен углу другого прямоугольного треугольника, то такие треугольники равны</a:t>
            </a:r>
            <a:r>
              <a:rPr lang="ru-RU" sz="2000" dirty="0" smtClean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/>
              <a:t>1.(Неверно)</a:t>
            </a:r>
          </a:p>
          <a:p>
            <a:pPr>
              <a:buNone/>
            </a:pPr>
            <a:r>
              <a:rPr lang="ru-RU" sz="2000" b="1" dirty="0" smtClean="0"/>
              <a:t>2.(Верно)</a:t>
            </a:r>
          </a:p>
          <a:p>
            <a:pPr>
              <a:buNone/>
            </a:pPr>
            <a:r>
              <a:rPr lang="ru-RU" sz="2000" b="1" dirty="0" smtClean="0"/>
              <a:t>3.(Неверно)</a:t>
            </a:r>
          </a:p>
          <a:p>
            <a:pPr>
              <a:buNone/>
            </a:pPr>
            <a:r>
              <a:rPr lang="ru-RU" sz="2000" b="1" dirty="0" smtClean="0"/>
              <a:t>4.(</a:t>
            </a:r>
            <a:r>
              <a:rPr lang="ru-RU" sz="2000" b="1" dirty="0" smtClean="0"/>
              <a:t>В</a:t>
            </a:r>
            <a:r>
              <a:rPr lang="ru-RU" sz="2000" b="1" dirty="0" smtClean="0"/>
              <a:t>ерно)</a:t>
            </a:r>
          </a:p>
          <a:p>
            <a:pPr>
              <a:buNone/>
            </a:pPr>
            <a:r>
              <a:rPr lang="ru-RU" sz="2000" b="1" dirty="0" smtClean="0"/>
              <a:t>5.(Неверно)</a:t>
            </a:r>
          </a:p>
          <a:p>
            <a:pPr>
              <a:buNone/>
            </a:pPr>
            <a:r>
              <a:rPr lang="ru-RU" sz="2000" b="1" dirty="0" smtClean="0"/>
              <a:t>6.(</a:t>
            </a:r>
            <a:r>
              <a:rPr lang="ru-RU" sz="2000" b="1" dirty="0" smtClean="0"/>
              <a:t>В</a:t>
            </a:r>
            <a:r>
              <a:rPr lang="ru-RU" sz="2000" b="1" dirty="0" smtClean="0"/>
              <a:t>ерно)</a:t>
            </a:r>
          </a:p>
          <a:p>
            <a:pPr>
              <a:buNone/>
            </a:pPr>
            <a:r>
              <a:rPr lang="ru-RU" sz="2000" b="1" dirty="0" smtClean="0"/>
              <a:t>7.(Неверно)</a:t>
            </a:r>
          </a:p>
          <a:p>
            <a:pPr>
              <a:buNone/>
            </a:pPr>
            <a:r>
              <a:rPr lang="ru-RU" sz="2000" b="1" dirty="0" smtClean="0"/>
              <a:t>8.(Неверно)</a:t>
            </a:r>
          </a:p>
          <a:p>
            <a:pPr>
              <a:buNone/>
            </a:pPr>
            <a:r>
              <a:rPr lang="ru-RU" sz="2000" b="1" dirty="0" smtClean="0"/>
              <a:t>9.(</a:t>
            </a:r>
            <a:r>
              <a:rPr lang="ru-RU" sz="2000" b="1" dirty="0" smtClean="0"/>
              <a:t>В</a:t>
            </a:r>
            <a:r>
              <a:rPr lang="ru-RU" sz="2000" b="1" dirty="0" smtClean="0"/>
              <a:t>ерно)</a:t>
            </a:r>
          </a:p>
          <a:p>
            <a:pPr>
              <a:buNone/>
            </a:pPr>
            <a:r>
              <a:rPr lang="ru-RU" sz="2000" b="1" dirty="0" smtClean="0"/>
              <a:t>10.(Неверно)</a:t>
            </a:r>
          </a:p>
          <a:p>
            <a:pPr>
              <a:buNone/>
            </a:pPr>
            <a:r>
              <a:rPr lang="ru-RU" sz="2000" b="1" smtClean="0"/>
              <a:t>11.(</a:t>
            </a:r>
            <a:r>
              <a:rPr lang="ru-RU" sz="2000" b="1" smtClean="0"/>
              <a:t>В</a:t>
            </a:r>
            <a:r>
              <a:rPr lang="ru-RU" sz="2000" b="1" smtClean="0"/>
              <a:t>ерно</a:t>
            </a:r>
            <a:r>
              <a:rPr lang="ru-RU" sz="2000" b="1" dirty="0" smtClean="0"/>
              <a:t>)</a:t>
            </a:r>
          </a:p>
          <a:p>
            <a:pPr>
              <a:buNone/>
            </a:pPr>
            <a:r>
              <a:rPr lang="ru-RU" sz="2000" b="1" dirty="0" smtClean="0"/>
              <a:t>12.(Неверно</a:t>
            </a:r>
            <a:r>
              <a:rPr lang="ru-RU" sz="2000" b="1" dirty="0" smtClean="0"/>
              <a:t>)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216450" y="465121"/>
            <a:ext cx="78920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№ 1.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В треугольнике 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</a:rPr>
              <a:t> ABC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 проведена биссектриса  </a:t>
            </a:r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AL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, </a:t>
            </a:r>
          </a:p>
          <a:p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угол  </a:t>
            </a:r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ALC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 равен </a:t>
            </a:r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150°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, угол 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</a:rPr>
              <a:t> ABC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 равен </a:t>
            </a:r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127°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. Найдите угол </a:t>
            </a:r>
            <a:endParaRPr lang="en-US" sz="2000" b="1" i="1" dirty="0" smtClean="0">
              <a:solidFill>
                <a:schemeClr val="accent1">
                  <a:lumMod val="25000"/>
                </a:schemeClr>
              </a:solidFill>
              <a:latin typeface="+mj-lt"/>
            </a:endParaRPr>
          </a:p>
          <a:p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ACB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. Ответ дайте в градусах.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44495" y="5290944"/>
            <a:ext cx="1755930" cy="519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en-US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7.</a:t>
            </a:r>
            <a:endParaRPr lang="ru-RU" altLang="ru-RU" sz="2800" i="1" dirty="0" smtClean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95234" name="Picture 2" descr="https://oge.sdamgia.ru/get_file?id=7343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522" y="2252003"/>
            <a:ext cx="5856422" cy="35438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553620" y="272029"/>
            <a:ext cx="69585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№ 2.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Биссектрисы углов N и M треугольника  MNP  пересекаются в точке  A. Найдите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</a:rPr>
              <a:t>∠ </a:t>
            </a:r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</a:rPr>
              <a:t>NAM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  , если  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</a:rPr>
              <a:t> ∠</a:t>
            </a:r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</a:rPr>
              <a:t>N=84°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, а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</a:rPr>
              <a:t>∠ </a:t>
            </a:r>
            <a:r>
              <a:rPr lang="en-US" sz="2000" b="1" i="1" dirty="0" smtClean="0">
                <a:solidFill>
                  <a:schemeClr val="accent1">
                    <a:lumMod val="25000"/>
                  </a:schemeClr>
                </a:solidFill>
              </a:rPr>
              <a:t>M=42°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 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66193" y="5319079"/>
            <a:ext cx="2062103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en-US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11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7</a:t>
            </a:r>
          </a:p>
        </p:txBody>
      </p:sp>
      <p:pic>
        <p:nvPicPr>
          <p:cNvPr id="88065" name="Picture 1" descr="get_file?id=34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211" y="1941341"/>
            <a:ext cx="4743723" cy="458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599" y="325904"/>
            <a:ext cx="80633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№ 3.</a:t>
            </a:r>
            <a:r>
              <a:rPr lang="ru-RU" sz="2000" dirty="0" smtClean="0"/>
              <a:t> 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В остроугольном треугольнике ABC угол A равен 72°,  а углы B и C — острые. BD и CE – высоты, пересекающиеся в точке O. Найдите угол DOE. Ответ дайте в градусах. </a:t>
            </a:r>
          </a:p>
        </p:txBody>
      </p:sp>
      <p:sp>
        <p:nvSpPr>
          <p:cNvPr id="3" name="Прямоугольник 22"/>
          <p:cNvSpPr>
            <a:spLocks noChangeArrowheads="1"/>
          </p:cNvSpPr>
          <p:nvPr/>
        </p:nvSpPr>
        <p:spPr bwMode="auto">
          <a:xfrm>
            <a:off x="5840015" y="5577094"/>
            <a:ext cx="2488912" cy="51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108.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460" y="1985542"/>
            <a:ext cx="4948263" cy="445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5637" y="293638"/>
            <a:ext cx="8146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№4.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Два угла треугольника равны 58° и 72°. Найдите тупой угол, который образуют высоты треугольника, выходящие из вершин этих углов. Ответ дайте в градусах. </a:t>
            </a:r>
          </a:p>
        </p:txBody>
      </p:sp>
      <p:sp>
        <p:nvSpPr>
          <p:cNvPr id="3" name="Прямоугольник 22"/>
          <p:cNvSpPr>
            <a:spLocks noChangeArrowheads="1"/>
          </p:cNvSpPr>
          <p:nvPr/>
        </p:nvSpPr>
        <p:spPr bwMode="auto">
          <a:xfrm>
            <a:off x="5797812" y="5394214"/>
            <a:ext cx="2488912" cy="51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130.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56" y="1794349"/>
            <a:ext cx="5029909" cy="428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5637" y="293638"/>
            <a:ext cx="8146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№5.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В треугольнике ABC угол C равен 58°, AD и BE — биссектрисы, пересекающиеся в точке O. Найдите угол AOB. Ответ дайте в градусах.</a:t>
            </a:r>
          </a:p>
        </p:txBody>
      </p:sp>
      <p:sp>
        <p:nvSpPr>
          <p:cNvPr id="3" name="Прямоугольник 22"/>
          <p:cNvSpPr>
            <a:spLocks noChangeArrowheads="1"/>
          </p:cNvSpPr>
          <p:nvPr/>
        </p:nvSpPr>
        <p:spPr bwMode="auto">
          <a:xfrm>
            <a:off x="5727473" y="5352011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119.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111618" name="Picture 2" descr="http://school.umk-spo.biz/images/Koren/repr-0t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309" y="1899741"/>
            <a:ext cx="4898511" cy="3994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1889" y="335202"/>
            <a:ext cx="81603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№ 6.</a:t>
            </a:r>
            <a:r>
              <a:rPr lang="en-US" sz="2000" b="1" i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В треугольнике ABC CH – высота, AD – биссектриса, </a:t>
            </a:r>
            <a:endParaRPr lang="en-US" sz="2000" b="1" i="1" dirty="0" smtClean="0">
              <a:solidFill>
                <a:schemeClr val="accent1">
                  <a:lumMod val="25000"/>
                </a:schemeClr>
              </a:solidFill>
              <a:latin typeface="+mj-lt"/>
            </a:endParaRPr>
          </a:p>
          <a:p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O – точка пересечения прямых CH и AD, угол BAD равен 26°. Найдите угол AOC. Ответ дайте в градусах. </a:t>
            </a:r>
          </a:p>
        </p:txBody>
      </p:sp>
      <p:sp>
        <p:nvSpPr>
          <p:cNvPr id="3" name="Прямоугольник 22"/>
          <p:cNvSpPr>
            <a:spLocks noChangeArrowheads="1"/>
          </p:cNvSpPr>
          <p:nvPr/>
        </p:nvSpPr>
        <p:spPr bwMode="auto">
          <a:xfrm>
            <a:off x="5713406" y="5422349"/>
            <a:ext cx="2488912" cy="51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116.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377" y="1686572"/>
            <a:ext cx="4819731" cy="434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кст">
  <a:themeElements>
    <a:clrScheme name="Текс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Другая 1">
      <a:majorFont>
        <a:latin typeface="Century Gothic"/>
        <a:ea typeface=""/>
        <a:cs typeface=""/>
      </a:majorFont>
      <a:minorFont>
        <a:latin typeface="Bookman Old Styl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Текст</Template>
  <TotalTime>2327</TotalTime>
  <Words>188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Текст</vt:lpstr>
      <vt:lpstr>Слайд 1</vt:lpstr>
      <vt:lpstr>Какие из данных утверждений верны?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Администратор1</dc:creator>
  <cp:lastModifiedBy>админ</cp:lastModifiedBy>
  <cp:revision>226</cp:revision>
  <dcterms:created xsi:type="dcterms:W3CDTF">2011-04-26T15:03:27Z</dcterms:created>
  <dcterms:modified xsi:type="dcterms:W3CDTF">2018-05-16T19:56:31Z</dcterms:modified>
</cp:coreProperties>
</file>